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36"/>
  </p:notesMasterIdLst>
  <p:sldIdLst>
    <p:sldId id="256" r:id="rId2"/>
    <p:sldId id="257" r:id="rId3"/>
    <p:sldId id="282" r:id="rId4"/>
    <p:sldId id="309" r:id="rId5"/>
    <p:sldId id="310" r:id="rId6"/>
    <p:sldId id="298" r:id="rId7"/>
    <p:sldId id="299" r:id="rId8"/>
    <p:sldId id="312" r:id="rId9"/>
    <p:sldId id="313" r:id="rId10"/>
    <p:sldId id="314" r:id="rId11"/>
    <p:sldId id="267" r:id="rId12"/>
    <p:sldId id="301" r:id="rId13"/>
    <p:sldId id="302" r:id="rId14"/>
    <p:sldId id="315" r:id="rId15"/>
    <p:sldId id="296" r:id="rId16"/>
    <p:sldId id="297" r:id="rId17"/>
    <p:sldId id="306" r:id="rId18"/>
    <p:sldId id="308" r:id="rId19"/>
    <p:sldId id="307" r:id="rId20"/>
    <p:sldId id="290" r:id="rId21"/>
    <p:sldId id="291" r:id="rId22"/>
    <p:sldId id="303" r:id="rId23"/>
    <p:sldId id="292" r:id="rId24"/>
    <p:sldId id="316" r:id="rId25"/>
    <p:sldId id="304" r:id="rId26"/>
    <p:sldId id="317" r:id="rId27"/>
    <p:sldId id="293" r:id="rId28"/>
    <p:sldId id="294" r:id="rId29"/>
    <p:sldId id="305" r:id="rId30"/>
    <p:sldId id="271" r:id="rId31"/>
    <p:sldId id="288" r:id="rId32"/>
    <p:sldId id="273" r:id="rId33"/>
    <p:sldId id="276" r:id="rId34"/>
    <p:sldId id="278" r:id="rId3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4"/>
    <p:restoredTop sz="94667"/>
  </p:normalViewPr>
  <p:slideViewPr>
    <p:cSldViewPr>
      <p:cViewPr varScale="1">
        <p:scale>
          <a:sx n="121" d="100"/>
          <a:sy n="121" d="100"/>
        </p:scale>
        <p:origin x="-2504" y="-1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15DF75-5363-B04C-B991-33A70AD899C6}" type="datetimeFigureOut">
              <a:rPr lang="en-US" smtClean="0"/>
              <a:pPr/>
              <a:t>29/03/17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9ABEBC-A76A-5B48-A19C-481B2E581C57}" type="slidenum">
              <a:rPr lang="en-US" smtClean="0"/>
              <a:pPr/>
              <a:t>‹#›</a:t>
            </a:fld>
            <a:endParaRPr lang="en-US"/>
          </a:p>
        </p:txBody>
      </p:sp>
    </p:spTree>
    <p:extLst>
      <p:ext uri="{BB962C8B-B14F-4D97-AF65-F5344CB8AC3E}">
        <p14:creationId xmlns:p14="http://schemas.microsoft.com/office/powerpoint/2010/main" val="339098003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2011 </a:t>
            </a:r>
            <a:r>
              <a:rPr lang="en-US" sz="1200" kern="1200" dirty="0" err="1" smtClean="0">
                <a:solidFill>
                  <a:schemeClr val="tx1"/>
                </a:solidFill>
                <a:effectLst/>
                <a:latin typeface="+mn-lt"/>
                <a:ea typeface="+mn-ea"/>
                <a:cs typeface="+mn-cs"/>
              </a:rPr>
              <a:t>Nüfus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ve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Konut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Araştırması</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sonuçlarına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göre</a:t>
            </a:r>
            <a:r>
              <a:rPr lang="en-US" sz="1200" kern="1200" dirty="0" smtClean="0">
                <a:solidFill>
                  <a:schemeClr val="tx1"/>
                </a:solidFill>
                <a:effectLst/>
                <a:latin typeface="+mn-lt"/>
                <a:ea typeface="+mn-ea"/>
                <a:cs typeface="+mn-cs"/>
              </a:rPr>
              <a:t>, en </a:t>
            </a:r>
            <a:r>
              <a:rPr lang="en-US" sz="1200" kern="1200" dirty="0" err="1" smtClean="0">
                <a:solidFill>
                  <a:schemeClr val="tx1"/>
                </a:solidFill>
                <a:effectLst/>
                <a:latin typeface="+mn-lt"/>
                <a:ea typeface="+mn-ea"/>
                <a:cs typeface="+mn-cs"/>
              </a:rPr>
              <a:t>az</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bir</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engeli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olan</a:t>
            </a:r>
            <a:r>
              <a:rPr lang="en-US" sz="1200" kern="1200" dirty="0" smtClean="0">
                <a:solidFill>
                  <a:schemeClr val="tx1"/>
                </a:solidFill>
                <a:effectLst/>
                <a:latin typeface="+mn-lt"/>
                <a:ea typeface="+mn-ea"/>
                <a:cs typeface="+mn-cs"/>
              </a:rPr>
              <a:t> (3 </a:t>
            </a:r>
            <a:r>
              <a:rPr lang="en-US" sz="1200" kern="1200" dirty="0" err="1" smtClean="0">
                <a:solidFill>
                  <a:schemeClr val="tx1"/>
                </a:solidFill>
                <a:effectLst/>
                <a:latin typeface="+mn-lt"/>
                <a:ea typeface="+mn-ea"/>
                <a:cs typeface="+mn-cs"/>
              </a:rPr>
              <a:t>ve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daha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yukarı</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yas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nüfusun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oranı</a:t>
            </a:r>
            <a:r>
              <a:rPr lang="en-US" sz="1200" kern="1200" dirty="0" smtClean="0">
                <a:solidFill>
                  <a:schemeClr val="tx1"/>
                </a:solidFill>
                <a:effectLst/>
                <a:latin typeface="+mn-lt"/>
                <a:ea typeface="+mn-ea"/>
                <a:cs typeface="+mn-cs"/>
              </a:rPr>
              <a:t> %6,9 (4.876.000 </a:t>
            </a:r>
            <a:r>
              <a:rPr lang="en-US" sz="1200" kern="1200" dirty="0" err="1" smtClean="0">
                <a:solidFill>
                  <a:schemeClr val="tx1"/>
                </a:solidFill>
                <a:effectLst/>
                <a:latin typeface="+mn-lt"/>
                <a:ea typeface="+mn-ea"/>
                <a:cs typeface="+mn-cs"/>
              </a:rPr>
              <a:t>kişi</a:t>
            </a:r>
            <a:r>
              <a:rPr lang="en-US" sz="1200" kern="1200" dirty="0" smtClean="0">
                <a:solidFill>
                  <a:schemeClr val="tx1"/>
                </a:solidFill>
                <a:effectLst/>
                <a:latin typeface="+mn-lt"/>
                <a:ea typeface="+mn-ea"/>
                <a:cs typeface="+mn-cs"/>
              </a:rPr>
              <a:t>)’</a:t>
            </a:r>
            <a:r>
              <a:rPr lang="en-US" sz="1200" kern="1200" dirty="0" err="1" smtClean="0">
                <a:solidFill>
                  <a:schemeClr val="tx1"/>
                </a:solidFill>
                <a:effectLst/>
                <a:latin typeface="+mn-lt"/>
                <a:ea typeface="+mn-ea"/>
                <a:cs typeface="+mn-cs"/>
              </a:rPr>
              <a:t>dur</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Erkeklerde</a:t>
            </a:r>
            <a:r>
              <a:rPr lang="en-US" sz="1200" kern="1200" dirty="0" smtClean="0">
                <a:solidFill>
                  <a:schemeClr val="tx1"/>
                </a:solidFill>
                <a:effectLst/>
                <a:latin typeface="+mn-lt"/>
                <a:ea typeface="+mn-ea"/>
                <a:cs typeface="+mn-cs"/>
              </a:rPr>
              <a:t> %5,9 </a:t>
            </a:r>
            <a:r>
              <a:rPr lang="en-US" sz="1200" kern="1200" dirty="0" err="1" smtClean="0">
                <a:solidFill>
                  <a:schemeClr val="tx1"/>
                </a:solidFill>
                <a:effectLst/>
                <a:latin typeface="+mn-lt"/>
                <a:ea typeface="+mn-ea"/>
                <a:cs typeface="+mn-cs"/>
              </a:rPr>
              <a:t>olan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oran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kadınlarda</a:t>
            </a:r>
            <a:r>
              <a:rPr lang="en-US" sz="1200" kern="1200" dirty="0" smtClean="0">
                <a:solidFill>
                  <a:schemeClr val="tx1"/>
                </a:solidFill>
                <a:effectLst/>
                <a:latin typeface="+mn-lt"/>
                <a:ea typeface="+mn-ea"/>
                <a:cs typeface="+mn-cs"/>
              </a:rPr>
              <a:t> %7,9’dur. </a:t>
            </a:r>
            <a:endParaRPr lang="en-US" dirty="0" smtClean="0"/>
          </a:p>
        </p:txBody>
      </p:sp>
      <p:sp>
        <p:nvSpPr>
          <p:cNvPr id="4" name="Slide Number Placeholder 3"/>
          <p:cNvSpPr>
            <a:spLocks noGrp="1"/>
          </p:cNvSpPr>
          <p:nvPr>
            <p:ph type="sldNum" sz="quarter" idx="10"/>
          </p:nvPr>
        </p:nvSpPr>
        <p:spPr/>
        <p:txBody>
          <a:bodyPr/>
          <a:lstStyle/>
          <a:p>
            <a:fld id="{ED9ABEBC-A76A-5B48-A19C-481B2E581C57}" type="slidenum">
              <a:rPr lang="en-US" smtClean="0"/>
              <a:pPr/>
              <a:t>14</a:t>
            </a:fld>
            <a:endParaRPr lang="en-US"/>
          </a:p>
        </p:txBody>
      </p:sp>
    </p:spTree>
    <p:extLst>
      <p:ext uri="{BB962C8B-B14F-4D97-AF65-F5344CB8AC3E}">
        <p14:creationId xmlns:p14="http://schemas.microsoft.com/office/powerpoint/2010/main" val="1327795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8BF6140D-65A1-4B37-9045-ABDDB89DCF2C}" type="datetimeFigureOut">
              <a:rPr lang="tr-TR" smtClean="0"/>
              <a:pPr/>
              <a:t>29/03/17</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8878B6FB-06BF-44DE-A2BD-203F048BD69E}"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8BF6140D-65A1-4B37-9045-ABDDB89DCF2C}" type="datetimeFigureOut">
              <a:rPr lang="tr-TR" smtClean="0"/>
              <a:pPr/>
              <a:t>29/03/17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78B6FB-06BF-44DE-A2BD-203F048BD69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8BF6140D-65A1-4B37-9045-ABDDB89DCF2C}" type="datetimeFigureOut">
              <a:rPr lang="tr-TR" smtClean="0"/>
              <a:pPr/>
              <a:t>29/03/17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78B6FB-06BF-44DE-A2BD-203F048BD69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8BF6140D-65A1-4B37-9045-ABDDB89DCF2C}" type="datetimeFigureOut">
              <a:rPr lang="tr-TR" smtClean="0"/>
              <a:pPr/>
              <a:t>29/03/17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78B6FB-06BF-44DE-A2BD-203F048BD69E}"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8BF6140D-65A1-4B37-9045-ABDDB89DCF2C}" type="datetimeFigureOut">
              <a:rPr lang="tr-TR" smtClean="0"/>
              <a:pPr/>
              <a:t>29/03/17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78B6FB-06BF-44DE-A2BD-203F048BD69E}"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8BF6140D-65A1-4B37-9045-ABDDB89DCF2C}" type="datetimeFigureOut">
              <a:rPr lang="tr-TR" smtClean="0"/>
              <a:pPr/>
              <a:t>29/03/17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878B6FB-06BF-44DE-A2BD-203F048BD69E}"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8BF6140D-65A1-4B37-9045-ABDDB89DCF2C}" type="datetimeFigureOut">
              <a:rPr lang="tr-TR" smtClean="0"/>
              <a:pPr/>
              <a:t>29/03/17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878B6FB-06BF-44DE-A2BD-203F048BD69E}"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8BF6140D-65A1-4B37-9045-ABDDB89DCF2C}" type="datetimeFigureOut">
              <a:rPr lang="tr-TR" smtClean="0"/>
              <a:pPr/>
              <a:t>29/03/17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878B6FB-06BF-44DE-A2BD-203F048BD69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F6140D-65A1-4B37-9045-ABDDB89DCF2C}" type="datetimeFigureOut">
              <a:rPr lang="tr-TR" smtClean="0"/>
              <a:pPr/>
              <a:t>29/03/17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878B6FB-06BF-44DE-A2BD-203F048BD69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8BF6140D-65A1-4B37-9045-ABDDB89DCF2C}" type="datetimeFigureOut">
              <a:rPr lang="tr-TR" smtClean="0"/>
              <a:pPr/>
              <a:t>29/03/17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878B6FB-06BF-44DE-A2BD-203F048BD69E}"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8BF6140D-65A1-4B37-9045-ABDDB89DCF2C}" type="datetimeFigureOut">
              <a:rPr lang="tr-TR" smtClean="0"/>
              <a:pPr/>
              <a:t>29/03/17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8878B6FB-06BF-44DE-A2BD-203F048BD69E}"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BF6140D-65A1-4B37-9045-ABDDB89DCF2C}" type="datetimeFigureOut">
              <a:rPr lang="tr-TR" smtClean="0"/>
              <a:pPr/>
              <a:t>29/03/17</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878B6FB-06BF-44DE-A2BD-203F048BD69E}"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2.png"/><Relationship Id="rId1" Type="http://schemas.openxmlformats.org/officeDocument/2006/relationships/slideLayout" Target="../slideLayouts/slideLayout2.xml"/><Relationship Id="rId2" Type="http://schemas.openxmlformats.org/officeDocument/2006/relationships/hyperlink" Target="http://www.kygm.gov.tr/Eklenti/61,yonetmelik-24052011pdf.pdf?0"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hyperlink" Target="http://www.eyh.gov.tr/upload/Node/8110/files/istatistik_Haziran__2014.pdf"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4.png"/><Relationship Id="rId5" Type="http://schemas.openxmlformats.org/officeDocument/2006/relationships/image" Target="../media/image15.png"/><Relationship Id="rId1" Type="http://schemas.openxmlformats.org/officeDocument/2006/relationships/slideLayout" Target="../slideLayouts/slideLayout2.xml"/><Relationship Id="rId2" Type="http://schemas.openxmlformats.org/officeDocument/2006/relationships/hyperlink" Target="http://www.eyh.gov.tr/upload/Node/8110/files/istatistik_Haziran__2014.pd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6.png"/><Relationship Id="rId5" Type="http://schemas.openxmlformats.org/officeDocument/2006/relationships/image" Target="../media/image17.png"/><Relationship Id="rId1" Type="http://schemas.openxmlformats.org/officeDocument/2006/relationships/slideLayout" Target="../slideLayouts/slideLayout2.xml"/><Relationship Id="rId2" Type="http://schemas.openxmlformats.org/officeDocument/2006/relationships/hyperlink" Target="http://www.eyh.gov.tr/upload/Node/8110/files/istatistik_Haziran__2014.pdf"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4" Type="http://schemas.openxmlformats.org/officeDocument/2006/relationships/image" Target="../media/image2.png"/><Relationship Id="rId5" Type="http://schemas.openxmlformats.org/officeDocument/2006/relationships/image" Target="../media/image19.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20.png"/><Relationship Id="rId1" Type="http://schemas.openxmlformats.org/officeDocument/2006/relationships/slideLayout" Target="../slideLayouts/slideLayout2.xml"/><Relationship Id="rId2" Type="http://schemas.openxmlformats.org/officeDocument/2006/relationships/hyperlink" Target="http://www.kygm.gov.tr/TR,46230/bilgiye-erisimde-engelli-degilsiniz-biled-projesi-basin-.ht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21.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22.png"/><Relationship Id="rId1" Type="http://schemas.openxmlformats.org/officeDocument/2006/relationships/slideLayout" Target="../slideLayouts/slideLayout2.xml"/><Relationship Id="rId2" Type="http://schemas.openxmlformats.org/officeDocument/2006/relationships/hyperlink" Target="http://www.nilufer.bel.tr/niluferbelediyesi-154-engelsiz_nilufer"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23.png"/><Relationship Id="rId1" Type="http://schemas.openxmlformats.org/officeDocument/2006/relationships/slideLayout" Target="../slideLayouts/slideLayout2.xml"/><Relationship Id="rId2" Type="http://schemas.openxmlformats.org/officeDocument/2006/relationships/hyperlink" Target="https://www.ankara.bel.tr/sosyal-hizmetler/engelli-hizmetleri/buyuksehir-belediyesi-gorme-engelliler-egitim-ve-teknoloji-merkezi"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2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25.png"/><Relationship Id="rId1" Type="http://schemas.openxmlformats.org/officeDocument/2006/relationships/slideLayout" Target="../slideLayouts/slideLayout2.xml"/><Relationship Id="rId2" Type="http://schemas.openxmlformats.org/officeDocument/2006/relationships/hyperlink" Target="http://kutuphane.trakya.edu.tr/pages/engelli-kullanicilar-icin"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2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5.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27.png"/><Relationship Id="rId1" Type="http://schemas.openxmlformats.org/officeDocument/2006/relationships/slideLayout" Target="../slideLayouts/slideLayout2.xml"/><Relationship Id="rId2" Type="http://schemas.openxmlformats.org/officeDocument/2006/relationships/hyperlink" Target="http://www.library.hacettepe.edu.tr/sayfa/engelli_hizmetleri"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library.hacettepe.edu.tr/sayfa/engelli_hizmetleri" TargetMode="External"/><Relationship Id="rId4" Type="http://schemas.openxmlformats.org/officeDocument/2006/relationships/image" Target="../media/image2.png"/><Relationship Id="rId5" Type="http://schemas.openxmlformats.org/officeDocument/2006/relationships/image" Target="../media/image28.png"/><Relationship Id="rId1" Type="http://schemas.openxmlformats.org/officeDocument/2006/relationships/slideLayout" Target="../slideLayouts/slideLayout2.xml"/><Relationship Id="rId2" Type="http://schemas.openxmlformats.org/officeDocument/2006/relationships/hyperlink" Target="http://193.140.216.118/phpinfo/login/"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29.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6.png"/></Relationships>
</file>

<file path=ppt/slides/_rels/slide27.xml.rels><?xml version="1.0" encoding="UTF-8" standalone="yes"?>
<Relationships xmlns="http://schemas.openxmlformats.org/package/2006/relationships"><Relationship Id="rId3" Type="http://schemas.openxmlformats.org/officeDocument/2006/relationships/hyperlink" Target="https://lib.metu.edu.tr/tr/engelli-kullanicilar-icin" TargetMode="External"/><Relationship Id="rId4" Type="http://schemas.openxmlformats.org/officeDocument/2006/relationships/image" Target="../media/image2.png"/><Relationship Id="rId5" Type="http://schemas.openxmlformats.org/officeDocument/2006/relationships/image" Target="../media/image30.png"/><Relationship Id="rId1" Type="http://schemas.openxmlformats.org/officeDocument/2006/relationships/slideLayout" Target="../slideLayouts/slideLayout2.xml"/><Relationship Id="rId2" Type="http://schemas.openxmlformats.org/officeDocument/2006/relationships/hyperlink" Target="http://ww2.lib.metu.edu.tr/en/tov/index.php"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library.ozyegin.edu.tr/tr/Hizmetler/Disabled" TargetMode="External"/><Relationship Id="rId4" Type="http://schemas.openxmlformats.org/officeDocument/2006/relationships/image" Target="../media/image2.png"/><Relationship Id="rId5" Type="http://schemas.openxmlformats.org/officeDocument/2006/relationships/image" Target="../media/image31.png"/><Relationship Id="rId1" Type="http://schemas.openxmlformats.org/officeDocument/2006/relationships/slideLayout" Target="../slideLayouts/slideLayout2.xml"/><Relationship Id="rId2" Type="http://schemas.openxmlformats.org/officeDocument/2006/relationships/hyperlink" Target="http://www.ozyegin.edu.tr/Hakkimizda/Felsefe?lang=tr-TR"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2.png"/><Relationship Id="rId1" Type="http://schemas.openxmlformats.org/officeDocument/2006/relationships/slideLayout" Target="../slideLayouts/slideLayout2.xml"/><Relationship Id="rId2" Type="http://schemas.openxmlformats.org/officeDocument/2006/relationships/hyperlink" Target="http://www.haberler.com/engelli-dostu-kutuphaneye-kirmizi-bayrak-6459731-haber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hyperlink" Target="http://www.ozida.gov.tr/ulasilabilirlik/Belgeler/3_CALISMALAR/ULASILABILIRLIK_STRATEJISI_VE_ULUSAL_EYLEM_PLANI/UlasilabilirlikUlusalEylemPlani.pdf"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3.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4.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5.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mailto:arasb@mef.edu.tr" TargetMode="External"/><Relationship Id="rId4" Type="http://schemas.openxmlformats.org/officeDocument/2006/relationships/hyperlink" Target="https://twitter.com/baharbicenaras" TargetMode="External"/><Relationship Id="rId5" Type="http://schemas.openxmlformats.org/officeDocument/2006/relationships/hyperlink" Target="https://twitter.com/kulturpaylasim" TargetMode="External"/><Relationship Id="rId6" Type="http://schemas.openxmlformats.org/officeDocument/2006/relationships/image" Target="../media/image2.png"/><Relationship Id="rId7" Type="http://schemas.openxmlformats.org/officeDocument/2006/relationships/image" Target="../media/image11.png"/><Relationship Id="rId1" Type="http://schemas.openxmlformats.org/officeDocument/2006/relationships/slideLayout" Target="../slideLayouts/slideLayout2.xml"/><Relationship Id="rId2" Type="http://schemas.openxmlformats.org/officeDocument/2006/relationships/hyperlink" Target="mailto:bahar.bicen@gmail.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hyperlink" Target="http://194.27.42.122/nsp/sp_ornekleri/A%C4%B0LE%20VE%20SOSYAL%20POL%C4%B0T%C4%B0KALAR%20BAKANLI%C4%9EI%20stratejik_plan_2013_2017.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hyperlink" Target="http://m.engellenemeyiz.com/engelli-haklari-sozlesmesi-26-30-maddeler/5/"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hyperlink" Target="http://mevzuat.meb.gov.tr/html/26184_0.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hyperlink" Target="http://www.kygm.gov.tr/Eklenti/61,yonetmelik-24052011pdf.pdf?0"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1.png"/><Relationship Id="rId1" Type="http://schemas.openxmlformats.org/officeDocument/2006/relationships/slideLayout" Target="../slideLayouts/slideLayout2.xml"/><Relationship Id="rId2" Type="http://schemas.openxmlformats.org/officeDocument/2006/relationships/hyperlink" Target="http://www.kygm.gov.tr/Eklenti/61,yonetmelik-24052011pdf.pdf?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57224" y="1000108"/>
            <a:ext cx="7772400" cy="2228850"/>
          </a:xfrm>
        </p:spPr>
        <p:txBody>
          <a:bodyPr>
            <a:noAutofit/>
          </a:bodyPr>
          <a:lstStyle/>
          <a:p>
            <a:r>
              <a:rPr lang="tr-TR" sz="3200" b="1" cap="all" dirty="0" err="1" smtClean="0">
                <a:latin typeface="Arial" panose="020B0604020202020204" pitchFamily="34" charset="0"/>
                <a:cs typeface="Arial" panose="020B0604020202020204" pitchFamily="34" charset="0"/>
              </a:rPr>
              <a:t>tÜRKİYE’DEKİ</a:t>
            </a:r>
            <a:r>
              <a:rPr lang="tr-TR" sz="3200" b="1" cap="all" dirty="0" smtClean="0">
                <a:latin typeface="Arial" panose="020B0604020202020204" pitchFamily="34" charset="0"/>
                <a:cs typeface="Arial" panose="020B0604020202020204" pitchFamily="34" charset="0"/>
              </a:rPr>
              <a:t> ENGELLİ KÜTÜPHANELERİ VE UYGULAMALARI</a:t>
            </a:r>
            <a:br>
              <a:rPr lang="tr-TR" sz="3200" b="1" cap="all" dirty="0" smtClean="0">
                <a:latin typeface="Arial" panose="020B0604020202020204" pitchFamily="34" charset="0"/>
                <a:cs typeface="Arial" panose="020B0604020202020204" pitchFamily="34" charset="0"/>
              </a:rPr>
            </a:br>
            <a:r>
              <a:rPr lang="tr-TR" sz="4000" dirty="0">
                <a:latin typeface="Arial" panose="020B0604020202020204" pitchFamily="34" charset="0"/>
                <a:cs typeface="Arial" panose="020B0604020202020204" pitchFamily="34" charset="0"/>
              </a:rPr>
              <a:t/>
            </a:r>
            <a:br>
              <a:rPr lang="tr-TR" sz="4000" dirty="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a:t>
            </a:r>
            <a:r>
              <a:rPr lang="tr-TR" altLang="tr-TR" sz="2400" dirty="0">
                <a:solidFill>
                  <a:schemeClr val="tx2">
                    <a:lumMod val="75000"/>
                  </a:schemeClr>
                </a:solidFill>
                <a:latin typeface="Arial" panose="020B0604020202020204" pitchFamily="34" charset="0"/>
                <a:cs typeface="Arial" panose="020B0604020202020204" pitchFamily="34" charset="0"/>
              </a:rPr>
              <a:t>Bilgiye Erişimde Engellilere Yönelik Kütüphane </a:t>
            </a:r>
            <a:r>
              <a:rPr lang="tr-TR" altLang="tr-TR" sz="2400" dirty="0" smtClean="0">
                <a:solidFill>
                  <a:schemeClr val="tx2">
                    <a:lumMod val="75000"/>
                  </a:schemeClr>
                </a:solidFill>
                <a:latin typeface="Arial" panose="020B0604020202020204" pitchFamily="34" charset="0"/>
                <a:cs typeface="Arial" panose="020B0604020202020204" pitchFamily="34" charset="0"/>
              </a:rPr>
              <a:t>Uygulamaları</a:t>
            </a:r>
            <a:r>
              <a:rPr lang="tr-TR" sz="2400" dirty="0" smtClean="0">
                <a:latin typeface="Arial" panose="020B0604020202020204" pitchFamily="34" charset="0"/>
                <a:cs typeface="Arial" panose="020B0604020202020204" pitchFamily="34" charset="0"/>
              </a:rPr>
              <a:t>”</a:t>
            </a:r>
            <a:endParaRPr lang="tr-TR" sz="2400" dirty="0">
              <a:latin typeface="Arial" panose="020B0604020202020204" pitchFamily="34" charset="0"/>
              <a:cs typeface="Arial" panose="020B0604020202020204" pitchFamily="34" charset="0"/>
            </a:endParaRPr>
          </a:p>
        </p:txBody>
      </p:sp>
      <p:sp>
        <p:nvSpPr>
          <p:cNvPr id="3" name="Alt Başlık 2"/>
          <p:cNvSpPr>
            <a:spLocks noGrp="1"/>
          </p:cNvSpPr>
          <p:nvPr>
            <p:ph type="subTitle" idx="1"/>
          </p:nvPr>
        </p:nvSpPr>
        <p:spPr>
          <a:xfrm>
            <a:off x="533400" y="3228536"/>
            <a:ext cx="7854696" cy="2057852"/>
          </a:xfrm>
        </p:spPr>
        <p:txBody>
          <a:bodyPr>
            <a:normAutofit fontScale="40000" lnSpcReduction="20000"/>
          </a:bodyPr>
          <a:lstStyle/>
          <a:p>
            <a:pPr algn="r"/>
            <a:endParaRPr lang="tr-TR" dirty="0" smtClean="0"/>
          </a:p>
          <a:p>
            <a:pPr algn="r"/>
            <a:r>
              <a:rPr lang="tr-TR" dirty="0" smtClean="0"/>
              <a:t>		</a:t>
            </a:r>
          </a:p>
          <a:p>
            <a:pPr algn="r"/>
            <a:endParaRPr lang="tr-TR" dirty="0">
              <a:solidFill>
                <a:schemeClr val="tx1"/>
              </a:solidFill>
            </a:endParaRPr>
          </a:p>
          <a:p>
            <a:pPr>
              <a:lnSpc>
                <a:spcPct val="80000"/>
              </a:lnSpc>
            </a:pPr>
            <a:endParaRPr lang="tr-TR" altLang="tr-TR" sz="3600" b="1" dirty="0" smtClean="0">
              <a:solidFill>
                <a:schemeClr val="tx2">
                  <a:lumMod val="75000"/>
                </a:schemeClr>
              </a:solidFill>
              <a:latin typeface="Arial" panose="020B0604020202020204" pitchFamily="34" charset="0"/>
              <a:cs typeface="Arial" panose="020B0604020202020204" pitchFamily="34" charset="0"/>
            </a:endParaRPr>
          </a:p>
          <a:p>
            <a:pPr>
              <a:lnSpc>
                <a:spcPct val="80000"/>
              </a:lnSpc>
            </a:pPr>
            <a:r>
              <a:rPr lang="tr-TR" altLang="tr-TR" sz="4500" b="1" dirty="0" smtClean="0">
                <a:solidFill>
                  <a:schemeClr val="tx2">
                    <a:lumMod val="75000"/>
                  </a:schemeClr>
                </a:solidFill>
                <a:latin typeface="Arial" panose="020B0604020202020204" pitchFamily="34" charset="0"/>
                <a:cs typeface="Arial" panose="020B0604020202020204" pitchFamily="34" charset="0"/>
              </a:rPr>
              <a:t>Bahar Biçen Aras, MBA</a:t>
            </a:r>
          </a:p>
          <a:p>
            <a:pPr>
              <a:lnSpc>
                <a:spcPct val="80000"/>
              </a:lnSpc>
            </a:pPr>
            <a:endParaRPr lang="tr-TR" altLang="tr-TR" sz="3600" b="1" dirty="0" smtClean="0">
              <a:solidFill>
                <a:schemeClr val="tx2">
                  <a:lumMod val="75000"/>
                </a:schemeClr>
              </a:solidFill>
              <a:latin typeface="Arial" panose="020B0604020202020204" pitchFamily="34" charset="0"/>
              <a:cs typeface="Arial" panose="020B0604020202020204" pitchFamily="34" charset="0"/>
            </a:endParaRPr>
          </a:p>
          <a:p>
            <a:pPr>
              <a:lnSpc>
                <a:spcPct val="80000"/>
              </a:lnSpc>
            </a:pPr>
            <a:r>
              <a:rPr lang="tr-TR" altLang="tr-TR" sz="3600" b="1" dirty="0" smtClean="0">
                <a:solidFill>
                  <a:schemeClr val="tx2">
                    <a:lumMod val="75000"/>
                  </a:schemeClr>
                </a:solidFill>
                <a:latin typeface="Arial" panose="020B0604020202020204" pitchFamily="34" charset="0"/>
                <a:cs typeface="Arial" panose="020B0604020202020204" pitchFamily="34" charset="0"/>
              </a:rPr>
              <a:t>53. Kütüphane Haftası</a:t>
            </a:r>
          </a:p>
          <a:p>
            <a:pPr>
              <a:lnSpc>
                <a:spcPct val="80000"/>
              </a:lnSpc>
            </a:pPr>
            <a:r>
              <a:rPr lang="tr-TR" altLang="tr-TR" sz="3600" b="1" dirty="0" smtClean="0">
                <a:solidFill>
                  <a:schemeClr val="tx2">
                    <a:lumMod val="75000"/>
                  </a:schemeClr>
                </a:solidFill>
                <a:latin typeface="Arial" panose="020B0604020202020204" pitchFamily="34" charset="0"/>
                <a:cs typeface="Arial" panose="020B0604020202020204" pitchFamily="34" charset="0"/>
              </a:rPr>
              <a:t> </a:t>
            </a:r>
            <a:r>
              <a:rPr lang="tr-TR" sz="3600" b="1" dirty="0" smtClean="0">
                <a:solidFill>
                  <a:schemeClr val="tx2">
                    <a:lumMod val="75000"/>
                  </a:schemeClr>
                </a:solidFill>
                <a:latin typeface="Arial" panose="020B0604020202020204" pitchFamily="34" charset="0"/>
                <a:cs typeface="Arial" panose="020B0604020202020204" pitchFamily="34" charset="0"/>
              </a:rPr>
              <a:t>29 Mart 2017</a:t>
            </a:r>
          </a:p>
          <a:p>
            <a:pPr>
              <a:lnSpc>
                <a:spcPct val="80000"/>
              </a:lnSpc>
            </a:pPr>
            <a:r>
              <a:rPr lang="tr-TR" sz="3600" b="1" dirty="0" smtClean="0">
                <a:solidFill>
                  <a:schemeClr val="tx2">
                    <a:lumMod val="75000"/>
                  </a:schemeClr>
                </a:solidFill>
                <a:latin typeface="Arial" panose="020B0604020202020204" pitchFamily="34" charset="0"/>
                <a:cs typeface="Arial" panose="020B0604020202020204" pitchFamily="34" charset="0"/>
              </a:rPr>
              <a:t>İstanbul Üniversitesi Doktora Salonu, İstanbul</a:t>
            </a:r>
            <a:endParaRPr lang="tr-TR" sz="3300" dirty="0" smtClean="0">
              <a:solidFill>
                <a:schemeClr val="tx1"/>
              </a:solidFill>
            </a:endParaRPr>
          </a:p>
          <a:p>
            <a:pPr algn="r"/>
            <a:endParaRPr lang="tr-TR" sz="3300" dirty="0">
              <a:solidFill>
                <a:schemeClr val="tx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5403725"/>
            <a:ext cx="1440160" cy="144016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79840" y="5733256"/>
            <a:ext cx="1515616" cy="932687"/>
          </a:xfrm>
          <a:prstGeom prst="rect">
            <a:avLst/>
          </a:prstGeom>
        </p:spPr>
      </p:pic>
    </p:spTree>
    <p:extLst>
      <p:ext uri="{BB962C8B-B14F-4D97-AF65-F5344CB8AC3E}">
        <p14:creationId xmlns:p14="http://schemas.microsoft.com/office/powerpoint/2010/main" val="135335825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en-US" sz="3600" b="1" dirty="0" err="1"/>
              <a:t>Diğer</a:t>
            </a:r>
            <a:r>
              <a:rPr lang="en-US" sz="3600" b="1" dirty="0"/>
              <a:t> </a:t>
            </a:r>
            <a:r>
              <a:rPr lang="en-US" sz="3600" b="1" dirty="0" err="1"/>
              <a:t>Kullanıcı</a:t>
            </a:r>
            <a:r>
              <a:rPr lang="en-US" sz="3600" b="1" dirty="0"/>
              <a:t> </a:t>
            </a:r>
            <a:r>
              <a:rPr lang="en-US" sz="3600" b="1" dirty="0" err="1"/>
              <a:t>Hizmetleri</a:t>
            </a:r>
            <a:r>
              <a:rPr lang="en-US" sz="3600" b="1" dirty="0"/>
              <a:t> </a:t>
            </a:r>
            <a:endParaRPr lang="en-US" sz="3600" dirty="0"/>
          </a:p>
        </p:txBody>
      </p:sp>
      <p:sp>
        <p:nvSpPr>
          <p:cNvPr id="3" name="İçerik Yer Tutucusu 2"/>
          <p:cNvSpPr>
            <a:spLocks noGrp="1"/>
          </p:cNvSpPr>
          <p:nvPr>
            <p:ph idx="1"/>
          </p:nvPr>
        </p:nvSpPr>
        <p:spPr/>
        <p:txBody>
          <a:bodyPr>
            <a:normAutofit/>
          </a:bodyPr>
          <a:lstStyle/>
          <a:p>
            <a:r>
              <a:rPr lang="en-US" sz="3200" b="1" dirty="0" err="1"/>
              <a:t>Madde</a:t>
            </a:r>
            <a:r>
              <a:rPr lang="en-US" sz="3200" b="1" dirty="0"/>
              <a:t> 64- </a:t>
            </a:r>
            <a:r>
              <a:rPr lang="en-US" sz="3200" dirty="0" err="1"/>
              <a:t>Kütüphaneler</a:t>
            </a:r>
            <a:r>
              <a:rPr lang="en-US" sz="3200" dirty="0"/>
              <a:t> </a:t>
            </a:r>
            <a:r>
              <a:rPr lang="en-US" sz="3200" dirty="0" err="1"/>
              <a:t>engelli</a:t>
            </a:r>
            <a:r>
              <a:rPr lang="en-US" sz="3200" dirty="0"/>
              <a:t> </a:t>
            </a:r>
            <a:r>
              <a:rPr lang="en-US" sz="3200" dirty="0" err="1"/>
              <a:t>kullanıcılar</a:t>
            </a:r>
            <a:r>
              <a:rPr lang="en-US" sz="3200" dirty="0"/>
              <a:t>, hasta, </a:t>
            </a:r>
            <a:r>
              <a:rPr lang="en-US" sz="3200" dirty="0" err="1"/>
              <a:t>yaşlı</a:t>
            </a:r>
            <a:r>
              <a:rPr lang="en-US" sz="3200" dirty="0"/>
              <a:t> </a:t>
            </a:r>
            <a:r>
              <a:rPr lang="en-US" sz="3200" dirty="0" err="1"/>
              <a:t>ve</a:t>
            </a:r>
            <a:r>
              <a:rPr lang="en-US" sz="3200" dirty="0"/>
              <a:t> eve </a:t>
            </a:r>
            <a:r>
              <a:rPr lang="en-US" sz="3200" dirty="0" err="1"/>
              <a:t>bağımlı</a:t>
            </a:r>
            <a:r>
              <a:rPr lang="en-US" sz="3200" dirty="0"/>
              <a:t> </a:t>
            </a:r>
            <a:r>
              <a:rPr lang="en-US" sz="3200" dirty="0" err="1"/>
              <a:t>kişiler</a:t>
            </a:r>
            <a:r>
              <a:rPr lang="en-US" sz="3200" dirty="0"/>
              <a:t> </a:t>
            </a:r>
            <a:r>
              <a:rPr lang="en-US" sz="3200" dirty="0" err="1"/>
              <a:t>için</a:t>
            </a:r>
            <a:r>
              <a:rPr lang="en-US" sz="3200" dirty="0"/>
              <a:t> </a:t>
            </a:r>
            <a:r>
              <a:rPr lang="en-US" sz="3200" dirty="0" err="1"/>
              <a:t>uygun</a:t>
            </a:r>
            <a:r>
              <a:rPr lang="en-US" sz="3200" dirty="0"/>
              <a:t> </a:t>
            </a:r>
            <a:r>
              <a:rPr lang="en-US" sz="3200" dirty="0" err="1"/>
              <a:t>hizmetler</a:t>
            </a:r>
            <a:r>
              <a:rPr lang="en-US" sz="3200" dirty="0"/>
              <a:t> </a:t>
            </a:r>
            <a:r>
              <a:rPr lang="en-US" sz="3200" dirty="0" err="1"/>
              <a:t>ile</a:t>
            </a:r>
            <a:r>
              <a:rPr lang="en-US" sz="3200" dirty="0"/>
              <a:t> </a:t>
            </a:r>
            <a:r>
              <a:rPr lang="en-US" sz="3200" dirty="0" err="1"/>
              <a:t>toplumda</a:t>
            </a:r>
            <a:r>
              <a:rPr lang="en-US" sz="3200" dirty="0"/>
              <a:t> </a:t>
            </a:r>
            <a:r>
              <a:rPr lang="en-US" sz="3200" dirty="0" err="1"/>
              <a:t>cinsiyet</a:t>
            </a:r>
            <a:r>
              <a:rPr lang="en-US" sz="3200" dirty="0"/>
              <a:t> </a:t>
            </a:r>
            <a:r>
              <a:rPr lang="en-US" sz="3200" dirty="0" err="1"/>
              <a:t>eşitliğini</a:t>
            </a:r>
            <a:r>
              <a:rPr lang="en-US" sz="3200" dirty="0"/>
              <a:t> </a:t>
            </a:r>
            <a:r>
              <a:rPr lang="en-US" sz="3200" dirty="0" err="1"/>
              <a:t>desteklemek</a:t>
            </a:r>
            <a:r>
              <a:rPr lang="en-US" sz="3200" dirty="0"/>
              <a:t> </a:t>
            </a:r>
            <a:r>
              <a:rPr lang="en-US" sz="3200" dirty="0" err="1"/>
              <a:t>üzere</a:t>
            </a:r>
            <a:r>
              <a:rPr lang="en-US" sz="3200" dirty="0"/>
              <a:t> </a:t>
            </a:r>
            <a:r>
              <a:rPr lang="en-US" sz="3200" dirty="0" err="1"/>
              <a:t>özellikle</a:t>
            </a:r>
            <a:r>
              <a:rPr lang="en-US" sz="3200" dirty="0"/>
              <a:t> </a:t>
            </a:r>
            <a:r>
              <a:rPr lang="en-US" sz="3200" dirty="0" err="1"/>
              <a:t>ev</a:t>
            </a:r>
            <a:r>
              <a:rPr lang="en-US" sz="3200" dirty="0"/>
              <a:t> </a:t>
            </a:r>
            <a:r>
              <a:rPr lang="en-US" sz="3200" dirty="0" err="1"/>
              <a:t>kadınlarına</a:t>
            </a:r>
            <a:r>
              <a:rPr lang="en-US" sz="3200" dirty="0"/>
              <a:t> </a:t>
            </a:r>
            <a:r>
              <a:rPr lang="en-US" sz="3200" dirty="0" err="1"/>
              <a:t>yönelik</a:t>
            </a:r>
            <a:r>
              <a:rPr lang="en-US" sz="3200" dirty="0"/>
              <a:t> </a:t>
            </a:r>
            <a:r>
              <a:rPr lang="en-US" sz="3200" dirty="0" err="1"/>
              <a:t>özel</a:t>
            </a:r>
            <a:r>
              <a:rPr lang="en-US" sz="3200" dirty="0"/>
              <a:t> </a:t>
            </a:r>
            <a:r>
              <a:rPr lang="en-US" sz="3200" dirty="0" err="1"/>
              <a:t>hizmetler</a:t>
            </a:r>
            <a:r>
              <a:rPr lang="en-US" sz="3200" dirty="0"/>
              <a:t> </a:t>
            </a:r>
            <a:r>
              <a:rPr lang="en-US" sz="3200" dirty="0" err="1"/>
              <a:t>sunar</a:t>
            </a:r>
            <a:r>
              <a:rPr lang="en-US" sz="3200" dirty="0"/>
              <a:t>. </a:t>
            </a:r>
          </a:p>
          <a:p>
            <a:r>
              <a:rPr lang="tr-TR" sz="900" dirty="0" smtClean="0">
                <a:latin typeface="+mj-lt"/>
              </a:rPr>
              <a:t>(</a:t>
            </a:r>
            <a:r>
              <a:rPr lang="tr-TR" sz="900" dirty="0">
                <a:latin typeface="+mj-lt"/>
                <a:hlinkClick r:id="rId2"/>
              </a:rPr>
              <a:t>http://www.kygm.gov.tr/Eklenti/61,yonetmelik-24052011pdf.pdf?</a:t>
            </a:r>
            <a:r>
              <a:rPr lang="tr-TR" sz="900" dirty="0" smtClean="0">
                <a:latin typeface="+mj-lt"/>
                <a:hlinkClick r:id="rId2"/>
              </a:rPr>
              <a:t>0</a:t>
            </a:r>
            <a:r>
              <a:rPr lang="tr-TR" sz="900" dirty="0" smtClean="0">
                <a:latin typeface="+mj-lt"/>
              </a:rPr>
              <a:t> )</a:t>
            </a:r>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1710" y="5427077"/>
            <a:ext cx="1368152" cy="136815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80312" y="5674444"/>
            <a:ext cx="1499726" cy="922908"/>
          </a:xfrm>
          <a:prstGeom prst="rect">
            <a:avLst/>
          </a:prstGeom>
        </p:spPr>
      </p:pic>
    </p:spTree>
    <p:extLst>
      <p:ext uri="{BB962C8B-B14F-4D97-AF65-F5344CB8AC3E}">
        <p14:creationId xmlns:p14="http://schemas.microsoft.com/office/powerpoint/2010/main" val="366883915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4000" b="1" dirty="0" smtClean="0"/>
              <a:t>Ulusal Engelliler Veritabanı (ÖZVERİ)</a:t>
            </a:r>
            <a:endParaRPr lang="tr-TR" sz="4000" b="1" dirty="0"/>
          </a:p>
        </p:txBody>
      </p:sp>
      <p:sp>
        <p:nvSpPr>
          <p:cNvPr id="3" name="İçerik Yer Tutucusu 2"/>
          <p:cNvSpPr>
            <a:spLocks noGrp="1"/>
          </p:cNvSpPr>
          <p:nvPr>
            <p:ph idx="1"/>
          </p:nvPr>
        </p:nvSpPr>
        <p:spPr/>
        <p:txBody>
          <a:bodyPr/>
          <a:lstStyle/>
          <a:p>
            <a:r>
              <a:rPr lang="tr-TR" sz="3600" dirty="0" smtClean="0">
                <a:latin typeface="Arial" panose="020B0604020202020204" pitchFamily="34" charset="0"/>
                <a:cs typeface="Arial" panose="020B0604020202020204" pitchFamily="34" charset="0"/>
              </a:rPr>
              <a:t>Aile </a:t>
            </a:r>
            <a:r>
              <a:rPr lang="tr-TR" sz="3600" dirty="0">
                <a:latin typeface="Arial" panose="020B0604020202020204" pitchFamily="34" charset="0"/>
                <a:cs typeface="Arial" panose="020B0604020202020204" pitchFamily="34" charset="0"/>
              </a:rPr>
              <a:t>ve Sosyal Politikalar </a:t>
            </a:r>
            <a:r>
              <a:rPr lang="tr-TR" sz="3600" dirty="0" smtClean="0">
                <a:latin typeface="Arial" panose="020B0604020202020204" pitchFamily="34" charset="0"/>
                <a:cs typeface="Arial" panose="020B0604020202020204" pitchFamily="34" charset="0"/>
              </a:rPr>
              <a:t>Bakanlığı Engelli ve Yaşlı Hizmetleri Genel Müdürlüğü</a:t>
            </a:r>
          </a:p>
          <a:p>
            <a:r>
              <a:rPr lang="tr-TR" sz="3600" dirty="0" smtClean="0">
                <a:latin typeface="Arial" panose="020B0604020202020204" pitchFamily="34" charset="0"/>
                <a:cs typeface="Arial" panose="020B0604020202020204" pitchFamily="34" charset="0"/>
              </a:rPr>
              <a:t>1 </a:t>
            </a:r>
            <a:r>
              <a:rPr lang="tr-TR" sz="3600" dirty="0">
                <a:latin typeface="Arial" panose="020B0604020202020204" pitchFamily="34" charset="0"/>
                <a:cs typeface="Arial" panose="020B0604020202020204" pitchFamily="34" charset="0"/>
              </a:rPr>
              <a:t>milyon </a:t>
            </a:r>
            <a:r>
              <a:rPr lang="tr-TR" sz="3600" dirty="0" smtClean="0">
                <a:latin typeface="Arial" panose="020B0604020202020204" pitchFamily="34" charset="0"/>
                <a:cs typeface="Arial" panose="020B0604020202020204" pitchFamily="34" charset="0"/>
              </a:rPr>
              <a:t>802 </a:t>
            </a:r>
            <a:r>
              <a:rPr lang="tr-TR" sz="3600" dirty="0">
                <a:latin typeface="Arial" panose="020B0604020202020204" pitchFamily="34" charset="0"/>
                <a:cs typeface="Arial" panose="020B0604020202020204" pitchFamily="34" charset="0"/>
              </a:rPr>
              <a:t>bin </a:t>
            </a:r>
            <a:r>
              <a:rPr lang="tr-TR" sz="3600" dirty="0" smtClean="0">
                <a:latin typeface="Arial" panose="020B0604020202020204" pitchFamily="34" charset="0"/>
                <a:cs typeface="Arial" panose="020B0604020202020204" pitchFamily="34" charset="0"/>
              </a:rPr>
              <a:t>863 </a:t>
            </a:r>
            <a:endParaRPr lang="tr-TR" sz="3600" dirty="0" smtClean="0">
              <a:latin typeface="Arial" panose="020B0604020202020204" pitchFamily="34" charset="0"/>
              <a:cs typeface="Arial" panose="020B0604020202020204" pitchFamily="34" charset="0"/>
            </a:endParaRPr>
          </a:p>
          <a:p>
            <a:pPr marL="0" indent="0">
              <a:buNone/>
            </a:pPr>
            <a:r>
              <a:rPr lang="tr-TR" sz="1200" dirty="0" smtClean="0">
                <a:latin typeface="Arial" panose="020B0604020202020204" pitchFamily="34" charset="0"/>
                <a:cs typeface="Arial" panose="020B0604020202020204" pitchFamily="34" charset="0"/>
              </a:rPr>
              <a:t>(</a:t>
            </a:r>
            <a:r>
              <a:rPr lang="tr-TR" sz="1200" dirty="0" smtClean="0">
                <a:latin typeface="Arial" panose="020B0604020202020204" pitchFamily="34" charset="0"/>
                <a:cs typeface="Arial" panose="020B0604020202020204" pitchFamily="34" charset="0"/>
                <a:hlinkClick r:id="rId2"/>
              </a:rPr>
              <a:t>http://www.eyh.gov.tr/upload/Node/8110/files/istatistik_Haziran__2014.pdf</a:t>
            </a:r>
            <a:r>
              <a:rPr lang="tr-TR" sz="1200" dirty="0" smtClean="0">
                <a:latin typeface="Arial" panose="020B0604020202020204" pitchFamily="34" charset="0"/>
                <a:cs typeface="Arial" panose="020B0604020202020204" pitchFamily="34" charset="0"/>
              </a:rPr>
              <a:t>) </a:t>
            </a:r>
            <a:endParaRPr lang="tr-TR" sz="1200" dirty="0">
              <a:latin typeface="Arial" panose="020B0604020202020204" pitchFamily="34" charset="0"/>
              <a:cs typeface="Arial" panose="020B0604020202020204" pitchFamily="34" charset="0"/>
            </a:endParaRPr>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3249" y="5301208"/>
            <a:ext cx="1440160" cy="144016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39579" y="5733256"/>
            <a:ext cx="1371600" cy="844062"/>
          </a:xfrm>
          <a:prstGeom prst="rect">
            <a:avLst/>
          </a:prstGeom>
        </p:spPr>
      </p:pic>
    </p:spTree>
    <p:extLst>
      <p:ext uri="{BB962C8B-B14F-4D97-AF65-F5344CB8AC3E}">
        <p14:creationId xmlns:p14="http://schemas.microsoft.com/office/powerpoint/2010/main" val="183668619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4000" b="1" dirty="0" smtClean="0"/>
              <a:t>Ulusal Engelliler Veritabanı</a:t>
            </a:r>
            <a:br>
              <a:rPr lang="tr-TR" sz="4000" b="1" dirty="0" smtClean="0"/>
            </a:br>
            <a:r>
              <a:rPr lang="tr-TR" sz="2000" b="1" dirty="0" smtClean="0"/>
              <a:t>(Engel Grubuna Göre)</a:t>
            </a:r>
            <a:br>
              <a:rPr lang="tr-TR" sz="2000" b="1" dirty="0" smtClean="0"/>
            </a:br>
            <a:r>
              <a:rPr lang="tr-TR" sz="1200" b="1" dirty="0" smtClean="0"/>
              <a:t> </a:t>
            </a:r>
            <a:r>
              <a:rPr lang="tr-TR" sz="1200" dirty="0" smtClean="0">
                <a:hlinkClick r:id="rId2"/>
              </a:rPr>
              <a:t>http://www.</a:t>
            </a:r>
            <a:r>
              <a:rPr lang="tr-TR" sz="1200" dirty="0" err="1" smtClean="0">
                <a:hlinkClick r:id="rId2"/>
              </a:rPr>
              <a:t>eyh</a:t>
            </a:r>
            <a:r>
              <a:rPr lang="tr-TR" sz="1200" dirty="0" smtClean="0">
                <a:hlinkClick r:id="rId2"/>
              </a:rPr>
              <a:t>.gov.tr/</a:t>
            </a:r>
            <a:r>
              <a:rPr lang="tr-TR" sz="1200" dirty="0" err="1" smtClean="0">
                <a:hlinkClick r:id="rId2"/>
              </a:rPr>
              <a:t>upload</a:t>
            </a:r>
            <a:r>
              <a:rPr lang="tr-TR" sz="1200" dirty="0" smtClean="0">
                <a:hlinkClick r:id="rId2"/>
              </a:rPr>
              <a:t>/</a:t>
            </a:r>
            <a:r>
              <a:rPr lang="tr-TR" sz="1200" dirty="0" err="1" smtClean="0">
                <a:hlinkClick r:id="rId2"/>
              </a:rPr>
              <a:t>Node</a:t>
            </a:r>
            <a:r>
              <a:rPr lang="tr-TR" sz="1200" dirty="0" smtClean="0">
                <a:hlinkClick r:id="rId2"/>
              </a:rPr>
              <a:t>/8110/</a:t>
            </a:r>
            <a:r>
              <a:rPr lang="tr-TR" sz="1200" dirty="0" err="1" smtClean="0">
                <a:hlinkClick r:id="rId2"/>
              </a:rPr>
              <a:t>files</a:t>
            </a:r>
            <a:r>
              <a:rPr lang="tr-TR" sz="1200" dirty="0" smtClean="0">
                <a:hlinkClick r:id="rId2"/>
              </a:rPr>
              <a:t>/istatistik_Haziran__2014.</a:t>
            </a:r>
            <a:r>
              <a:rPr lang="tr-TR" sz="1200" dirty="0" err="1" smtClean="0">
                <a:hlinkClick r:id="rId2"/>
              </a:rPr>
              <a:t>pdf</a:t>
            </a:r>
            <a:r>
              <a:rPr lang="tr-TR" sz="1200" dirty="0" smtClean="0"/>
              <a:t> </a:t>
            </a:r>
            <a:endParaRPr lang="tr-TR" sz="1200" dirty="0"/>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3434" y="5420519"/>
            <a:ext cx="1437481" cy="1437481"/>
          </a:xfrm>
          <a:prstGeom prst="rect">
            <a:avLst/>
          </a:prstGeom>
        </p:spPr>
      </p:pic>
      <p:pic>
        <p:nvPicPr>
          <p:cNvPr id="1027" name="Picture 3"/>
          <p:cNvPicPr>
            <a:picLocks noGrp="1" noChangeAspect="1" noChangeArrowheads="1"/>
          </p:cNvPicPr>
          <p:nvPr>
            <p:ph idx="1"/>
          </p:nvPr>
        </p:nvPicPr>
        <p:blipFill>
          <a:blip r:embed="rId4" cstate="print"/>
          <a:srcRect/>
          <a:stretch>
            <a:fillRect/>
          </a:stretch>
        </p:blipFill>
        <p:spPr bwMode="auto">
          <a:xfrm>
            <a:off x="1835696" y="2132856"/>
            <a:ext cx="5400600" cy="3287663"/>
          </a:xfrm>
          <a:prstGeom prst="rect">
            <a:avLst/>
          </a:prstGeom>
          <a:noFill/>
          <a:ln w="9525">
            <a:noFill/>
            <a:miter lim="800000"/>
            <a:headEnd/>
            <a:tailEnd/>
          </a:ln>
        </p:spPr>
      </p:pic>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96336" y="5877272"/>
            <a:ext cx="1299592" cy="799749"/>
          </a:xfrm>
          <a:prstGeom prst="rect">
            <a:avLst/>
          </a:prstGeom>
        </p:spPr>
      </p:pic>
    </p:spTree>
    <p:extLst>
      <p:ext uri="{BB962C8B-B14F-4D97-AF65-F5344CB8AC3E}">
        <p14:creationId xmlns:p14="http://schemas.microsoft.com/office/powerpoint/2010/main" val="183668619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4000" b="1" dirty="0" smtClean="0"/>
              <a:t>Ulusal Engelliler Veritabanı </a:t>
            </a:r>
            <a:br>
              <a:rPr lang="tr-TR" sz="4000" b="1" dirty="0" smtClean="0"/>
            </a:br>
            <a:r>
              <a:rPr lang="tr-TR" sz="2000" b="1" dirty="0" smtClean="0"/>
              <a:t>(Yaş Grubuna Göre)</a:t>
            </a:r>
            <a:br>
              <a:rPr lang="tr-TR" sz="2000" b="1" dirty="0" smtClean="0"/>
            </a:br>
            <a:r>
              <a:rPr lang="tr-TR" sz="2000" b="1" dirty="0" smtClean="0"/>
              <a:t> </a:t>
            </a:r>
            <a:r>
              <a:rPr lang="tr-TR" sz="1200" dirty="0" smtClean="0">
                <a:hlinkClick r:id="rId2"/>
              </a:rPr>
              <a:t>http://www.</a:t>
            </a:r>
            <a:r>
              <a:rPr lang="tr-TR" sz="1200" dirty="0" err="1" smtClean="0">
                <a:hlinkClick r:id="rId2"/>
              </a:rPr>
              <a:t>eyh</a:t>
            </a:r>
            <a:r>
              <a:rPr lang="tr-TR" sz="1200" dirty="0" smtClean="0">
                <a:hlinkClick r:id="rId2"/>
              </a:rPr>
              <a:t>.gov.tr/</a:t>
            </a:r>
            <a:r>
              <a:rPr lang="tr-TR" sz="1200" dirty="0" err="1" smtClean="0">
                <a:hlinkClick r:id="rId2"/>
              </a:rPr>
              <a:t>upload</a:t>
            </a:r>
            <a:r>
              <a:rPr lang="tr-TR" sz="1200" dirty="0" smtClean="0">
                <a:hlinkClick r:id="rId2"/>
              </a:rPr>
              <a:t>/</a:t>
            </a:r>
            <a:r>
              <a:rPr lang="tr-TR" sz="1200" dirty="0" err="1" smtClean="0">
                <a:hlinkClick r:id="rId2"/>
              </a:rPr>
              <a:t>Node</a:t>
            </a:r>
            <a:r>
              <a:rPr lang="tr-TR" sz="1200" dirty="0" smtClean="0">
                <a:hlinkClick r:id="rId2"/>
              </a:rPr>
              <a:t>/8110/</a:t>
            </a:r>
            <a:r>
              <a:rPr lang="tr-TR" sz="1200" dirty="0" err="1" smtClean="0">
                <a:hlinkClick r:id="rId2"/>
              </a:rPr>
              <a:t>files</a:t>
            </a:r>
            <a:r>
              <a:rPr lang="tr-TR" sz="1200" dirty="0" smtClean="0">
                <a:hlinkClick r:id="rId2"/>
              </a:rPr>
              <a:t>/istatistik_Haziran__2014.</a:t>
            </a:r>
            <a:r>
              <a:rPr lang="tr-TR" sz="1200" dirty="0" err="1" smtClean="0">
                <a:hlinkClick r:id="rId2"/>
              </a:rPr>
              <a:t>pdf</a:t>
            </a:r>
            <a:r>
              <a:rPr lang="tr-TR" sz="1200" dirty="0" smtClean="0"/>
              <a:t> </a:t>
            </a:r>
            <a:endParaRPr lang="tr-TR" sz="1200" dirty="0"/>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9990" y="5439404"/>
            <a:ext cx="1418596" cy="1418596"/>
          </a:xfrm>
          <a:prstGeom prst="rect">
            <a:avLst/>
          </a:prstGeom>
        </p:spPr>
      </p:pic>
      <p:pic>
        <p:nvPicPr>
          <p:cNvPr id="2051" name="Picture 3"/>
          <p:cNvPicPr>
            <a:picLocks noGrp="1" noChangeAspect="1" noChangeArrowheads="1"/>
          </p:cNvPicPr>
          <p:nvPr>
            <p:ph idx="1"/>
          </p:nvPr>
        </p:nvPicPr>
        <p:blipFill>
          <a:blip r:embed="rId4" cstate="print"/>
          <a:srcRect/>
          <a:stretch>
            <a:fillRect/>
          </a:stretch>
        </p:blipFill>
        <p:spPr bwMode="auto">
          <a:xfrm>
            <a:off x="2835936" y="1935163"/>
            <a:ext cx="3472128" cy="4389437"/>
          </a:xfrm>
          <a:prstGeom prst="rect">
            <a:avLst/>
          </a:prstGeom>
          <a:noFill/>
          <a:ln w="9525">
            <a:noFill/>
            <a:miter lim="800000"/>
            <a:headEnd/>
            <a:tailEnd/>
          </a:ln>
        </p:spPr>
      </p:pic>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24328" y="5805264"/>
            <a:ext cx="1404156" cy="864096"/>
          </a:xfrm>
          <a:prstGeom prst="rect">
            <a:avLst/>
          </a:prstGeom>
        </p:spPr>
      </p:pic>
    </p:spTree>
    <p:extLst>
      <p:ext uri="{BB962C8B-B14F-4D97-AF65-F5344CB8AC3E}">
        <p14:creationId xmlns:p14="http://schemas.microsoft.com/office/powerpoint/2010/main" val="183668619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en-US" sz="4000" b="1" dirty="0"/>
              <a:t>2011 </a:t>
            </a:r>
            <a:r>
              <a:rPr lang="en-US" sz="4000" b="1" dirty="0" err="1"/>
              <a:t>Nüfus</a:t>
            </a:r>
            <a:r>
              <a:rPr lang="en-US" sz="4000" b="1" dirty="0"/>
              <a:t> </a:t>
            </a:r>
            <a:r>
              <a:rPr lang="en-US" sz="4000" b="1" dirty="0" err="1"/>
              <a:t>ve</a:t>
            </a:r>
            <a:r>
              <a:rPr lang="en-US" sz="4000" b="1" dirty="0"/>
              <a:t> </a:t>
            </a:r>
            <a:r>
              <a:rPr lang="en-US" sz="4000" b="1" dirty="0" err="1"/>
              <a:t>Konut</a:t>
            </a:r>
            <a:r>
              <a:rPr lang="en-US" sz="4000" b="1" dirty="0"/>
              <a:t> </a:t>
            </a:r>
            <a:r>
              <a:rPr lang="en-US" sz="4000" b="1" dirty="0" err="1"/>
              <a:t>Araştırması</a:t>
            </a:r>
            <a:r>
              <a:rPr lang="en-US" sz="4000" dirty="0"/>
              <a:t> </a:t>
            </a:r>
            <a:r>
              <a:rPr lang="tr-TR" sz="4000" b="1" dirty="0" smtClean="0"/>
              <a:t> </a:t>
            </a:r>
            <a:br>
              <a:rPr lang="tr-TR" sz="4000" b="1" dirty="0" smtClean="0"/>
            </a:br>
            <a:endParaRPr lang="tr-TR" sz="1200" dirty="0"/>
          </a:p>
        </p:txBody>
      </p:sp>
      <p:pic>
        <p:nvPicPr>
          <p:cNvPr id="5" name="Content Placeholder 4" descr="Screen Shot 2017-03-29 at 04.15.41.png"/>
          <p:cNvPicPr>
            <a:picLocks noGrp="1" noChangeAspect="1"/>
          </p:cNvPicPr>
          <p:nvPr>
            <p:ph idx="1"/>
          </p:nvPr>
        </p:nvPicPr>
        <p:blipFill>
          <a:blip r:embed="rId3" cstate="print">
            <a:extLst>
              <a:ext uri="{28A0092B-C50C-407E-A947-70E740481C1C}">
                <a14:useLocalDpi xmlns:a14="http://schemas.microsoft.com/office/drawing/2010/main" val="0"/>
              </a:ext>
            </a:extLst>
          </a:blip>
          <a:srcRect t="1425" b="1425"/>
          <a:stretch>
            <a:fillRect/>
          </a:stretch>
        </p:blipFill>
        <p:spPr/>
      </p:pic>
      <p:pic>
        <p:nvPicPr>
          <p:cNvPr id="4" name="Resim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92280" y="6016948"/>
            <a:ext cx="792088" cy="792088"/>
          </a:xfrm>
          <a:prstGeom prst="rect">
            <a:avLst/>
          </a:prstGeom>
        </p:spPr>
      </p:pic>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84368" y="6101743"/>
            <a:ext cx="1011560" cy="622498"/>
          </a:xfrm>
          <a:prstGeom prst="rect">
            <a:avLst/>
          </a:prstGeom>
        </p:spPr>
      </p:pic>
    </p:spTree>
    <p:extLst>
      <p:ext uri="{BB962C8B-B14F-4D97-AF65-F5344CB8AC3E}">
        <p14:creationId xmlns:p14="http://schemas.microsoft.com/office/powerpoint/2010/main" val="402911041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4000" b="1" dirty="0" smtClean="0"/>
              <a:t>Bilgiye Erişimde Engelli Değilsiniz (BİLED) Projesi</a:t>
            </a:r>
            <a:endParaRPr lang="tr-TR" sz="4000" b="1" dirty="0"/>
          </a:p>
        </p:txBody>
      </p:sp>
      <p:sp>
        <p:nvSpPr>
          <p:cNvPr id="3" name="İçerik Yer Tutucusu 2"/>
          <p:cNvSpPr>
            <a:spLocks noGrp="1"/>
          </p:cNvSpPr>
          <p:nvPr>
            <p:ph idx="1"/>
          </p:nvPr>
        </p:nvSpPr>
        <p:spPr/>
        <p:txBody>
          <a:bodyPr>
            <a:normAutofit/>
          </a:bodyPr>
          <a:lstStyle/>
          <a:p>
            <a:r>
              <a:rPr lang="tr-TR" dirty="0" smtClean="0">
                <a:latin typeface="+mj-lt"/>
              </a:rPr>
              <a:t>Kültür ve Turizm Bakanlığı Kütüphaneler ve Yayımlar Genel M</a:t>
            </a:r>
            <a:r>
              <a:rPr lang="tr-TR" dirty="0" smtClean="0">
                <a:latin typeface="+mj-lt"/>
                <a:cs typeface="Arial" panose="020B0604020202020204" pitchFamily="34" charset="0"/>
              </a:rPr>
              <a:t>üdürlüğü</a:t>
            </a:r>
          </a:p>
          <a:p>
            <a:r>
              <a:rPr lang="tr-TR" dirty="0" smtClean="0">
                <a:latin typeface="+mj-lt"/>
              </a:rPr>
              <a:t>2012</a:t>
            </a:r>
          </a:p>
          <a:p>
            <a:r>
              <a:rPr lang="tr-TR" dirty="0" smtClean="0">
                <a:latin typeface="+mj-lt"/>
              </a:rPr>
              <a:t>85 il ve ilçe halk kütüphanesi</a:t>
            </a:r>
          </a:p>
          <a:p>
            <a:r>
              <a:rPr lang="tr-TR" dirty="0" smtClean="0">
                <a:latin typeface="+mj-lt"/>
              </a:rPr>
              <a:t>Ekran Okuma Programı </a:t>
            </a:r>
          </a:p>
          <a:p>
            <a:r>
              <a:rPr lang="tr-TR" dirty="0" smtClean="0">
                <a:latin typeface="+mj-lt"/>
              </a:rPr>
              <a:t>Ekran Büyütme Programı</a:t>
            </a:r>
          </a:p>
          <a:p>
            <a:r>
              <a:rPr lang="tr-TR" dirty="0" err="1" smtClean="0">
                <a:latin typeface="+mj-lt"/>
              </a:rPr>
              <a:t>Sensörlü</a:t>
            </a:r>
            <a:r>
              <a:rPr lang="tr-TR" dirty="0" smtClean="0">
                <a:latin typeface="+mj-lt"/>
              </a:rPr>
              <a:t> Kitap Okuma </a:t>
            </a:r>
            <a:r>
              <a:rPr lang="tr-TR" dirty="0" err="1" smtClean="0">
                <a:latin typeface="+mj-lt"/>
              </a:rPr>
              <a:t>Makinası</a:t>
            </a:r>
            <a:r>
              <a:rPr lang="tr-TR" dirty="0" smtClean="0">
                <a:latin typeface="+mj-lt"/>
              </a:rPr>
              <a:t> </a:t>
            </a:r>
          </a:p>
          <a:p>
            <a:r>
              <a:rPr lang="tr-TR" dirty="0" smtClean="0">
                <a:latin typeface="+mj-lt"/>
              </a:rPr>
              <a:t>Masaüstü Büyüteç Sistemi</a:t>
            </a:r>
            <a:r>
              <a:rPr lang="tr-TR" sz="1200" dirty="0" smtClean="0">
                <a:latin typeface="+mj-lt"/>
              </a:rPr>
              <a:t> </a:t>
            </a:r>
            <a:endParaRPr lang="tr-TR" sz="1200" dirty="0" smtClean="0">
              <a:latin typeface="+mj-lt"/>
            </a:endParaRPr>
          </a:p>
          <a:p>
            <a:pPr marL="0" indent="0">
              <a:buNone/>
            </a:pPr>
            <a:r>
              <a:rPr lang="tr-TR" sz="1200" dirty="0" smtClean="0">
                <a:latin typeface="+mj-lt"/>
              </a:rPr>
              <a:t>(</a:t>
            </a:r>
            <a:r>
              <a:rPr lang="tr-TR" sz="1200" dirty="0" smtClean="0">
                <a:latin typeface="+mj-lt"/>
                <a:hlinkClick r:id="rId2"/>
              </a:rPr>
              <a:t>http://www.kygm.gov.tr/TR,46230/bilgiye-erisimde-engelli-degilsiniz-biled-projesi-basin-.html</a:t>
            </a:r>
            <a:r>
              <a:rPr lang="tr-TR" sz="1200" dirty="0" smtClean="0">
                <a:latin typeface="+mj-lt"/>
              </a:rPr>
              <a:t>)</a:t>
            </a:r>
          </a:p>
          <a:p>
            <a:endParaRPr lang="tr-TR" sz="1400" dirty="0" smtClean="0"/>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98194" y="5763765"/>
            <a:ext cx="1080120" cy="108012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78314" y="5979725"/>
            <a:ext cx="1120842" cy="689749"/>
          </a:xfrm>
          <a:prstGeom prst="rect">
            <a:avLst/>
          </a:prstGeom>
        </p:spPr>
      </p:pic>
    </p:spTree>
    <p:extLst>
      <p:ext uri="{BB962C8B-B14F-4D97-AF65-F5344CB8AC3E}">
        <p14:creationId xmlns:p14="http://schemas.microsoft.com/office/powerpoint/2010/main" val="183668619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4000" b="1" dirty="0" smtClean="0"/>
              <a:t>Bilgiye Erişimde Engelli Değilsiniz (BİLED) Projesi</a:t>
            </a:r>
            <a:endParaRPr lang="tr-TR" sz="4000" b="1" dirty="0"/>
          </a:p>
        </p:txBody>
      </p:sp>
      <p:sp>
        <p:nvSpPr>
          <p:cNvPr id="3" name="İçerik Yer Tutucusu 2"/>
          <p:cNvSpPr>
            <a:spLocks noGrp="1"/>
          </p:cNvSpPr>
          <p:nvPr>
            <p:ph idx="1"/>
          </p:nvPr>
        </p:nvSpPr>
        <p:spPr/>
        <p:txBody>
          <a:bodyPr>
            <a:normAutofit/>
          </a:bodyPr>
          <a:lstStyle/>
          <a:p>
            <a:r>
              <a:rPr lang="tr-TR" sz="3200" dirty="0" smtClean="0">
                <a:latin typeface="+mj-lt"/>
              </a:rPr>
              <a:t>Kahramanmaraş Karacaoğlan İl Halk Kütüphanesi</a:t>
            </a:r>
          </a:p>
          <a:p>
            <a:r>
              <a:rPr lang="tr-TR" sz="3200" dirty="0" smtClean="0">
                <a:latin typeface="+mj-lt"/>
              </a:rPr>
              <a:t>Kırıkkale İl Halk Kütüphanesi</a:t>
            </a:r>
          </a:p>
          <a:p>
            <a:r>
              <a:rPr lang="tr-TR" sz="3200" dirty="0" smtClean="0">
                <a:latin typeface="+mj-lt"/>
              </a:rPr>
              <a:t>Tokat İl Halk Kütüphanesi</a:t>
            </a:r>
          </a:p>
          <a:p>
            <a:r>
              <a:rPr lang="tr-TR" sz="3200" dirty="0" smtClean="0">
                <a:latin typeface="+mj-lt"/>
              </a:rPr>
              <a:t>Bitlis İl Halk Kütüphanesi</a:t>
            </a:r>
          </a:p>
          <a:p>
            <a:r>
              <a:rPr lang="tr-TR" sz="3200" dirty="0" smtClean="0">
                <a:latin typeface="+mj-lt"/>
              </a:rPr>
              <a:t>Bilecik İl Halk Kütüphanesi</a:t>
            </a:r>
          </a:p>
          <a:p>
            <a:r>
              <a:rPr lang="tr-TR" sz="3200" dirty="0" smtClean="0">
                <a:latin typeface="+mj-lt"/>
              </a:rPr>
              <a:t>İstanbul Avcılar İlçe </a:t>
            </a:r>
            <a:r>
              <a:rPr lang="tr-TR" sz="3200" dirty="0" err="1" smtClean="0">
                <a:latin typeface="+mj-lt"/>
              </a:rPr>
              <a:t>Hallk</a:t>
            </a:r>
            <a:r>
              <a:rPr lang="tr-TR" sz="3200" dirty="0" smtClean="0">
                <a:latin typeface="+mj-lt"/>
              </a:rPr>
              <a:t> Kütüphanesi</a:t>
            </a:r>
          </a:p>
          <a:p>
            <a:endParaRPr lang="tr-TR" sz="1400" dirty="0" smtClean="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68318" y="5820544"/>
            <a:ext cx="1008112" cy="1008112"/>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8344" y="5925674"/>
            <a:ext cx="1296510" cy="797852"/>
          </a:xfrm>
          <a:prstGeom prst="rect">
            <a:avLst/>
          </a:prstGeom>
        </p:spPr>
      </p:pic>
    </p:spTree>
    <p:extLst>
      <p:ext uri="{BB962C8B-B14F-4D97-AF65-F5344CB8AC3E}">
        <p14:creationId xmlns:p14="http://schemas.microsoft.com/office/powerpoint/2010/main" val="183668619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4000" b="1" dirty="0" smtClean="0"/>
              <a:t>Bursa Nilüfer Belediyesi Görme Engelliler İçin Kütüphane</a:t>
            </a:r>
            <a:endParaRPr lang="tr-TR" sz="4000" b="1" dirty="0"/>
          </a:p>
        </p:txBody>
      </p:sp>
      <p:sp>
        <p:nvSpPr>
          <p:cNvPr id="3" name="İçerik Yer Tutucusu 2"/>
          <p:cNvSpPr>
            <a:spLocks noGrp="1"/>
          </p:cNvSpPr>
          <p:nvPr>
            <p:ph idx="1"/>
          </p:nvPr>
        </p:nvSpPr>
        <p:spPr/>
        <p:txBody>
          <a:bodyPr>
            <a:normAutofit/>
          </a:bodyPr>
          <a:lstStyle/>
          <a:p>
            <a:pPr fontAlgn="base"/>
            <a:r>
              <a:rPr lang="tr-TR" sz="3200" dirty="0" smtClean="0"/>
              <a:t>GETEM : sesli kitap ve makale</a:t>
            </a:r>
          </a:p>
          <a:p>
            <a:pPr fontAlgn="base"/>
            <a:r>
              <a:rPr lang="tr-TR" sz="3200" dirty="0" smtClean="0"/>
              <a:t>Ekran seslendirme programları</a:t>
            </a:r>
          </a:p>
          <a:p>
            <a:pPr fontAlgn="base"/>
            <a:r>
              <a:rPr lang="tr-TR" sz="3200" dirty="0" smtClean="0"/>
              <a:t>İnternet</a:t>
            </a:r>
          </a:p>
          <a:p>
            <a:pPr fontAlgn="base"/>
            <a:r>
              <a:rPr lang="tr-TR" sz="3200" dirty="0" smtClean="0"/>
              <a:t>Kabartma klavye, kabartma yazı çıktısı</a:t>
            </a:r>
          </a:p>
          <a:p>
            <a:pPr fontAlgn="base"/>
            <a:r>
              <a:rPr lang="tr-TR" sz="3200" dirty="0" smtClean="0"/>
              <a:t>Eve kitap servisi</a:t>
            </a:r>
          </a:p>
          <a:p>
            <a:pPr fontAlgn="base"/>
            <a:r>
              <a:rPr lang="tr-TR" sz="3200" dirty="0" smtClean="0"/>
              <a:t>Ekran büyütme sistemi </a:t>
            </a:r>
            <a:endParaRPr lang="tr-TR" sz="3200" dirty="0" smtClean="0"/>
          </a:p>
          <a:p>
            <a:pPr marL="0" indent="0" fontAlgn="base">
              <a:buNone/>
            </a:pPr>
            <a:r>
              <a:rPr lang="tr-TR" sz="1200" dirty="0" smtClean="0"/>
              <a:t>(</a:t>
            </a:r>
            <a:r>
              <a:rPr lang="tr-TR" sz="1200" dirty="0" smtClean="0">
                <a:latin typeface="+mj-lt"/>
                <a:hlinkClick r:id="rId2"/>
              </a:rPr>
              <a:t>http://www.nilufer.bel.tr/niluferbelediyesi-154-engelsiz_nilufer</a:t>
            </a:r>
            <a:r>
              <a:rPr lang="tr-TR" sz="1200" dirty="0" smtClean="0">
                <a:latin typeface="+mj-lt"/>
              </a:rPr>
              <a:t>)</a:t>
            </a:r>
          </a:p>
          <a:p>
            <a:endParaRPr lang="tr-TR" sz="1400" dirty="0" smtClean="0"/>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4208" y="5682495"/>
            <a:ext cx="1152128" cy="115212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60376" y="5899150"/>
            <a:ext cx="1382713" cy="850900"/>
          </a:xfrm>
          <a:prstGeom prst="rect">
            <a:avLst/>
          </a:prstGeom>
        </p:spPr>
      </p:pic>
    </p:spTree>
    <p:extLst>
      <p:ext uri="{BB962C8B-B14F-4D97-AF65-F5344CB8AC3E}">
        <p14:creationId xmlns:p14="http://schemas.microsoft.com/office/powerpoint/2010/main" val="183668619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4000" b="1" dirty="0" smtClean="0"/>
              <a:t>Ankara Büyükşehir Belediyesi Görme Engelliler Eğitim ve Teknoloji Merkezi</a:t>
            </a:r>
            <a:endParaRPr lang="tr-TR" sz="4000" b="1" dirty="0"/>
          </a:p>
        </p:txBody>
      </p:sp>
      <p:sp>
        <p:nvSpPr>
          <p:cNvPr id="3" name="İçerik Yer Tutucusu 2"/>
          <p:cNvSpPr>
            <a:spLocks noGrp="1"/>
          </p:cNvSpPr>
          <p:nvPr>
            <p:ph idx="1"/>
          </p:nvPr>
        </p:nvSpPr>
        <p:spPr/>
        <p:txBody>
          <a:bodyPr>
            <a:normAutofit fontScale="77500" lnSpcReduction="20000"/>
          </a:bodyPr>
          <a:lstStyle/>
          <a:p>
            <a:pPr fontAlgn="base"/>
            <a:r>
              <a:rPr lang="tr-TR" sz="3200" dirty="0" smtClean="0">
                <a:latin typeface="+mj-lt"/>
              </a:rPr>
              <a:t>LCD ekranlı bilgisayarlar</a:t>
            </a:r>
          </a:p>
          <a:p>
            <a:pPr fontAlgn="base"/>
            <a:r>
              <a:rPr lang="tr-TR" sz="3200" dirty="0" smtClean="0">
                <a:latin typeface="+mj-lt"/>
              </a:rPr>
              <a:t>Internet</a:t>
            </a:r>
          </a:p>
          <a:p>
            <a:pPr fontAlgn="base"/>
            <a:r>
              <a:rPr lang="tr-TR" sz="3200" dirty="0" smtClean="0">
                <a:latin typeface="+mj-lt"/>
              </a:rPr>
              <a:t>Tarayıcılar</a:t>
            </a:r>
          </a:p>
          <a:p>
            <a:pPr fontAlgn="base"/>
            <a:r>
              <a:rPr lang="tr-TR" sz="3200" dirty="0" smtClean="0">
                <a:latin typeface="+mj-lt"/>
              </a:rPr>
              <a:t>Braille Ekran</a:t>
            </a:r>
          </a:p>
          <a:p>
            <a:pPr fontAlgn="base"/>
            <a:r>
              <a:rPr lang="tr-TR" sz="3200" dirty="0" smtClean="0">
                <a:latin typeface="+mj-lt"/>
              </a:rPr>
              <a:t>Braille Yazıcı</a:t>
            </a:r>
          </a:p>
          <a:p>
            <a:pPr fontAlgn="base"/>
            <a:r>
              <a:rPr lang="tr-TR" sz="3200" dirty="0" smtClean="0">
                <a:latin typeface="+mj-lt"/>
              </a:rPr>
              <a:t>Braille Matbaa</a:t>
            </a:r>
          </a:p>
          <a:p>
            <a:pPr fontAlgn="base"/>
            <a:r>
              <a:rPr lang="tr-TR" sz="3200" dirty="0" smtClean="0">
                <a:latin typeface="+mj-lt"/>
              </a:rPr>
              <a:t>Kütüphane</a:t>
            </a:r>
          </a:p>
          <a:p>
            <a:pPr fontAlgn="base"/>
            <a:r>
              <a:rPr lang="tr-TR" sz="3200" dirty="0" smtClean="0">
                <a:latin typeface="+mj-lt"/>
              </a:rPr>
              <a:t>Sesli Kütüphane</a:t>
            </a:r>
          </a:p>
          <a:p>
            <a:pPr fontAlgn="base"/>
            <a:r>
              <a:rPr lang="tr-TR" sz="3200" dirty="0" smtClean="0">
                <a:latin typeface="+mj-lt"/>
              </a:rPr>
              <a:t>Ekran Okuma Programı</a:t>
            </a:r>
          </a:p>
          <a:p>
            <a:pPr fontAlgn="base"/>
            <a:r>
              <a:rPr lang="tr-TR" sz="3200" dirty="0" smtClean="0">
                <a:latin typeface="+mj-lt"/>
              </a:rPr>
              <a:t>Türkçe Sentezleyiciler </a:t>
            </a:r>
            <a:r>
              <a:rPr lang="tr-TR" sz="1500" dirty="0" smtClean="0">
                <a:latin typeface="+mj-lt"/>
              </a:rPr>
              <a:t>(</a:t>
            </a:r>
            <a:r>
              <a:rPr lang="tr-TR" sz="1700" dirty="0">
                <a:latin typeface="+mj-lt"/>
                <a:hlinkClick r:id="rId2"/>
              </a:rPr>
              <a:t>https://www.ankara.bel.tr/sosyal-hizmetler/engelli-hizmetleri/buyuksehir-belediyesi-gorme-engelliler-egitim-ve-teknoloji-</a:t>
            </a:r>
            <a:r>
              <a:rPr lang="tr-TR" sz="1700" dirty="0" smtClean="0">
                <a:latin typeface="+mj-lt"/>
                <a:hlinkClick r:id="rId2"/>
              </a:rPr>
              <a:t>merkezi</a:t>
            </a:r>
            <a:r>
              <a:rPr lang="tr-TR" sz="1700" dirty="0" smtClean="0">
                <a:latin typeface="+mj-lt"/>
              </a:rPr>
              <a:t> )</a:t>
            </a:r>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76256" y="5944940"/>
            <a:ext cx="936104" cy="936104"/>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12360" y="6072593"/>
            <a:ext cx="1106295" cy="680797"/>
          </a:xfrm>
          <a:prstGeom prst="rect">
            <a:avLst/>
          </a:prstGeom>
        </p:spPr>
      </p:pic>
    </p:spTree>
    <p:extLst>
      <p:ext uri="{BB962C8B-B14F-4D97-AF65-F5344CB8AC3E}">
        <p14:creationId xmlns:p14="http://schemas.microsoft.com/office/powerpoint/2010/main" val="183668619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4000" b="1" dirty="0" smtClean="0"/>
              <a:t>Engellilere Yönelik Belediye Kütüphaneleri</a:t>
            </a:r>
            <a:endParaRPr lang="tr-TR" sz="4000" b="1" dirty="0"/>
          </a:p>
        </p:txBody>
      </p:sp>
      <p:sp>
        <p:nvSpPr>
          <p:cNvPr id="3" name="İçerik Yer Tutucusu 2"/>
          <p:cNvSpPr>
            <a:spLocks noGrp="1"/>
          </p:cNvSpPr>
          <p:nvPr>
            <p:ph idx="1"/>
          </p:nvPr>
        </p:nvSpPr>
        <p:spPr/>
        <p:txBody>
          <a:bodyPr>
            <a:normAutofit/>
          </a:bodyPr>
          <a:lstStyle/>
          <a:p>
            <a:pPr fontAlgn="base"/>
            <a:r>
              <a:rPr lang="tr-TR" sz="3600" dirty="0" smtClean="0">
                <a:latin typeface="+mj-lt"/>
              </a:rPr>
              <a:t>Çankaya Belediyesi Sesli Kütüphane</a:t>
            </a:r>
          </a:p>
          <a:p>
            <a:pPr fontAlgn="base"/>
            <a:r>
              <a:rPr lang="tr-TR" sz="3600" dirty="0" smtClean="0">
                <a:latin typeface="+mj-lt"/>
              </a:rPr>
              <a:t>Karşıyaka Belediyesi Görme Engelliler Kütüphanesi</a:t>
            </a:r>
          </a:p>
          <a:p>
            <a:pPr fontAlgn="base"/>
            <a:r>
              <a:rPr lang="tr-TR" sz="3600" dirty="0" smtClean="0">
                <a:latin typeface="+mj-lt"/>
              </a:rPr>
              <a:t>Bahçelievler Belediyesi Görme Engelliler Kütüphanesi</a:t>
            </a:r>
          </a:p>
          <a:p>
            <a:pPr fontAlgn="base"/>
            <a:r>
              <a:rPr lang="tr-TR" sz="3600" dirty="0" smtClean="0">
                <a:latin typeface="+mj-lt"/>
              </a:rPr>
              <a:t>Kadıköy Belediyesi Görme Engelliler Sesli </a:t>
            </a:r>
            <a:r>
              <a:rPr lang="tr-TR" sz="3600" dirty="0" smtClean="0">
                <a:latin typeface="+mj-lt"/>
              </a:rPr>
              <a:t>Kütüphanesi</a:t>
            </a:r>
            <a:endParaRPr lang="tr-TR" sz="3600" dirty="0" smtClean="0">
              <a:latin typeface="+mj-lt"/>
            </a:endParaRPr>
          </a:p>
          <a:p>
            <a:pPr fontAlgn="base"/>
            <a:endParaRPr lang="tr-TR" sz="1200" dirty="0" smtClean="0">
              <a:latin typeface="+mj-lt"/>
            </a:endParaRPr>
          </a:p>
          <a:p>
            <a:endParaRPr lang="tr-TR" sz="1400" dirty="0" smtClean="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14397" y="5748247"/>
            <a:ext cx="1129803" cy="1129803"/>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44200" y="5926569"/>
            <a:ext cx="1293591" cy="796057"/>
          </a:xfrm>
          <a:prstGeom prst="rect">
            <a:avLst/>
          </a:prstGeom>
        </p:spPr>
      </p:pic>
    </p:spTree>
    <p:extLst>
      <p:ext uri="{BB962C8B-B14F-4D97-AF65-F5344CB8AC3E}">
        <p14:creationId xmlns:p14="http://schemas.microsoft.com/office/powerpoint/2010/main" val="183668619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924712"/>
          </a:xfrm>
        </p:spPr>
        <p:txBody>
          <a:bodyPr/>
          <a:lstStyle/>
          <a:p>
            <a:pPr algn="ctr"/>
            <a:r>
              <a:rPr lang="tr-TR" dirty="0" smtClean="0">
                <a:latin typeface="Arial" panose="020B0604020202020204" pitchFamily="34" charset="0"/>
                <a:cs typeface="Arial" panose="020B0604020202020204" pitchFamily="34" charset="0"/>
              </a:rPr>
              <a:t>Bilgi Edinme Hakkı</a:t>
            </a:r>
            <a:endParaRPr lang="tr-TR"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457200" y="1772816"/>
            <a:ext cx="8229600" cy="4551784"/>
          </a:xfrm>
        </p:spPr>
        <p:txBody>
          <a:bodyPr>
            <a:normAutofit/>
          </a:bodyPr>
          <a:lstStyle/>
          <a:p>
            <a:r>
              <a:rPr lang="tr-TR" sz="2500" dirty="0">
                <a:latin typeface="Arial" panose="020B0604020202020204" pitchFamily="34" charset="0"/>
                <a:cs typeface="Arial" panose="020B0604020202020204" pitchFamily="34" charset="0"/>
              </a:rPr>
              <a:t>UNESCO Halk Kütüphanesi Bildirgesi’ne göre, “Halk kütüphanesi hizmetleri yaş, ırk, cinsiyet, din, ulus ve toplumsal statüye bakılmaksızın herkese eşit erişim temel alınarak sağlanır. Hangi nedenle olursa olsun düzenli hizmet ve materyalleri kullanamayan kullanıcılara -</a:t>
            </a:r>
            <a:r>
              <a:rPr lang="tr-TR" sz="2500" i="1" dirty="0">
                <a:latin typeface="Arial" panose="020B0604020202020204" pitchFamily="34" charset="0"/>
                <a:cs typeface="Arial" panose="020B0604020202020204" pitchFamily="34" charset="0"/>
              </a:rPr>
              <a:t>örneğin, dil yönünden, azınlıkta olanlar, özürlüler, hastanede ya da cezaevinde olanlar</a:t>
            </a:r>
            <a:r>
              <a:rPr lang="tr-TR" sz="2500" dirty="0">
                <a:latin typeface="Arial" panose="020B0604020202020204" pitchFamily="34" charset="0"/>
                <a:cs typeface="Arial" panose="020B0604020202020204" pitchFamily="34" charset="0"/>
              </a:rPr>
              <a:t>- özel hizmetler ve materyaller sağlanmalıdır” (</a:t>
            </a:r>
            <a:r>
              <a:rPr lang="tr-TR" sz="2500" dirty="0" err="1">
                <a:latin typeface="Arial" panose="020B0604020202020204" pitchFamily="34" charset="0"/>
                <a:cs typeface="Arial" panose="020B0604020202020204" pitchFamily="34" charset="0"/>
              </a:rPr>
              <a:t>Tonta</a:t>
            </a:r>
            <a:r>
              <a:rPr lang="tr-TR" sz="2500" dirty="0">
                <a:latin typeface="Arial" panose="020B0604020202020204" pitchFamily="34" charset="0"/>
                <a:cs typeface="Arial" panose="020B0604020202020204" pitchFamily="34" charset="0"/>
              </a:rPr>
              <a:t>, 1995). </a:t>
            </a:r>
            <a:r>
              <a:rPr lang="tr-TR" sz="2500" dirty="0" smtClean="0">
                <a:solidFill>
                  <a:srgbClr val="FF0000"/>
                </a:solidFill>
                <a:latin typeface="Arial" panose="020B0604020202020204" pitchFamily="34" charset="0"/>
                <a:cs typeface="Arial" panose="020B0604020202020204" pitchFamily="34" charset="0"/>
              </a:rPr>
              <a:t>Günümüzde bu özelliğe sahip olan topluluklar için “Dezavantajlı Gruplar” terimi kullanılmaktadır.</a:t>
            </a:r>
            <a:endParaRPr lang="tr-TR" sz="2500" dirty="0">
              <a:latin typeface="Arial" panose="020B0604020202020204" pitchFamily="34" charset="0"/>
              <a:cs typeface="Arial" panose="020B0604020202020204" pitchFamily="34" charset="0"/>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55434" y="5589240"/>
            <a:ext cx="1268760" cy="126876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0352" y="5852396"/>
            <a:ext cx="1224137" cy="789580"/>
          </a:xfrm>
          <a:prstGeom prst="rect">
            <a:avLst/>
          </a:prstGeom>
        </p:spPr>
      </p:pic>
    </p:spTree>
    <p:extLst>
      <p:ext uri="{BB962C8B-B14F-4D97-AF65-F5344CB8AC3E}">
        <p14:creationId xmlns:p14="http://schemas.microsoft.com/office/powerpoint/2010/main" val="232672457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4000" b="1" dirty="0" smtClean="0"/>
              <a:t>Trakya Üniversitesi Merkez Kütüphanesi</a:t>
            </a:r>
            <a:endParaRPr lang="tr-TR" sz="4000" b="1" dirty="0"/>
          </a:p>
        </p:txBody>
      </p:sp>
      <p:sp>
        <p:nvSpPr>
          <p:cNvPr id="3" name="İçerik Yer Tutucusu 2"/>
          <p:cNvSpPr>
            <a:spLocks noGrp="1"/>
          </p:cNvSpPr>
          <p:nvPr>
            <p:ph idx="1"/>
          </p:nvPr>
        </p:nvSpPr>
        <p:spPr/>
        <p:txBody>
          <a:bodyPr>
            <a:normAutofit/>
          </a:bodyPr>
          <a:lstStyle/>
          <a:p>
            <a:r>
              <a:rPr lang="tr-TR" dirty="0" smtClean="0">
                <a:latin typeface="+mj-lt"/>
              </a:rPr>
              <a:t>Katalog tarama ve internet hizmeti için bilgisayar</a:t>
            </a:r>
          </a:p>
          <a:p>
            <a:r>
              <a:rPr lang="tr-TR" dirty="0" smtClean="0">
                <a:latin typeface="+mj-lt"/>
              </a:rPr>
              <a:t>Rampa, engelli tuvaleti</a:t>
            </a:r>
          </a:p>
          <a:p>
            <a:r>
              <a:rPr lang="tr-TR" dirty="0" smtClean="0">
                <a:latin typeface="+mj-lt"/>
              </a:rPr>
              <a:t>Engelli kullanıcılara yönelik hizmetler Uzman (Kütüphaneci</a:t>
            </a:r>
            <a:r>
              <a:rPr lang="tr-TR" dirty="0">
                <a:latin typeface="+mj-lt"/>
              </a:rPr>
              <a:t>) </a:t>
            </a:r>
            <a:r>
              <a:rPr lang="tr-TR" sz="1100" dirty="0">
                <a:latin typeface="+mj-lt"/>
              </a:rPr>
              <a:t>(</a:t>
            </a:r>
            <a:r>
              <a:rPr lang="tr-TR" sz="1100" dirty="0">
                <a:latin typeface="+mj-lt"/>
                <a:hlinkClick r:id="rId2"/>
              </a:rPr>
              <a:t>http://kutuphane.trakya.edu.tr/pages/engelli-kullanicilar-icin#.</a:t>
            </a:r>
            <a:r>
              <a:rPr lang="tr-TR" sz="1100" dirty="0" smtClean="0">
                <a:latin typeface="+mj-lt"/>
                <a:hlinkClick r:id="rId2"/>
              </a:rPr>
              <a:t>WNsTERKGOqA</a:t>
            </a:r>
            <a:r>
              <a:rPr lang="tr-TR" sz="1100" dirty="0" smtClean="0">
                <a:latin typeface="+mj-lt"/>
              </a:rPr>
              <a:t> ) </a:t>
            </a:r>
            <a:endParaRPr lang="tr-TR" sz="1100" dirty="0" smtClean="0">
              <a:latin typeface="+mj-lt"/>
              <a:cs typeface="Arial" panose="020B0604020202020204" pitchFamily="34" charset="0"/>
            </a:endParaRPr>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4208" y="5589240"/>
            <a:ext cx="1149424" cy="1149424"/>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93632" y="5784663"/>
            <a:ext cx="1232689" cy="758577"/>
          </a:xfrm>
          <a:prstGeom prst="rect">
            <a:avLst/>
          </a:prstGeom>
        </p:spPr>
      </p:pic>
    </p:spTree>
    <p:extLst>
      <p:ext uri="{BB962C8B-B14F-4D97-AF65-F5344CB8AC3E}">
        <p14:creationId xmlns:p14="http://schemas.microsoft.com/office/powerpoint/2010/main" val="183668619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4000" b="1" dirty="0" smtClean="0"/>
              <a:t>Hacettepe Üniversitesi Kütüphaneleri </a:t>
            </a:r>
            <a:br>
              <a:rPr lang="tr-TR" sz="4000" b="1" dirty="0" smtClean="0"/>
            </a:br>
            <a:r>
              <a:rPr lang="tr-TR" sz="4000" b="1" dirty="0" smtClean="0"/>
              <a:t>(Fiziksel Sosyal Olanaklar)</a:t>
            </a:r>
            <a:endParaRPr lang="tr-TR" sz="4000" b="1" dirty="0"/>
          </a:p>
        </p:txBody>
      </p:sp>
      <p:sp>
        <p:nvSpPr>
          <p:cNvPr id="3" name="İçerik Yer Tutucusu 2"/>
          <p:cNvSpPr>
            <a:spLocks noGrp="1"/>
          </p:cNvSpPr>
          <p:nvPr>
            <p:ph idx="1"/>
          </p:nvPr>
        </p:nvSpPr>
        <p:spPr/>
        <p:txBody>
          <a:bodyPr>
            <a:normAutofit/>
          </a:bodyPr>
          <a:lstStyle/>
          <a:p>
            <a:r>
              <a:rPr lang="tr-TR" sz="3600" dirty="0" smtClean="0">
                <a:latin typeface="+mj-lt"/>
              </a:rPr>
              <a:t>Engelli giriş yolları</a:t>
            </a:r>
          </a:p>
          <a:p>
            <a:r>
              <a:rPr lang="tr-TR" sz="3600" dirty="0" smtClean="0">
                <a:latin typeface="+mj-lt"/>
              </a:rPr>
              <a:t>Engelli grup çalışma odası</a:t>
            </a:r>
          </a:p>
          <a:p>
            <a:r>
              <a:rPr lang="tr-TR" sz="3600" dirty="0" smtClean="0">
                <a:latin typeface="+mj-lt"/>
              </a:rPr>
              <a:t>Asansör</a:t>
            </a:r>
          </a:p>
          <a:p>
            <a:r>
              <a:rPr lang="tr-TR" sz="3600" dirty="0" smtClean="0">
                <a:latin typeface="+mj-lt"/>
              </a:rPr>
              <a:t>Engelli tuvaleti</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47381" y="5661248"/>
            <a:ext cx="1152128" cy="1152128"/>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71809" y="5971158"/>
            <a:ext cx="1148687" cy="706884"/>
          </a:xfrm>
          <a:prstGeom prst="rect">
            <a:avLst/>
          </a:prstGeom>
        </p:spPr>
      </p:pic>
    </p:spTree>
    <p:extLst>
      <p:ext uri="{BB962C8B-B14F-4D97-AF65-F5344CB8AC3E}">
        <p14:creationId xmlns:p14="http://schemas.microsoft.com/office/powerpoint/2010/main" val="183668619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4000" b="1" dirty="0" smtClean="0"/>
              <a:t>Hacettepe Üniversitesi Kütüphaneleri</a:t>
            </a:r>
            <a:br>
              <a:rPr lang="tr-TR" sz="4000" b="1" dirty="0" smtClean="0"/>
            </a:br>
            <a:r>
              <a:rPr lang="tr-TR" sz="4000" b="1" dirty="0" smtClean="0"/>
              <a:t>(Teknik Donanım)</a:t>
            </a:r>
            <a:endParaRPr lang="tr-TR" sz="4000" b="1" dirty="0"/>
          </a:p>
        </p:txBody>
      </p:sp>
      <p:sp>
        <p:nvSpPr>
          <p:cNvPr id="3" name="İçerik Yer Tutucusu 2"/>
          <p:cNvSpPr>
            <a:spLocks noGrp="1"/>
          </p:cNvSpPr>
          <p:nvPr>
            <p:ph idx="1"/>
          </p:nvPr>
        </p:nvSpPr>
        <p:spPr/>
        <p:txBody>
          <a:bodyPr>
            <a:normAutofit/>
          </a:bodyPr>
          <a:lstStyle/>
          <a:p>
            <a:r>
              <a:rPr lang="tr-TR" dirty="0" smtClean="0">
                <a:latin typeface="+mj-lt"/>
              </a:rPr>
              <a:t>Görme engelli ve az gören kullanıcılar için gerekli temel donanım ve programlar;</a:t>
            </a:r>
          </a:p>
          <a:p>
            <a:pPr lvl="1"/>
            <a:r>
              <a:rPr lang="tr-TR" dirty="0" smtClean="0">
                <a:latin typeface="+mj-lt"/>
              </a:rPr>
              <a:t>Ekran Okuma Programı (JAWS)</a:t>
            </a:r>
          </a:p>
          <a:p>
            <a:pPr lvl="1"/>
            <a:r>
              <a:rPr lang="tr-TR" dirty="0" smtClean="0">
                <a:latin typeface="+mj-lt"/>
              </a:rPr>
              <a:t>Doküman Okuyucu ( PEARL)</a:t>
            </a:r>
          </a:p>
          <a:p>
            <a:pPr lvl="1"/>
            <a:r>
              <a:rPr lang="tr-TR" dirty="0" err="1" smtClean="0">
                <a:latin typeface="+mj-lt"/>
              </a:rPr>
              <a:t>Abbyy</a:t>
            </a:r>
            <a:r>
              <a:rPr lang="tr-TR" dirty="0" smtClean="0">
                <a:latin typeface="+mj-lt"/>
              </a:rPr>
              <a:t> </a:t>
            </a:r>
            <a:r>
              <a:rPr lang="tr-TR" dirty="0" err="1" smtClean="0">
                <a:latin typeface="+mj-lt"/>
              </a:rPr>
              <a:t>Fine</a:t>
            </a:r>
            <a:r>
              <a:rPr lang="tr-TR" dirty="0" smtClean="0">
                <a:latin typeface="+mj-lt"/>
              </a:rPr>
              <a:t> </a:t>
            </a:r>
            <a:r>
              <a:rPr lang="tr-TR" dirty="0" err="1" smtClean="0">
                <a:latin typeface="+mj-lt"/>
              </a:rPr>
              <a:t>Reader</a:t>
            </a:r>
            <a:endParaRPr lang="tr-TR" dirty="0" smtClean="0">
              <a:latin typeface="+mj-lt"/>
            </a:endParaRPr>
          </a:p>
          <a:p>
            <a:pPr lvl="1"/>
            <a:r>
              <a:rPr lang="tr-TR" dirty="0" smtClean="0">
                <a:latin typeface="+mj-lt"/>
              </a:rPr>
              <a:t>Kulaklık </a:t>
            </a:r>
          </a:p>
          <a:p>
            <a:pPr lvl="1"/>
            <a:r>
              <a:rPr lang="tr-TR" dirty="0" smtClean="0">
                <a:latin typeface="+mj-lt"/>
              </a:rPr>
              <a:t>Tarayıcı</a:t>
            </a:r>
          </a:p>
          <a:p>
            <a:pPr lvl="1"/>
            <a:r>
              <a:rPr lang="tr-TR" dirty="0" smtClean="0">
                <a:latin typeface="+mj-lt"/>
              </a:rPr>
              <a:t>Bilgisayar (Masaüstü / Dizüstü )</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95307" y="5445224"/>
            <a:ext cx="1293440" cy="129344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88747" y="5805264"/>
            <a:ext cx="1299592" cy="799749"/>
          </a:xfrm>
          <a:prstGeom prst="rect">
            <a:avLst/>
          </a:prstGeom>
        </p:spPr>
      </p:pic>
    </p:spTree>
    <p:extLst>
      <p:ext uri="{BB962C8B-B14F-4D97-AF65-F5344CB8AC3E}">
        <p14:creationId xmlns:p14="http://schemas.microsoft.com/office/powerpoint/2010/main" val="183668619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4000" b="1" dirty="0" smtClean="0"/>
              <a:t>Hacettepe Üniversitesi Kütüphaneleri</a:t>
            </a:r>
            <a:endParaRPr lang="tr-TR" sz="4000" b="1" dirty="0"/>
          </a:p>
        </p:txBody>
      </p:sp>
      <p:sp>
        <p:nvSpPr>
          <p:cNvPr id="3" name="İçerik Yer Tutucusu 2"/>
          <p:cNvSpPr>
            <a:spLocks noGrp="1"/>
          </p:cNvSpPr>
          <p:nvPr>
            <p:ph idx="1"/>
          </p:nvPr>
        </p:nvSpPr>
        <p:spPr/>
        <p:txBody>
          <a:bodyPr>
            <a:normAutofit/>
          </a:bodyPr>
          <a:lstStyle/>
          <a:p>
            <a:r>
              <a:rPr lang="tr-TR" dirty="0" smtClean="0">
                <a:latin typeface="+mj-lt"/>
              </a:rPr>
              <a:t>Rehberlik ve Özel Tanıtım Hizmetleri: </a:t>
            </a:r>
          </a:p>
          <a:p>
            <a:pPr lvl="1"/>
            <a:r>
              <a:rPr lang="tr-TR" dirty="0" smtClean="0">
                <a:latin typeface="+mj-lt"/>
              </a:rPr>
              <a:t>Engelli Hizmetleri Koordinatörlüğü</a:t>
            </a:r>
          </a:p>
          <a:p>
            <a:pPr lvl="1"/>
            <a:r>
              <a:rPr lang="tr-TR" dirty="0" smtClean="0">
                <a:latin typeface="+mj-lt"/>
              </a:rPr>
              <a:t>Kütüphanenin fiziksel alanlarının tanıtımı, teknik donanımın kullanımı, elektronik kaynak ve hizmetlerinin içeriği ile ilgili rehberlik ve tanıtım hizmetleri</a:t>
            </a:r>
          </a:p>
          <a:p>
            <a:r>
              <a:rPr lang="tr-TR" dirty="0" smtClean="0">
                <a:latin typeface="+mj-lt"/>
              </a:rPr>
              <a:t>Ders kaynaklarının dijitalleştirilme çalışması </a:t>
            </a:r>
            <a:endParaRPr lang="tr-TR" dirty="0" smtClean="0">
              <a:latin typeface="+mj-lt"/>
            </a:endParaRPr>
          </a:p>
          <a:p>
            <a:pPr marL="0" indent="0">
              <a:buNone/>
            </a:pPr>
            <a:r>
              <a:rPr lang="tr-TR" sz="1200" dirty="0" smtClean="0"/>
              <a:t>(</a:t>
            </a:r>
            <a:r>
              <a:rPr lang="tr-TR" sz="1200" dirty="0" smtClean="0">
                <a:hlinkClick r:id="rId2"/>
              </a:rPr>
              <a:t>http://www.library.hacettepe.edu.tr/sayfa/engelli_hizmetleri</a:t>
            </a:r>
            <a:r>
              <a:rPr lang="tr-TR" sz="1200" dirty="0" smtClean="0"/>
              <a:t>)</a:t>
            </a:r>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28184" y="5373216"/>
            <a:ext cx="1371600" cy="137160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24328" y="5733256"/>
            <a:ext cx="1364515" cy="839701"/>
          </a:xfrm>
          <a:prstGeom prst="rect">
            <a:avLst/>
          </a:prstGeom>
        </p:spPr>
      </p:pic>
    </p:spTree>
    <p:extLst>
      <p:ext uri="{BB962C8B-B14F-4D97-AF65-F5344CB8AC3E}">
        <p14:creationId xmlns:p14="http://schemas.microsoft.com/office/powerpoint/2010/main" val="183668619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4000" b="1" dirty="0" smtClean="0"/>
              <a:t>Hacettepe Üniversitesi Kütüphaneleri</a:t>
            </a:r>
            <a:br>
              <a:rPr lang="tr-TR" sz="4000" b="1" dirty="0" smtClean="0"/>
            </a:br>
            <a:r>
              <a:rPr lang="tr-TR" sz="4000" b="1" dirty="0" smtClean="0"/>
              <a:t>(Koleksiyon)</a:t>
            </a:r>
            <a:endParaRPr lang="tr-TR" sz="4000" b="1" dirty="0"/>
          </a:p>
        </p:txBody>
      </p:sp>
      <p:sp>
        <p:nvSpPr>
          <p:cNvPr id="3" name="İçerik Yer Tutucusu 2"/>
          <p:cNvSpPr>
            <a:spLocks noGrp="1"/>
          </p:cNvSpPr>
          <p:nvPr>
            <p:ph idx="1"/>
          </p:nvPr>
        </p:nvSpPr>
        <p:spPr/>
        <p:txBody>
          <a:bodyPr>
            <a:normAutofit/>
          </a:bodyPr>
          <a:lstStyle/>
          <a:p>
            <a:r>
              <a:rPr lang="en-US" dirty="0" err="1" smtClean="0"/>
              <a:t>Engelli</a:t>
            </a:r>
            <a:r>
              <a:rPr lang="en-US" dirty="0" smtClean="0"/>
              <a:t> </a:t>
            </a:r>
            <a:r>
              <a:rPr lang="en-US" dirty="0" err="1"/>
              <a:t>kullanıcıların</a:t>
            </a:r>
            <a:r>
              <a:rPr lang="en-US" dirty="0"/>
              <a:t> </a:t>
            </a:r>
            <a:r>
              <a:rPr lang="en-US" dirty="0" err="1"/>
              <a:t>eğitim</a:t>
            </a:r>
            <a:r>
              <a:rPr lang="en-US" dirty="0"/>
              <a:t> </a:t>
            </a:r>
            <a:r>
              <a:rPr lang="en-US" dirty="0" err="1"/>
              <a:t>ve</a:t>
            </a:r>
            <a:r>
              <a:rPr lang="en-US" dirty="0"/>
              <a:t> </a:t>
            </a:r>
            <a:r>
              <a:rPr lang="en-US" dirty="0" err="1"/>
              <a:t>araştırma</a:t>
            </a:r>
            <a:r>
              <a:rPr lang="en-US" dirty="0"/>
              <a:t> </a:t>
            </a:r>
            <a:r>
              <a:rPr lang="en-US" dirty="0" err="1"/>
              <a:t>faaliyetlerini</a:t>
            </a:r>
            <a:r>
              <a:rPr lang="en-US" dirty="0"/>
              <a:t> </a:t>
            </a:r>
            <a:r>
              <a:rPr lang="en-US" dirty="0" err="1"/>
              <a:t>desteklemek</a:t>
            </a:r>
            <a:r>
              <a:rPr lang="en-US" dirty="0"/>
              <a:t> </a:t>
            </a:r>
            <a:r>
              <a:rPr lang="en-US" dirty="0" err="1"/>
              <a:t>amacıyla</a:t>
            </a:r>
            <a:r>
              <a:rPr lang="en-US" dirty="0"/>
              <a:t> </a:t>
            </a:r>
            <a:r>
              <a:rPr lang="en-US" dirty="0" err="1"/>
              <a:t>kullanıcılar</a:t>
            </a:r>
            <a:r>
              <a:rPr lang="en-US" dirty="0"/>
              <a:t> </a:t>
            </a:r>
            <a:r>
              <a:rPr lang="en-US" dirty="0" err="1"/>
              <a:t>tarafından</a:t>
            </a:r>
            <a:r>
              <a:rPr lang="en-US" dirty="0"/>
              <a:t> </a:t>
            </a:r>
            <a:r>
              <a:rPr lang="en-US" dirty="0" err="1"/>
              <a:t>talep</a:t>
            </a:r>
            <a:r>
              <a:rPr lang="en-US" dirty="0"/>
              <a:t> </a:t>
            </a:r>
            <a:r>
              <a:rPr lang="en-US" dirty="0" err="1"/>
              <a:t>edilen</a:t>
            </a:r>
            <a:r>
              <a:rPr lang="en-US" dirty="0"/>
              <a:t> </a:t>
            </a:r>
            <a:r>
              <a:rPr lang="en-US" dirty="0" err="1"/>
              <a:t>veya</a:t>
            </a:r>
            <a:r>
              <a:rPr lang="en-US" dirty="0"/>
              <a:t> </a:t>
            </a:r>
            <a:r>
              <a:rPr lang="en-US" dirty="0" err="1"/>
              <a:t>uzman</a:t>
            </a:r>
            <a:r>
              <a:rPr lang="en-US" dirty="0"/>
              <a:t> </a:t>
            </a:r>
            <a:r>
              <a:rPr lang="en-US" dirty="0" err="1"/>
              <a:t>personel</a:t>
            </a:r>
            <a:r>
              <a:rPr lang="en-US" dirty="0"/>
              <a:t> </a:t>
            </a:r>
            <a:r>
              <a:rPr lang="en-US" dirty="0" err="1"/>
              <a:t>tarafından</a:t>
            </a:r>
            <a:r>
              <a:rPr lang="en-US" dirty="0"/>
              <a:t> </a:t>
            </a:r>
            <a:r>
              <a:rPr lang="en-US" dirty="0" err="1"/>
              <a:t>seçilen</a:t>
            </a:r>
            <a:r>
              <a:rPr lang="en-US" dirty="0"/>
              <a:t> </a:t>
            </a:r>
            <a:r>
              <a:rPr lang="en-US" dirty="0" err="1"/>
              <a:t>basılı</a:t>
            </a:r>
            <a:r>
              <a:rPr lang="en-US" dirty="0"/>
              <a:t> </a:t>
            </a:r>
            <a:r>
              <a:rPr lang="en-US" dirty="0" err="1"/>
              <a:t>kaynaklar</a:t>
            </a:r>
            <a:r>
              <a:rPr lang="en-US" dirty="0"/>
              <a:t> </a:t>
            </a:r>
            <a:r>
              <a:rPr lang="en-US" dirty="0" err="1" smtClean="0"/>
              <a:t>dijitalleştirilmektedir</a:t>
            </a:r>
            <a:r>
              <a:rPr lang="en-US" dirty="0" smtClean="0"/>
              <a:t>.</a:t>
            </a:r>
          </a:p>
          <a:p>
            <a:r>
              <a:rPr lang="en-US" dirty="0" err="1" smtClean="0"/>
              <a:t>Dijitalleştirilen</a:t>
            </a:r>
            <a:r>
              <a:rPr lang="en-US" dirty="0" smtClean="0"/>
              <a:t> </a:t>
            </a:r>
            <a:r>
              <a:rPr lang="en-US" dirty="0" err="1"/>
              <a:t>kaynaklara</a:t>
            </a:r>
            <a:r>
              <a:rPr lang="en-US" dirty="0"/>
              <a:t> - </a:t>
            </a:r>
            <a:r>
              <a:rPr lang="en-US" dirty="0" err="1"/>
              <a:t>telif</a:t>
            </a:r>
            <a:r>
              <a:rPr lang="en-US" dirty="0"/>
              <a:t> </a:t>
            </a:r>
            <a:r>
              <a:rPr lang="en-US" dirty="0" err="1"/>
              <a:t>hakları</a:t>
            </a:r>
            <a:r>
              <a:rPr lang="en-US" dirty="0"/>
              <a:t> </a:t>
            </a:r>
            <a:r>
              <a:rPr lang="en-US" dirty="0" err="1"/>
              <a:t>gözetilerek</a:t>
            </a:r>
            <a:r>
              <a:rPr lang="en-US" dirty="0"/>
              <a:t> - </a:t>
            </a:r>
            <a:r>
              <a:rPr lang="en-US" dirty="0" err="1"/>
              <a:t>engelli</a:t>
            </a:r>
            <a:r>
              <a:rPr lang="en-US" dirty="0"/>
              <a:t> </a:t>
            </a:r>
            <a:r>
              <a:rPr lang="en-US" dirty="0" err="1"/>
              <a:t>kullanıcıların</a:t>
            </a:r>
            <a:r>
              <a:rPr lang="en-US" dirty="0"/>
              <a:t> </a:t>
            </a:r>
            <a:r>
              <a:rPr lang="en-US" dirty="0" err="1"/>
              <a:t>erişim</a:t>
            </a:r>
            <a:r>
              <a:rPr lang="en-US" dirty="0"/>
              <a:t> </a:t>
            </a:r>
            <a:r>
              <a:rPr lang="en-US" dirty="0" err="1"/>
              <a:t>sağlayabileceği</a:t>
            </a:r>
            <a:r>
              <a:rPr lang="en-US" dirty="0"/>
              <a:t> </a:t>
            </a:r>
            <a:r>
              <a:rPr lang="en-US" dirty="0" err="1"/>
              <a:t>bir</a:t>
            </a:r>
            <a:r>
              <a:rPr lang="en-US" dirty="0"/>
              <a:t> </a:t>
            </a:r>
            <a:r>
              <a:rPr lang="en-US" u="sng" dirty="0" smtClean="0">
                <a:hlinkClick r:id="rId2"/>
              </a:rPr>
              <a:t>platform</a:t>
            </a:r>
            <a:r>
              <a:rPr lang="en-US" u="sng" dirty="0" smtClean="0"/>
              <a:t> </a:t>
            </a:r>
            <a:r>
              <a:rPr lang="en-US" dirty="0" err="1" smtClean="0"/>
              <a:t>oluşturulmuştur</a:t>
            </a:r>
            <a:r>
              <a:rPr lang="en-US" dirty="0"/>
              <a:t>.</a:t>
            </a:r>
          </a:p>
          <a:p>
            <a:r>
              <a:rPr lang="en-US" dirty="0" err="1"/>
              <a:t>Kütüphane</a:t>
            </a:r>
            <a:r>
              <a:rPr lang="en-US" dirty="0"/>
              <a:t> web </a:t>
            </a:r>
            <a:r>
              <a:rPr lang="en-US" dirty="0" err="1"/>
              <a:t>sayfasını</a:t>
            </a:r>
            <a:r>
              <a:rPr lang="en-US" dirty="0"/>
              <a:t>, </a:t>
            </a:r>
            <a:r>
              <a:rPr lang="en-US" dirty="0" err="1"/>
              <a:t>engelli</a:t>
            </a:r>
            <a:r>
              <a:rPr lang="en-US" dirty="0"/>
              <a:t> </a:t>
            </a:r>
            <a:r>
              <a:rPr lang="en-US" dirty="0" err="1"/>
              <a:t>kullanıcıların</a:t>
            </a:r>
            <a:r>
              <a:rPr lang="en-US" dirty="0"/>
              <a:t> </a:t>
            </a:r>
            <a:r>
              <a:rPr lang="en-US" dirty="0" err="1"/>
              <a:t>daha</a:t>
            </a:r>
            <a:r>
              <a:rPr lang="en-US" dirty="0"/>
              <a:t> </a:t>
            </a:r>
            <a:r>
              <a:rPr lang="en-US" dirty="0" err="1"/>
              <a:t>rahat</a:t>
            </a:r>
            <a:r>
              <a:rPr lang="en-US" dirty="0"/>
              <a:t> </a:t>
            </a:r>
            <a:r>
              <a:rPr lang="en-US" dirty="0" err="1"/>
              <a:t>kullabilmesi</a:t>
            </a:r>
            <a:r>
              <a:rPr lang="en-US" dirty="0"/>
              <a:t> </a:t>
            </a:r>
            <a:r>
              <a:rPr lang="en-US" dirty="0" err="1"/>
              <a:t>için</a:t>
            </a:r>
            <a:r>
              <a:rPr lang="en-US" dirty="0"/>
              <a:t> </a:t>
            </a:r>
            <a:r>
              <a:rPr lang="en-US" dirty="0" err="1"/>
              <a:t>düz</a:t>
            </a:r>
            <a:r>
              <a:rPr lang="en-US" dirty="0"/>
              <a:t> </a:t>
            </a:r>
            <a:r>
              <a:rPr lang="en-US" dirty="0" err="1"/>
              <a:t>metin</a:t>
            </a:r>
            <a:r>
              <a:rPr lang="en-US" dirty="0"/>
              <a:t> </a:t>
            </a:r>
            <a:r>
              <a:rPr lang="en-US" dirty="0" err="1"/>
              <a:t>formatı</a:t>
            </a:r>
            <a:r>
              <a:rPr lang="en-US" dirty="0"/>
              <a:t> </a:t>
            </a:r>
            <a:r>
              <a:rPr lang="en-US" dirty="0" err="1" smtClean="0"/>
              <a:t>eklenmiştir</a:t>
            </a:r>
            <a:r>
              <a:rPr lang="en-US" dirty="0"/>
              <a:t> </a:t>
            </a:r>
            <a:endParaRPr lang="en-US" dirty="0" smtClean="0"/>
          </a:p>
          <a:p>
            <a:pPr marL="0" indent="0">
              <a:buNone/>
            </a:pPr>
            <a:r>
              <a:rPr lang="en-US" sz="1200" dirty="0" smtClean="0"/>
              <a:t>(</a:t>
            </a:r>
            <a:r>
              <a:rPr lang="en-US" sz="1200" dirty="0">
                <a:hlinkClick r:id="rId3"/>
              </a:rPr>
              <a:t>http://www.library.hacettepe.edu.tr/sayfa/</a:t>
            </a:r>
            <a:r>
              <a:rPr lang="en-US" sz="1200" dirty="0" smtClean="0">
                <a:hlinkClick r:id="rId3"/>
              </a:rPr>
              <a:t>engelli_hizmetleri</a:t>
            </a:r>
            <a:r>
              <a:rPr lang="en-US" sz="1200" dirty="0" smtClean="0"/>
              <a:t>)</a:t>
            </a:r>
          </a:p>
          <a:p>
            <a:endParaRPr lang="en-US" dirty="0"/>
          </a:p>
        </p:txBody>
      </p:sp>
      <p:pic>
        <p:nvPicPr>
          <p:cNvPr id="4" name="Resim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70367" y="5789712"/>
            <a:ext cx="1068288" cy="1068288"/>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68344" y="5946138"/>
            <a:ext cx="1227584" cy="755436"/>
          </a:xfrm>
          <a:prstGeom prst="rect">
            <a:avLst/>
          </a:prstGeom>
        </p:spPr>
      </p:pic>
    </p:spTree>
    <p:extLst>
      <p:ext uri="{BB962C8B-B14F-4D97-AF65-F5344CB8AC3E}">
        <p14:creationId xmlns:p14="http://schemas.microsoft.com/office/powerpoint/2010/main" val="261993427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4000" b="1" dirty="0" smtClean="0"/>
              <a:t>Orta Doğu Teknik Üniversitesi Kütüphaneleri</a:t>
            </a:r>
            <a:br>
              <a:rPr lang="tr-TR" sz="4000" b="1" dirty="0" smtClean="0"/>
            </a:br>
            <a:r>
              <a:rPr lang="tr-TR" sz="4000" b="1" dirty="0" smtClean="0"/>
              <a:t>(Fiziksel)</a:t>
            </a:r>
            <a:endParaRPr lang="tr-TR" sz="4000" b="1" dirty="0"/>
          </a:p>
        </p:txBody>
      </p:sp>
      <p:sp>
        <p:nvSpPr>
          <p:cNvPr id="3" name="İçerik Yer Tutucusu 2"/>
          <p:cNvSpPr>
            <a:spLocks noGrp="1"/>
          </p:cNvSpPr>
          <p:nvPr>
            <p:ph idx="1"/>
          </p:nvPr>
        </p:nvSpPr>
        <p:spPr/>
        <p:txBody>
          <a:bodyPr>
            <a:normAutofit/>
          </a:bodyPr>
          <a:lstStyle/>
          <a:p>
            <a:pPr fontAlgn="base"/>
            <a:r>
              <a:rPr lang="tr-TR" sz="3200" dirty="0" smtClean="0">
                <a:latin typeface="+mj-lt"/>
              </a:rPr>
              <a:t>Akıllı kartla açılan kapı</a:t>
            </a:r>
          </a:p>
          <a:p>
            <a:pPr fontAlgn="base"/>
            <a:r>
              <a:rPr lang="tr-TR" sz="3200" dirty="0" smtClean="0">
                <a:latin typeface="+mj-lt"/>
              </a:rPr>
              <a:t>Asansör</a:t>
            </a:r>
          </a:p>
          <a:p>
            <a:pPr fontAlgn="base"/>
            <a:r>
              <a:rPr lang="tr-TR" sz="3200" dirty="0" smtClean="0">
                <a:latin typeface="+mj-lt"/>
              </a:rPr>
              <a:t>Engelli tuvaleti</a:t>
            </a:r>
          </a:p>
          <a:p>
            <a:pPr fontAlgn="base"/>
            <a:r>
              <a:rPr lang="tr-TR" sz="3200" dirty="0" smtClean="0">
                <a:latin typeface="+mj-lt"/>
              </a:rPr>
              <a:t>Özel </a:t>
            </a:r>
            <a:r>
              <a:rPr lang="tr-TR" sz="3200" dirty="0">
                <a:latin typeface="+mj-lt"/>
              </a:rPr>
              <a:t>bir çalışma </a:t>
            </a:r>
            <a:r>
              <a:rPr lang="tr-TR" sz="3200" dirty="0" smtClean="0">
                <a:latin typeface="+mj-lt"/>
              </a:rPr>
              <a:t>odası</a:t>
            </a:r>
            <a:endParaRPr lang="tr-TR" sz="3200" dirty="0">
              <a:latin typeface="+mj-lt"/>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11241" y="5576261"/>
            <a:ext cx="1281880" cy="128188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0029" y="5940337"/>
            <a:ext cx="1248855" cy="768526"/>
          </a:xfrm>
          <a:prstGeom prst="rect">
            <a:avLst/>
          </a:prstGeom>
        </p:spPr>
      </p:pic>
    </p:spTree>
    <p:extLst>
      <p:ext uri="{BB962C8B-B14F-4D97-AF65-F5344CB8AC3E}">
        <p14:creationId xmlns:p14="http://schemas.microsoft.com/office/powerpoint/2010/main" val="183668619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4000" b="1" dirty="0" smtClean="0"/>
              <a:t>Orta Doğu Teknik Üniversitesi Kütüphaneleri</a:t>
            </a:r>
            <a:br>
              <a:rPr lang="tr-TR" sz="4000" b="1" dirty="0" smtClean="0"/>
            </a:br>
            <a:r>
              <a:rPr lang="tr-TR" sz="4000" b="1" dirty="0" smtClean="0"/>
              <a:t>(Görme Engelliler İçin Olanaklar)</a:t>
            </a:r>
            <a:endParaRPr lang="tr-TR" sz="4000" b="1" dirty="0"/>
          </a:p>
        </p:txBody>
      </p:sp>
      <p:sp>
        <p:nvSpPr>
          <p:cNvPr id="3" name="İçerik Yer Tutucusu 2"/>
          <p:cNvSpPr>
            <a:spLocks noGrp="1"/>
          </p:cNvSpPr>
          <p:nvPr>
            <p:ph idx="1"/>
          </p:nvPr>
        </p:nvSpPr>
        <p:spPr/>
        <p:txBody>
          <a:bodyPr>
            <a:normAutofit/>
          </a:bodyPr>
          <a:lstStyle/>
          <a:p>
            <a:pPr fontAlgn="base"/>
            <a:r>
              <a:rPr lang="tr-TR" sz="3200" dirty="0" smtClean="0">
                <a:latin typeface="+mj-lt"/>
              </a:rPr>
              <a:t>JAWS ekran okuyucu programın yüklü olduğu bir katalog terminali ile kulaklık</a:t>
            </a:r>
          </a:p>
          <a:p>
            <a:pPr fontAlgn="base"/>
            <a:r>
              <a:rPr lang="tr-TR" sz="3200" dirty="0" smtClean="0">
                <a:latin typeface="+mj-lt"/>
              </a:rPr>
              <a:t>Kısa Süreli Ödünç Verme (Rezerv) bölümünde görme engelliler için kabartma yazı monitörü </a:t>
            </a:r>
          </a:p>
          <a:p>
            <a:pPr fontAlgn="base"/>
            <a:r>
              <a:rPr lang="tr-TR" sz="3200" dirty="0" smtClean="0">
                <a:latin typeface="+mj-lt"/>
              </a:rPr>
              <a:t>Monitörle birlikte basılı ve kabartma yazılı kullanım kılavuzları</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5661248"/>
            <a:ext cx="1068288" cy="1068288"/>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23671" y="5839830"/>
            <a:ext cx="1155576" cy="711124"/>
          </a:xfrm>
          <a:prstGeom prst="rect">
            <a:avLst/>
          </a:prstGeom>
        </p:spPr>
      </p:pic>
    </p:spTree>
    <p:extLst>
      <p:ext uri="{BB962C8B-B14F-4D97-AF65-F5344CB8AC3E}">
        <p14:creationId xmlns:p14="http://schemas.microsoft.com/office/powerpoint/2010/main" val="2930239864"/>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4000" b="1" dirty="0" smtClean="0"/>
              <a:t>Orta Doğu Teknik Üniversitesi </a:t>
            </a:r>
            <a:r>
              <a:rPr lang="tr-TR" sz="4000" b="1" dirty="0"/>
              <a:t>Kütüphaneleri</a:t>
            </a:r>
            <a:br>
              <a:rPr lang="tr-TR" sz="4000" b="1" dirty="0"/>
            </a:br>
            <a:r>
              <a:rPr lang="tr-TR" sz="4000" b="1" dirty="0"/>
              <a:t>(Görme Engelliler İçin Olanaklar)</a:t>
            </a:r>
          </a:p>
        </p:txBody>
      </p:sp>
      <p:sp>
        <p:nvSpPr>
          <p:cNvPr id="3" name="İçerik Yer Tutucusu 2"/>
          <p:cNvSpPr>
            <a:spLocks noGrp="1"/>
          </p:cNvSpPr>
          <p:nvPr>
            <p:ph idx="1"/>
          </p:nvPr>
        </p:nvSpPr>
        <p:spPr/>
        <p:txBody>
          <a:bodyPr>
            <a:normAutofit/>
          </a:bodyPr>
          <a:lstStyle/>
          <a:p>
            <a:pPr fontAlgn="base"/>
            <a:r>
              <a:rPr lang="tr-TR" dirty="0" smtClean="0">
                <a:latin typeface="+mj-lt"/>
              </a:rPr>
              <a:t>Kütüphane web sayfasında JAWS ekran okuyucu programı aracılığı ile okunması mümkün olan </a:t>
            </a:r>
            <a:r>
              <a:rPr lang="tr-TR" dirty="0" smtClean="0">
                <a:latin typeface="+mj-lt"/>
                <a:hlinkClick r:id="rId2"/>
              </a:rPr>
              <a:t>metin sürüm</a:t>
            </a:r>
            <a:r>
              <a:rPr lang="tr-TR" dirty="0" smtClean="0">
                <a:latin typeface="+mj-lt"/>
              </a:rPr>
              <a:t> yer almaktadır. </a:t>
            </a:r>
          </a:p>
          <a:p>
            <a:pPr fontAlgn="base"/>
            <a:r>
              <a:rPr lang="tr-TR" dirty="0" smtClean="0">
                <a:latin typeface="+mj-lt"/>
              </a:rPr>
              <a:t>Fotokopi Ofisi tarafından kullanıcılarımıza tarama hizmeti (Telif haklarına uygun) </a:t>
            </a:r>
            <a:r>
              <a:rPr lang="tr-TR" sz="1200" dirty="0" smtClean="0"/>
              <a:t>(</a:t>
            </a:r>
            <a:r>
              <a:rPr lang="tr-TR" sz="1200" dirty="0" smtClean="0">
                <a:hlinkClick r:id="rId3"/>
              </a:rPr>
              <a:t>https://lib.metu.edu.tr/tr/engelli-kullanicilar-icin</a:t>
            </a:r>
            <a:r>
              <a:rPr lang="tr-TR" sz="1200" dirty="0" smtClean="0"/>
              <a:t>) </a:t>
            </a:r>
            <a:endParaRPr lang="tr-TR" sz="1200" dirty="0"/>
          </a:p>
        </p:txBody>
      </p:sp>
      <p:pic>
        <p:nvPicPr>
          <p:cNvPr id="4" name="Resim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88713" y="5517232"/>
            <a:ext cx="1224136" cy="1224136"/>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12849" y="5805264"/>
            <a:ext cx="1287143" cy="792088"/>
          </a:xfrm>
          <a:prstGeom prst="rect">
            <a:avLst/>
          </a:prstGeom>
        </p:spPr>
      </p:pic>
    </p:spTree>
    <p:extLst>
      <p:ext uri="{BB962C8B-B14F-4D97-AF65-F5344CB8AC3E}">
        <p14:creationId xmlns:p14="http://schemas.microsoft.com/office/powerpoint/2010/main" val="183668619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92696"/>
            <a:ext cx="8229600" cy="1143000"/>
          </a:xfrm>
        </p:spPr>
        <p:txBody>
          <a:bodyPr>
            <a:noAutofit/>
          </a:bodyPr>
          <a:lstStyle/>
          <a:p>
            <a:pPr algn="ctr"/>
            <a:r>
              <a:rPr lang="tr-TR" sz="4000" b="1" dirty="0" err="1" smtClean="0"/>
              <a:t>Özyeğin</a:t>
            </a:r>
            <a:r>
              <a:rPr lang="tr-TR" sz="4000" b="1" dirty="0" smtClean="0"/>
              <a:t> Üniversitesi Kütüphanesi</a:t>
            </a:r>
            <a:endParaRPr lang="tr-TR" sz="4000" b="1" dirty="0"/>
          </a:p>
        </p:txBody>
      </p:sp>
      <p:sp>
        <p:nvSpPr>
          <p:cNvPr id="3" name="İçerik Yer Tutucusu 2"/>
          <p:cNvSpPr>
            <a:spLocks noGrp="1"/>
          </p:cNvSpPr>
          <p:nvPr>
            <p:ph idx="1"/>
          </p:nvPr>
        </p:nvSpPr>
        <p:spPr/>
        <p:txBody>
          <a:bodyPr>
            <a:normAutofit/>
          </a:bodyPr>
          <a:lstStyle/>
          <a:p>
            <a:pPr fontAlgn="base"/>
            <a:r>
              <a:rPr lang="tr-TR" u="sng" dirty="0" smtClean="0">
                <a:hlinkClick r:id="rId2"/>
              </a:rPr>
              <a:t>Ayrımcılık Yapmama İlkesi</a:t>
            </a:r>
            <a:r>
              <a:rPr lang="tr-TR" dirty="0" smtClean="0"/>
              <a:t> doğrultusunda eşit erişim sağlamayı taahhüt namesi</a:t>
            </a:r>
          </a:p>
          <a:p>
            <a:pPr fontAlgn="base"/>
            <a:r>
              <a:rPr lang="tr-TR" dirty="0" smtClean="0"/>
              <a:t>Tekerlekli sandalye ile erişilebilir </a:t>
            </a:r>
          </a:p>
          <a:p>
            <a:pPr fontAlgn="base"/>
            <a:r>
              <a:rPr lang="tr-TR" dirty="0" smtClean="0"/>
              <a:t>Engelli ziyaretçiler için dizayn edilmiş tuvaletler</a:t>
            </a:r>
          </a:p>
          <a:p>
            <a:pPr fontAlgn="base"/>
            <a:r>
              <a:rPr lang="tr-TR" dirty="0" smtClean="0"/>
              <a:t>CD’li kitaplar, alt yazılı DVD’ler gibi farklı tipte materyaller</a:t>
            </a:r>
          </a:p>
          <a:p>
            <a:pPr fontAlgn="base"/>
            <a:r>
              <a:rPr lang="tr-TR" dirty="0" smtClean="0"/>
              <a:t>Bazı elektronik kaynaklarda diğer erişilebilir öğeleri dışında ses kayıtlı ürünleri </a:t>
            </a:r>
          </a:p>
          <a:p>
            <a:pPr fontAlgn="base"/>
            <a:r>
              <a:rPr lang="tr-TR" dirty="0" smtClean="0"/>
              <a:t>LCD ekranlı grup çalışma odaları </a:t>
            </a:r>
            <a:endParaRPr lang="tr-TR" dirty="0" smtClean="0"/>
          </a:p>
          <a:p>
            <a:pPr marL="0" indent="0" fontAlgn="base">
              <a:buNone/>
            </a:pPr>
            <a:r>
              <a:rPr lang="tr-TR" sz="1300" dirty="0"/>
              <a:t>	</a:t>
            </a:r>
            <a:r>
              <a:rPr lang="tr-TR" sz="1300" dirty="0" smtClean="0"/>
              <a:t>(</a:t>
            </a:r>
            <a:r>
              <a:rPr lang="tr-TR" sz="1300" dirty="0" smtClean="0">
                <a:hlinkClick r:id="rId3"/>
              </a:rPr>
              <a:t>http</a:t>
            </a:r>
            <a:r>
              <a:rPr lang="tr-TR" sz="1300" dirty="0">
                <a:hlinkClick r:id="rId3"/>
              </a:rPr>
              <a:t>://library.ozyegin.edu.tr/tr/Hizmetler/</a:t>
            </a:r>
            <a:r>
              <a:rPr lang="tr-TR" sz="1300" dirty="0" smtClean="0">
                <a:hlinkClick r:id="rId3"/>
              </a:rPr>
              <a:t>Disabled</a:t>
            </a:r>
            <a:r>
              <a:rPr lang="tr-TR" sz="1300" dirty="0" smtClean="0"/>
              <a:t> )</a:t>
            </a:r>
          </a:p>
        </p:txBody>
      </p:sp>
      <p:pic>
        <p:nvPicPr>
          <p:cNvPr id="4" name="Resim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79513" y="5607469"/>
            <a:ext cx="1152128" cy="1152128"/>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31641" y="5877272"/>
            <a:ext cx="1229375" cy="756538"/>
          </a:xfrm>
          <a:prstGeom prst="rect">
            <a:avLst/>
          </a:prstGeom>
        </p:spPr>
      </p:pic>
    </p:spTree>
    <p:extLst>
      <p:ext uri="{BB962C8B-B14F-4D97-AF65-F5344CB8AC3E}">
        <p14:creationId xmlns:p14="http://schemas.microsoft.com/office/powerpoint/2010/main" val="1836686192"/>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4000" b="1" dirty="0" smtClean="0"/>
              <a:t>Ege Üniversitesi Kütüphanesi / Kırmızı Bayrak</a:t>
            </a:r>
            <a:endParaRPr lang="tr-TR" sz="4000" b="1" dirty="0"/>
          </a:p>
        </p:txBody>
      </p:sp>
      <p:sp>
        <p:nvSpPr>
          <p:cNvPr id="3" name="İçerik Yer Tutucusu 2"/>
          <p:cNvSpPr>
            <a:spLocks noGrp="1"/>
          </p:cNvSpPr>
          <p:nvPr>
            <p:ph idx="1"/>
          </p:nvPr>
        </p:nvSpPr>
        <p:spPr/>
        <p:txBody>
          <a:bodyPr>
            <a:normAutofit/>
          </a:bodyPr>
          <a:lstStyle/>
          <a:p>
            <a:pPr fontAlgn="base"/>
            <a:r>
              <a:rPr lang="tr-TR" dirty="0" smtClean="0">
                <a:latin typeface="+mj-lt"/>
              </a:rPr>
              <a:t>Ulaşım kolaylığı</a:t>
            </a:r>
          </a:p>
          <a:p>
            <a:pPr fontAlgn="base"/>
            <a:r>
              <a:rPr lang="tr-TR" dirty="0" smtClean="0">
                <a:latin typeface="+mj-lt"/>
              </a:rPr>
              <a:t>Giriş rampası</a:t>
            </a:r>
          </a:p>
          <a:p>
            <a:pPr fontAlgn="base"/>
            <a:r>
              <a:rPr lang="tr-TR" dirty="0" smtClean="0">
                <a:latin typeface="+mj-lt"/>
              </a:rPr>
              <a:t>Geniş asansörleri</a:t>
            </a:r>
          </a:p>
          <a:p>
            <a:pPr fontAlgn="base"/>
            <a:r>
              <a:rPr lang="tr-TR" dirty="0" smtClean="0">
                <a:latin typeface="+mj-lt"/>
              </a:rPr>
              <a:t>Engelli tuvaletleri </a:t>
            </a:r>
          </a:p>
          <a:p>
            <a:pPr fontAlgn="base"/>
            <a:r>
              <a:rPr lang="tr-TR" dirty="0" smtClean="0">
                <a:latin typeface="+mj-lt"/>
              </a:rPr>
              <a:t>Gönüllü öğrencilerle yürütülen sesli kitap, betimlenmiş film gibi hizmetler</a:t>
            </a:r>
          </a:p>
          <a:p>
            <a:pPr fontAlgn="base"/>
            <a:r>
              <a:rPr lang="tr-TR" dirty="0" smtClean="0">
                <a:latin typeface="+mj-lt"/>
              </a:rPr>
              <a:t>Engelli kullanıcıların hayatını kolaylaştıran kurum: “Kırmızı Bayrak”</a:t>
            </a:r>
            <a:r>
              <a:rPr lang="tr-TR" dirty="0" smtClean="0"/>
              <a:t> </a:t>
            </a:r>
            <a:endParaRPr lang="tr-TR" dirty="0" smtClean="0"/>
          </a:p>
          <a:p>
            <a:pPr marL="0" indent="0" fontAlgn="base">
              <a:buNone/>
            </a:pPr>
            <a:r>
              <a:rPr lang="tr-TR" sz="1200" dirty="0" smtClean="0"/>
              <a:t>(</a:t>
            </a:r>
            <a:r>
              <a:rPr lang="tr-TR" sz="1200" dirty="0" smtClean="0">
                <a:latin typeface="+mj-lt"/>
                <a:hlinkClick r:id="rId2"/>
              </a:rPr>
              <a:t>http://www.haberler.com/engelli-dostu-kutuphaneye-kirmizi-bayrak-6459731-haberi/</a:t>
            </a:r>
            <a:r>
              <a:rPr lang="tr-TR" sz="1200" dirty="0" smtClean="0">
                <a:latin typeface="+mj-lt"/>
              </a:rPr>
              <a:t> )</a:t>
            </a:r>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8920" y="5645844"/>
            <a:ext cx="1149424" cy="1149424"/>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68344" y="5805264"/>
            <a:ext cx="1349702" cy="830585"/>
          </a:xfrm>
          <a:prstGeom prst="rect">
            <a:avLst/>
          </a:prstGeom>
        </p:spPr>
      </p:pic>
    </p:spTree>
    <p:extLst>
      <p:ext uri="{BB962C8B-B14F-4D97-AF65-F5344CB8AC3E}">
        <p14:creationId xmlns:p14="http://schemas.microsoft.com/office/powerpoint/2010/main" val="183668619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ctr"/>
            <a:r>
              <a:rPr lang="tr-TR" sz="4000" b="1" dirty="0" smtClean="0"/>
              <a:t>Ulaşabilirlik ve Ulusal Eylem Planı (2010-2011)</a:t>
            </a:r>
            <a:endParaRPr lang="tr-TR" sz="4000" b="1" dirty="0"/>
          </a:p>
        </p:txBody>
      </p:sp>
      <p:sp>
        <p:nvSpPr>
          <p:cNvPr id="3" name="İçerik Yer Tutucusu 2"/>
          <p:cNvSpPr>
            <a:spLocks noGrp="1"/>
          </p:cNvSpPr>
          <p:nvPr>
            <p:ph idx="1"/>
          </p:nvPr>
        </p:nvSpPr>
        <p:spPr/>
        <p:txBody>
          <a:bodyPr/>
          <a:lstStyle/>
          <a:p>
            <a:r>
              <a:rPr lang="tr-TR" dirty="0" smtClean="0">
                <a:latin typeface="+mj-lt"/>
              </a:rPr>
              <a:t>12/11/2010 tarihli ve 27757 sayılı Resmi Gazete’de yayımlanmıştır. </a:t>
            </a:r>
          </a:p>
          <a:p>
            <a:r>
              <a:rPr lang="tr-TR" dirty="0" smtClean="0">
                <a:latin typeface="+mj-lt"/>
              </a:rPr>
              <a:t>Başbakanlık </a:t>
            </a:r>
            <a:r>
              <a:rPr lang="tr-TR" dirty="0">
                <a:latin typeface="+mj-lt"/>
              </a:rPr>
              <a:t>Özürlüler İdaresi </a:t>
            </a:r>
            <a:r>
              <a:rPr lang="tr-TR" dirty="0" smtClean="0">
                <a:latin typeface="+mj-lt"/>
              </a:rPr>
              <a:t>Başkanlığı</a:t>
            </a:r>
          </a:p>
          <a:p>
            <a:r>
              <a:rPr lang="tr-TR" dirty="0" smtClean="0">
                <a:latin typeface="+mj-lt"/>
              </a:rPr>
              <a:t>Engellilere </a:t>
            </a:r>
            <a:r>
              <a:rPr lang="tr-TR" dirty="0">
                <a:latin typeface="+mj-lt"/>
              </a:rPr>
              <a:t>yönelik elektronik kütüphanelerin oluşturulması ve bu kütüphanelere </a:t>
            </a:r>
            <a:r>
              <a:rPr lang="tr-TR" dirty="0" smtClean="0">
                <a:latin typeface="+mj-lt"/>
              </a:rPr>
              <a:t>erişimin sağlanması gerekmektedir </a:t>
            </a:r>
            <a:r>
              <a:rPr lang="tr-TR" sz="800" u="sng" dirty="0" smtClean="0">
                <a:latin typeface="+mj-lt"/>
                <a:hlinkClick r:id="rId2"/>
              </a:rPr>
              <a:t>http</a:t>
            </a:r>
            <a:r>
              <a:rPr lang="tr-TR" sz="800" u="sng" dirty="0">
                <a:latin typeface="+mj-lt"/>
                <a:hlinkClick r:id="rId2"/>
              </a:rPr>
              <a:t>://www.ozida.gov.tr/ulasilabilirlik/Belgeler/3_CALISMALAR/ULASILABILIRLIK_STRATEJISI_VE_ULUSAL_EYLEM_PLANI/</a:t>
            </a:r>
            <a:r>
              <a:rPr lang="tr-TR" sz="800" u="sng" dirty="0" smtClean="0">
                <a:latin typeface="+mj-lt"/>
                <a:hlinkClick r:id="rId2"/>
              </a:rPr>
              <a:t>UlasilabilirlikUlusalEylemPlani.pdf</a:t>
            </a:r>
            <a:endParaRPr lang="tr-TR" sz="800" dirty="0">
              <a:latin typeface="+mj-lt"/>
            </a:endParaRPr>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36640" y="5340213"/>
            <a:ext cx="1484784" cy="1484784"/>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07255" y="5805264"/>
            <a:ext cx="1407096" cy="865905"/>
          </a:xfrm>
          <a:prstGeom prst="rect">
            <a:avLst/>
          </a:prstGeom>
        </p:spPr>
      </p:pic>
    </p:spTree>
    <p:extLst>
      <p:ext uri="{BB962C8B-B14F-4D97-AF65-F5344CB8AC3E}">
        <p14:creationId xmlns:p14="http://schemas.microsoft.com/office/powerpoint/2010/main" val="324373367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4000" b="1" dirty="0" smtClean="0"/>
              <a:t>SONUÇ</a:t>
            </a:r>
            <a:endParaRPr lang="tr-TR" sz="4000" b="1" dirty="0"/>
          </a:p>
        </p:txBody>
      </p:sp>
      <p:sp>
        <p:nvSpPr>
          <p:cNvPr id="3" name="İçerik Yer Tutucusu 2"/>
          <p:cNvSpPr>
            <a:spLocks noGrp="1"/>
          </p:cNvSpPr>
          <p:nvPr>
            <p:ph idx="1"/>
          </p:nvPr>
        </p:nvSpPr>
        <p:spPr/>
        <p:txBody>
          <a:bodyPr>
            <a:noAutofit/>
          </a:bodyPr>
          <a:lstStyle/>
          <a:p>
            <a:pPr lvl="0"/>
            <a:r>
              <a:rPr lang="tr-TR" sz="2800" dirty="0" smtClean="0">
                <a:latin typeface="+mj-lt"/>
                <a:cs typeface="Arial" panose="020B0604020202020204" pitchFamily="34" charset="0"/>
              </a:rPr>
              <a:t>Kütüphanelerde </a:t>
            </a:r>
            <a:r>
              <a:rPr lang="tr-TR" sz="2800" dirty="0">
                <a:latin typeface="+mj-lt"/>
                <a:cs typeface="Arial" panose="020B0604020202020204" pitchFamily="34" charset="0"/>
              </a:rPr>
              <a:t>engellilere yönelik hizmetlerin sürekli verilebilmesi için daimi personel sayısının artırılması ve bu hizmete yönelik özel eğitimlerin verilmesi yararlı olacaktır</a:t>
            </a:r>
            <a:r>
              <a:rPr lang="tr-TR" sz="2800" dirty="0" smtClean="0">
                <a:latin typeface="+mj-lt"/>
                <a:cs typeface="Arial" panose="020B0604020202020204" pitchFamily="34" charset="0"/>
              </a:rPr>
              <a:t>.</a:t>
            </a:r>
          </a:p>
          <a:p>
            <a:pPr lvl="0"/>
            <a:r>
              <a:rPr lang="tr-TR" sz="2800" dirty="0" smtClean="0">
                <a:latin typeface="+mj-lt"/>
                <a:cs typeface="Arial" panose="020B0604020202020204" pitchFamily="34" charset="0"/>
              </a:rPr>
              <a:t>Kütüphanecilik ve engelli dernek ve birliklerin işbirliği içinde hareket etmesi bu alanda etkin olmak için gereklidir ve toplumsal bir </a:t>
            </a:r>
            <a:r>
              <a:rPr lang="tr-TR" sz="2800" dirty="0" err="1" smtClean="0">
                <a:latin typeface="+mj-lt"/>
                <a:cs typeface="Arial" panose="020B0604020202020204" pitchFamily="34" charset="0"/>
              </a:rPr>
              <a:t>farkındalık</a:t>
            </a:r>
            <a:r>
              <a:rPr lang="tr-TR" sz="2800" dirty="0" smtClean="0">
                <a:latin typeface="+mj-lt"/>
                <a:cs typeface="Arial" panose="020B0604020202020204" pitchFamily="34" charset="0"/>
              </a:rPr>
              <a:t> yaratır.</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80972" y="5486400"/>
            <a:ext cx="1371600" cy="13716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52572" y="5805264"/>
            <a:ext cx="1421709" cy="874898"/>
          </a:xfrm>
          <a:prstGeom prst="rect">
            <a:avLst/>
          </a:prstGeom>
        </p:spPr>
      </p:pic>
    </p:spTree>
    <p:extLst>
      <p:ext uri="{BB962C8B-B14F-4D97-AF65-F5344CB8AC3E}">
        <p14:creationId xmlns:p14="http://schemas.microsoft.com/office/powerpoint/2010/main" val="1494767469"/>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4000" b="1" dirty="0" smtClean="0"/>
              <a:t>SONUÇ</a:t>
            </a:r>
            <a:endParaRPr lang="tr-TR" sz="4000" dirty="0"/>
          </a:p>
        </p:txBody>
      </p:sp>
      <p:sp>
        <p:nvSpPr>
          <p:cNvPr id="3" name="İçerik Yer Tutucusu 2"/>
          <p:cNvSpPr>
            <a:spLocks noGrp="1"/>
          </p:cNvSpPr>
          <p:nvPr>
            <p:ph idx="1"/>
          </p:nvPr>
        </p:nvSpPr>
        <p:spPr/>
        <p:txBody>
          <a:bodyPr/>
          <a:lstStyle/>
          <a:p>
            <a:pPr lvl="0"/>
            <a:r>
              <a:rPr lang="tr-TR" sz="3200" dirty="0">
                <a:latin typeface="Arial" panose="020B0604020202020204" pitchFamily="34" charset="0"/>
                <a:cs typeface="Arial" panose="020B0604020202020204" pitchFamily="34" charset="0"/>
              </a:rPr>
              <a:t>Üniversitelerin Bilgi ve Belge Yönetimi Bölümleri müfredatı </a:t>
            </a:r>
            <a:r>
              <a:rPr lang="tr-TR" sz="3200" dirty="0" smtClean="0">
                <a:latin typeface="Arial" panose="020B0604020202020204" pitchFamily="34" charset="0"/>
                <a:cs typeface="Arial" panose="020B0604020202020204" pitchFamily="34" charset="0"/>
              </a:rPr>
              <a:t>içerisinde seçmeli ders olarak engelli </a:t>
            </a:r>
            <a:r>
              <a:rPr lang="tr-TR" sz="3200" dirty="0">
                <a:latin typeface="Arial" panose="020B0604020202020204" pitchFamily="34" charset="0"/>
                <a:cs typeface="Arial" panose="020B0604020202020204" pitchFamily="34" charset="0"/>
              </a:rPr>
              <a:t>kütüphanelerine yönelik </a:t>
            </a:r>
            <a:r>
              <a:rPr lang="tr-TR" sz="3200" dirty="0" smtClean="0">
                <a:latin typeface="Arial" panose="020B0604020202020204" pitchFamily="34" charset="0"/>
                <a:cs typeface="Arial" panose="020B0604020202020204" pitchFamily="34" charset="0"/>
              </a:rPr>
              <a:t>kütüphanecilik </a:t>
            </a:r>
            <a:r>
              <a:rPr lang="tr-TR" sz="3200" dirty="0">
                <a:latin typeface="Arial" panose="020B0604020202020204" pitchFamily="34" charset="0"/>
                <a:cs typeface="Arial" panose="020B0604020202020204" pitchFamily="34" charset="0"/>
              </a:rPr>
              <a:t>hizmetlerinin anlatılması, bu alan için nitelikli personelin yetişmesine imkan verecektir.</a:t>
            </a:r>
          </a:p>
          <a:p>
            <a:pPr marL="0" indent="0">
              <a:buNone/>
            </a:pPr>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00192" y="5486400"/>
            <a:ext cx="1371600" cy="13716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5805264"/>
            <a:ext cx="1394321" cy="858044"/>
          </a:xfrm>
          <a:prstGeom prst="rect">
            <a:avLst/>
          </a:prstGeom>
        </p:spPr>
      </p:pic>
    </p:spTree>
    <p:extLst>
      <p:ext uri="{BB962C8B-B14F-4D97-AF65-F5344CB8AC3E}">
        <p14:creationId xmlns:p14="http://schemas.microsoft.com/office/powerpoint/2010/main" val="456767174"/>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4000" b="1" dirty="0" smtClean="0"/>
              <a:t>SONUÇ</a:t>
            </a:r>
            <a:endParaRPr lang="tr-TR" sz="4000" b="1" dirty="0"/>
          </a:p>
        </p:txBody>
      </p:sp>
      <p:sp>
        <p:nvSpPr>
          <p:cNvPr id="3" name="İçerik Yer Tutucusu 2"/>
          <p:cNvSpPr>
            <a:spLocks noGrp="1"/>
          </p:cNvSpPr>
          <p:nvPr>
            <p:ph idx="1"/>
          </p:nvPr>
        </p:nvSpPr>
        <p:spPr/>
        <p:txBody>
          <a:bodyPr>
            <a:noAutofit/>
          </a:bodyPr>
          <a:lstStyle/>
          <a:p>
            <a:pPr lvl="0"/>
            <a:r>
              <a:rPr lang="tr-TR" sz="2800" dirty="0" smtClean="0">
                <a:latin typeface="Arial" panose="020B0604020202020204" pitchFamily="34" charset="0"/>
                <a:cs typeface="Arial" panose="020B0604020202020204" pitchFamily="34" charset="0"/>
              </a:rPr>
              <a:t>Türkiye </a:t>
            </a:r>
            <a:r>
              <a:rPr lang="tr-TR" sz="2800" dirty="0">
                <a:latin typeface="Arial" panose="020B0604020202020204" pitchFamily="34" charset="0"/>
                <a:cs typeface="Arial" panose="020B0604020202020204" pitchFamily="34" charset="0"/>
              </a:rPr>
              <a:t>genelinde teknolojik imkanı bulunmayan görme engellilerin sesli kitaplardan yararlanabilmesi için bulundukları </a:t>
            </a:r>
            <a:r>
              <a:rPr lang="tr-TR" sz="2800" dirty="0" smtClean="0">
                <a:latin typeface="Arial" panose="020B0604020202020204" pitchFamily="34" charset="0"/>
                <a:cs typeface="Arial" panose="020B0604020202020204" pitchFamily="34" charset="0"/>
              </a:rPr>
              <a:t>bölgedeki halk </a:t>
            </a:r>
            <a:r>
              <a:rPr lang="tr-TR" sz="2800" dirty="0">
                <a:latin typeface="Arial" panose="020B0604020202020204" pitchFamily="34" charset="0"/>
                <a:cs typeface="Arial" panose="020B0604020202020204" pitchFamily="34" charset="0"/>
              </a:rPr>
              <a:t>kütüphanelerinde </a:t>
            </a:r>
            <a:r>
              <a:rPr lang="tr-TR" sz="2800" dirty="0" smtClean="0">
                <a:latin typeface="Arial" panose="020B0604020202020204" pitchFamily="34" charset="0"/>
                <a:cs typeface="Arial" panose="020B0604020202020204" pitchFamily="34" charset="0"/>
              </a:rPr>
              <a:t>onlara uygun koleksiyon oluşturulması ve mekansal düzenlemeler </a:t>
            </a:r>
            <a:r>
              <a:rPr lang="tr-TR" sz="2800" dirty="0">
                <a:latin typeface="Arial" panose="020B0604020202020204" pitchFamily="34" charset="0"/>
                <a:cs typeface="Arial" panose="020B0604020202020204" pitchFamily="34" charset="0"/>
              </a:rPr>
              <a:t>teşvik edilmelidir</a:t>
            </a:r>
            <a:r>
              <a:rPr lang="tr-TR" sz="2800" dirty="0" smtClean="0">
                <a:latin typeface="Arial" panose="020B0604020202020204" pitchFamily="34" charset="0"/>
                <a:cs typeface="Arial" panose="020B0604020202020204" pitchFamily="34" charset="0"/>
              </a:rPr>
              <a:t>.</a:t>
            </a:r>
            <a:endParaRPr lang="tr-TR" sz="2800" dirty="0">
              <a:latin typeface="Arial" panose="020B0604020202020204" pitchFamily="34" charset="0"/>
              <a:cs typeface="Arial" panose="020B0604020202020204" pitchFamily="34" charset="0"/>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56176" y="5410200"/>
            <a:ext cx="1447800" cy="14478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5763810"/>
            <a:ext cx="1422779" cy="875556"/>
          </a:xfrm>
          <a:prstGeom prst="rect">
            <a:avLst/>
          </a:prstGeom>
        </p:spPr>
      </p:pic>
    </p:spTree>
    <p:extLst>
      <p:ext uri="{BB962C8B-B14F-4D97-AF65-F5344CB8AC3E}">
        <p14:creationId xmlns:p14="http://schemas.microsoft.com/office/powerpoint/2010/main" val="1494767469"/>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ctr">
              <a:buNone/>
            </a:pPr>
            <a:endParaRPr lang="tr-TR" sz="7200" dirty="0" smtClean="0">
              <a:latin typeface="Arial" panose="020B0604020202020204" pitchFamily="34" charset="0"/>
              <a:cs typeface="Arial" panose="020B0604020202020204" pitchFamily="34" charset="0"/>
            </a:endParaRPr>
          </a:p>
          <a:p>
            <a:pPr marL="0" indent="0" algn="ctr">
              <a:buNone/>
            </a:pPr>
            <a:r>
              <a:rPr lang="tr-TR" sz="7200" b="1" dirty="0" smtClean="0">
                <a:latin typeface="Arial" panose="020B0604020202020204" pitchFamily="34" charset="0"/>
                <a:cs typeface="Arial" panose="020B0604020202020204" pitchFamily="34" charset="0"/>
              </a:rPr>
              <a:t>Teşekkürler</a:t>
            </a:r>
            <a:endParaRPr lang="tr-TR" sz="7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4916004"/>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524000"/>
            <a:ext cx="8229600" cy="4800600"/>
          </a:xfrm>
        </p:spPr>
        <p:txBody>
          <a:bodyPr>
            <a:normAutofit/>
          </a:bodyPr>
          <a:lstStyle/>
          <a:p>
            <a:pPr marL="0" indent="0" algn="r">
              <a:buNone/>
            </a:pPr>
            <a:endParaRPr lang="tr-TR" sz="2400" dirty="0">
              <a:latin typeface="Arial" panose="020B0604020202020204" pitchFamily="34" charset="0"/>
              <a:cs typeface="Arial" panose="020B0604020202020204" pitchFamily="34" charset="0"/>
            </a:endParaRPr>
          </a:p>
          <a:p>
            <a:pPr marL="0" indent="0" algn="r">
              <a:buNone/>
            </a:pPr>
            <a:r>
              <a:rPr lang="tr-TR" sz="2400" dirty="0" smtClean="0">
                <a:latin typeface="Arial" panose="020B0604020202020204" pitchFamily="34" charset="0"/>
                <a:cs typeface="Arial" panose="020B0604020202020204" pitchFamily="34" charset="0"/>
              </a:rPr>
              <a:t>Bahar Biçen Aras, MBA</a:t>
            </a:r>
          </a:p>
          <a:p>
            <a:pPr marL="0" indent="0" algn="r">
              <a:buNone/>
            </a:pPr>
            <a:r>
              <a:rPr lang="tr-TR" sz="2400" dirty="0" smtClean="0">
                <a:latin typeface="Arial" panose="020B0604020202020204" pitchFamily="34" charset="0"/>
                <a:cs typeface="Arial" panose="020B0604020202020204" pitchFamily="34" charset="0"/>
                <a:hlinkClick r:id="rId2"/>
              </a:rPr>
              <a:t>bahar.bicen</a:t>
            </a:r>
            <a:r>
              <a:rPr lang="tr-TR" sz="2400" dirty="0" smtClean="0">
                <a:latin typeface="Arial" panose="020B0604020202020204" pitchFamily="34" charset="0"/>
                <a:cs typeface="Arial" panose="020B0604020202020204" pitchFamily="34" charset="0"/>
                <a:hlinkClick r:id="rId2"/>
              </a:rPr>
              <a:t>@</a:t>
            </a:r>
            <a:r>
              <a:rPr lang="tr-TR" sz="2400" dirty="0" smtClean="0">
                <a:latin typeface="Arial" panose="020B0604020202020204" pitchFamily="34" charset="0"/>
                <a:cs typeface="Arial" panose="020B0604020202020204" pitchFamily="34" charset="0"/>
                <a:hlinkClick r:id="rId2"/>
              </a:rPr>
              <a:t>gmail.com</a:t>
            </a:r>
            <a:endParaRPr lang="tr-TR" sz="2400" dirty="0" smtClean="0">
              <a:latin typeface="Arial" panose="020B0604020202020204" pitchFamily="34" charset="0"/>
              <a:cs typeface="Arial" panose="020B0604020202020204" pitchFamily="34" charset="0"/>
            </a:endParaRPr>
          </a:p>
          <a:p>
            <a:pPr marL="0" indent="0" algn="r">
              <a:buNone/>
            </a:pPr>
            <a:r>
              <a:rPr lang="tr-TR" sz="2400" dirty="0" smtClean="0">
                <a:latin typeface="Arial" panose="020B0604020202020204" pitchFamily="34" charset="0"/>
                <a:cs typeface="Arial" panose="020B0604020202020204" pitchFamily="34" charset="0"/>
                <a:hlinkClick r:id="rId3"/>
              </a:rPr>
              <a:t>arasb@mef.edu.tr</a:t>
            </a:r>
            <a:r>
              <a:rPr lang="tr-TR" sz="2400" dirty="0" smtClean="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a:p>
            <a:pPr marL="0" indent="0" algn="r">
              <a:buNone/>
            </a:pPr>
            <a:r>
              <a:rPr lang="tr-TR" sz="2400" i="1" u="sng" dirty="0" smtClean="0">
                <a:latin typeface="Arial" panose="020B0604020202020204" pitchFamily="34" charset="0"/>
                <a:cs typeface="Arial" panose="020B0604020202020204" pitchFamily="34" charset="0"/>
                <a:hlinkClick r:id="rId4"/>
              </a:rPr>
              <a:t>@baharbicenaras</a:t>
            </a:r>
            <a:endParaRPr lang="tr-TR" sz="2400" i="1" u="sng" dirty="0" smtClean="0">
              <a:latin typeface="Arial" panose="020B0604020202020204" pitchFamily="34" charset="0"/>
              <a:cs typeface="Arial" panose="020B0604020202020204" pitchFamily="34" charset="0"/>
            </a:endParaRPr>
          </a:p>
          <a:p>
            <a:pPr marL="0" indent="0" algn="r">
              <a:buNone/>
            </a:pPr>
            <a:endParaRPr lang="tr-TR" sz="2400" dirty="0" smtClean="0">
              <a:latin typeface="Arial" panose="020B0604020202020204" pitchFamily="34" charset="0"/>
              <a:cs typeface="Arial" panose="020B0604020202020204" pitchFamily="34" charset="0"/>
            </a:endParaRPr>
          </a:p>
          <a:p>
            <a:pPr marL="0" indent="0" algn="r">
              <a:buNone/>
            </a:pPr>
            <a:endParaRPr lang="tr-TR" sz="2400" dirty="0">
              <a:latin typeface="Arial" panose="020B0604020202020204" pitchFamily="34" charset="0"/>
              <a:cs typeface="Arial" panose="020B0604020202020204" pitchFamily="34" charset="0"/>
            </a:endParaRPr>
          </a:p>
          <a:p>
            <a:pPr marL="0" indent="0" algn="r">
              <a:buNone/>
            </a:pPr>
            <a:r>
              <a:rPr lang="tr-TR" sz="2400" i="1" u="sng" dirty="0" smtClean="0">
                <a:solidFill>
                  <a:srgbClr val="0070C0"/>
                </a:solidFill>
                <a:latin typeface="Arial" panose="020B0604020202020204" pitchFamily="34" charset="0"/>
                <a:cs typeface="Arial" panose="020B0604020202020204" pitchFamily="34" charset="0"/>
                <a:hlinkClick r:id="rId5"/>
              </a:rPr>
              <a:t>www.kulturpaylasim.com</a:t>
            </a:r>
            <a:endParaRPr lang="tr-TR" sz="2400" i="1" u="sng" dirty="0" smtClean="0">
              <a:solidFill>
                <a:srgbClr val="0070C0"/>
              </a:solidFill>
              <a:latin typeface="Arial" panose="020B0604020202020204" pitchFamily="34" charset="0"/>
              <a:cs typeface="Arial" panose="020B0604020202020204" pitchFamily="34" charset="0"/>
              <a:hlinkClick r:id="rId5"/>
            </a:endParaRPr>
          </a:p>
          <a:p>
            <a:pPr marL="0" indent="0" algn="r">
              <a:buNone/>
            </a:pPr>
            <a:r>
              <a:rPr lang="tr-TR" sz="2400" i="1" u="sng" dirty="0" smtClean="0">
                <a:solidFill>
                  <a:srgbClr val="0070C0"/>
                </a:solidFill>
                <a:latin typeface="Arial" panose="020B0604020202020204" pitchFamily="34" charset="0"/>
                <a:cs typeface="Arial" panose="020B0604020202020204" pitchFamily="34" charset="0"/>
                <a:hlinkClick r:id="rId5"/>
              </a:rPr>
              <a:t>@</a:t>
            </a:r>
            <a:r>
              <a:rPr lang="tr-TR" sz="2400" i="1" u="sng" dirty="0" smtClean="0">
                <a:solidFill>
                  <a:srgbClr val="0070C0"/>
                </a:solidFill>
                <a:latin typeface="Arial" panose="020B0604020202020204" pitchFamily="34" charset="0"/>
                <a:cs typeface="Arial" panose="020B0604020202020204" pitchFamily="34" charset="0"/>
                <a:hlinkClick r:id="rId5"/>
              </a:rPr>
              <a:t>kulturpaylasim</a:t>
            </a:r>
            <a:endParaRPr lang="tr-TR" sz="2400" i="1" u="sng" dirty="0">
              <a:solidFill>
                <a:srgbClr val="0070C0"/>
              </a:solidFill>
              <a:latin typeface="Arial" panose="020B0604020202020204" pitchFamily="34" charset="0"/>
              <a:cs typeface="Arial" panose="020B0604020202020204" pitchFamily="34" charset="0"/>
            </a:endParaRPr>
          </a:p>
          <a:p>
            <a:pPr marL="0" indent="0" algn="r">
              <a:buNone/>
            </a:pPr>
            <a:endParaRPr lang="tr-TR" sz="2400" dirty="0" smtClean="0">
              <a:latin typeface="Arial" panose="020B0604020202020204" pitchFamily="34" charset="0"/>
              <a:cs typeface="Arial" panose="020B0604020202020204" pitchFamily="34" charset="0"/>
            </a:endParaRPr>
          </a:p>
          <a:p>
            <a:pPr marL="0" indent="0">
              <a:buNone/>
            </a:pPr>
            <a:endParaRPr lang="tr-TR" sz="2800" dirty="0">
              <a:latin typeface="Arial" panose="020B0604020202020204" pitchFamily="34" charset="0"/>
              <a:cs typeface="Arial" panose="020B0604020202020204" pitchFamily="34" charset="0"/>
            </a:endParaRPr>
          </a:p>
        </p:txBody>
      </p:sp>
      <p:pic>
        <p:nvPicPr>
          <p:cNvPr id="2" name="Resim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8715" y="4653136"/>
            <a:ext cx="1905000" cy="1905000"/>
          </a:xfrm>
          <a:prstGeom prst="rect">
            <a:avLst/>
          </a:prstGeom>
        </p:spPr>
      </p:pic>
      <p:pic>
        <p:nvPicPr>
          <p:cNvPr id="4" name="Picture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83588" y="480767"/>
            <a:ext cx="1695253" cy="1043233"/>
          </a:xfrm>
          <a:prstGeom prst="rect">
            <a:avLst/>
          </a:prstGeom>
        </p:spPr>
      </p:pic>
    </p:spTree>
    <p:extLst>
      <p:ext uri="{BB962C8B-B14F-4D97-AF65-F5344CB8AC3E}">
        <p14:creationId xmlns:p14="http://schemas.microsoft.com/office/powerpoint/2010/main" val="414529640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en-US" sz="3600" b="1" dirty="0" err="1"/>
              <a:t>Ulaşılabilirlik</a:t>
            </a:r>
            <a:r>
              <a:rPr lang="en-US" sz="3600" b="1" dirty="0"/>
              <a:t> </a:t>
            </a:r>
            <a:r>
              <a:rPr lang="en-US" sz="3600" b="1" dirty="0" err="1"/>
              <a:t>Stratejisi</a:t>
            </a:r>
            <a:r>
              <a:rPr lang="en-US" sz="3600" b="1" dirty="0"/>
              <a:t> </a:t>
            </a:r>
            <a:r>
              <a:rPr lang="en-US" sz="3600" b="1" dirty="0" err="1"/>
              <a:t>ve</a:t>
            </a:r>
            <a:r>
              <a:rPr lang="en-US" sz="3600" b="1" dirty="0"/>
              <a:t> </a:t>
            </a:r>
            <a:r>
              <a:rPr lang="en-US" sz="3600" b="1" dirty="0" err="1"/>
              <a:t>Ulusal</a:t>
            </a:r>
            <a:r>
              <a:rPr lang="en-US" sz="3600" b="1" dirty="0"/>
              <a:t> </a:t>
            </a:r>
            <a:r>
              <a:rPr lang="en-US" sz="3600" b="1" dirty="0" err="1"/>
              <a:t>Eylem</a:t>
            </a:r>
            <a:r>
              <a:rPr lang="en-US" sz="3600" b="1" dirty="0"/>
              <a:t> </a:t>
            </a:r>
            <a:r>
              <a:rPr lang="en-US" sz="3600" b="1" dirty="0" err="1"/>
              <a:t>Planı</a:t>
            </a:r>
            <a:r>
              <a:rPr lang="en-US" sz="3600" b="1" dirty="0"/>
              <a:t> </a:t>
            </a:r>
          </a:p>
        </p:txBody>
      </p:sp>
      <p:sp>
        <p:nvSpPr>
          <p:cNvPr id="3" name="İçerik Yer Tutucusu 2"/>
          <p:cNvSpPr>
            <a:spLocks noGrp="1"/>
          </p:cNvSpPr>
          <p:nvPr>
            <p:ph idx="1"/>
          </p:nvPr>
        </p:nvSpPr>
        <p:spPr/>
        <p:txBody>
          <a:bodyPr>
            <a:normAutofit/>
          </a:bodyPr>
          <a:lstStyle/>
          <a:p>
            <a:r>
              <a:rPr lang="tr-TR" dirty="0"/>
              <a:t>31 Ocak </a:t>
            </a:r>
            <a:r>
              <a:rPr lang="tr-TR" dirty="0" smtClean="0"/>
              <a:t>2012, </a:t>
            </a:r>
            <a:r>
              <a:rPr lang="tr-TR" dirty="0" err="1"/>
              <a:t>İzleme</a:t>
            </a:r>
            <a:r>
              <a:rPr lang="tr-TR" dirty="0"/>
              <a:t> ve </a:t>
            </a:r>
            <a:r>
              <a:rPr lang="tr-TR" dirty="0" err="1"/>
              <a:t>Değerlendirme</a:t>
            </a:r>
            <a:r>
              <a:rPr lang="tr-TR" dirty="0"/>
              <a:t> Kurulu Toplantısı </a:t>
            </a:r>
          </a:p>
          <a:p>
            <a:r>
              <a:rPr lang="tr-TR" dirty="0"/>
              <a:t>Eylem Planının Mevzuat </a:t>
            </a:r>
            <a:r>
              <a:rPr lang="tr-TR" dirty="0" err="1"/>
              <a:t>Düzenlemeleri</a:t>
            </a:r>
            <a:r>
              <a:rPr lang="tr-TR" dirty="0"/>
              <a:t> Ekseni </a:t>
            </a:r>
            <a:r>
              <a:rPr lang="tr-TR" dirty="0" smtClean="0"/>
              <a:t>kapsamında... </a:t>
            </a:r>
            <a:r>
              <a:rPr lang="tr-TR" dirty="0" err="1" smtClean="0"/>
              <a:t>Kültür</a:t>
            </a:r>
            <a:r>
              <a:rPr lang="tr-TR" dirty="0" smtClean="0"/>
              <a:t> </a:t>
            </a:r>
            <a:r>
              <a:rPr lang="tr-TR" dirty="0"/>
              <a:t>ve Turizm </a:t>
            </a:r>
            <a:r>
              <a:rPr lang="tr-TR" dirty="0" err="1"/>
              <a:t>Bakanlığı</a:t>
            </a:r>
            <a:r>
              <a:rPr lang="tr-TR" dirty="0"/>
              <a:t>, </a:t>
            </a:r>
            <a:r>
              <a:rPr lang="tr-TR" dirty="0" smtClean="0"/>
              <a:t>Yüksek </a:t>
            </a:r>
            <a:r>
              <a:rPr lang="tr-TR" dirty="0" err="1"/>
              <a:t>Öğretim</a:t>
            </a:r>
            <a:r>
              <a:rPr lang="tr-TR" dirty="0"/>
              <a:t> Kurumu, Milli </a:t>
            </a:r>
            <a:r>
              <a:rPr lang="tr-TR" dirty="0" err="1"/>
              <a:t>Eğitim</a:t>
            </a:r>
            <a:r>
              <a:rPr lang="tr-TR" dirty="0"/>
              <a:t> </a:t>
            </a:r>
            <a:r>
              <a:rPr lang="tr-TR" dirty="0" err="1"/>
              <a:t>Bakanlığı</a:t>
            </a:r>
            <a:r>
              <a:rPr lang="tr-TR" dirty="0"/>
              <a:t> faaliyet alanlarındaki mevcut durumun belirlenmesine ve eksikliklerin giderilmesine </a:t>
            </a:r>
            <a:r>
              <a:rPr lang="tr-TR" dirty="0" err="1"/>
              <a:t>yönelik</a:t>
            </a:r>
            <a:r>
              <a:rPr lang="tr-TR" dirty="0"/>
              <a:t> </a:t>
            </a:r>
            <a:r>
              <a:rPr lang="tr-TR" dirty="0" smtClean="0"/>
              <a:t>genelgeler...</a:t>
            </a:r>
            <a:r>
              <a:rPr lang="tr-TR" sz="1000" dirty="0" smtClean="0">
                <a:latin typeface="+mj-lt"/>
              </a:rPr>
              <a:t> </a:t>
            </a:r>
            <a:endParaRPr lang="tr-TR" dirty="0"/>
          </a:p>
          <a:p>
            <a:r>
              <a:rPr lang="tr-TR" dirty="0"/>
              <a:t>Personel eğitimi, çevrenin düzenlenmesi, binaların uygun hale </a:t>
            </a:r>
            <a:r>
              <a:rPr lang="tr-TR" dirty="0" smtClean="0"/>
              <a:t>getirilmesi</a:t>
            </a:r>
            <a:r>
              <a:rPr lang="tr-TR" dirty="0"/>
              <a:t>...</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29162" y="5619615"/>
            <a:ext cx="1215008" cy="1215008"/>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0352" y="5969038"/>
            <a:ext cx="1155576" cy="711124"/>
          </a:xfrm>
          <a:prstGeom prst="rect">
            <a:avLst/>
          </a:prstGeom>
        </p:spPr>
      </p:pic>
    </p:spTree>
    <p:extLst>
      <p:ext uri="{BB962C8B-B14F-4D97-AF65-F5344CB8AC3E}">
        <p14:creationId xmlns:p14="http://schemas.microsoft.com/office/powerpoint/2010/main" val="404804191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en-US" sz="3600" b="1" dirty="0" err="1"/>
              <a:t>Ulaşılabilirlik</a:t>
            </a:r>
            <a:r>
              <a:rPr lang="en-US" sz="3600" b="1" dirty="0"/>
              <a:t> </a:t>
            </a:r>
            <a:r>
              <a:rPr lang="en-US" sz="3600" b="1" dirty="0" err="1"/>
              <a:t>Stratejisi</a:t>
            </a:r>
            <a:r>
              <a:rPr lang="en-US" sz="3600" b="1" dirty="0"/>
              <a:t> </a:t>
            </a:r>
            <a:r>
              <a:rPr lang="en-US" sz="3600" b="1" dirty="0" err="1"/>
              <a:t>ve</a:t>
            </a:r>
            <a:r>
              <a:rPr lang="en-US" sz="3600" b="1" dirty="0"/>
              <a:t> </a:t>
            </a:r>
            <a:r>
              <a:rPr lang="en-US" sz="3600" b="1" dirty="0" err="1"/>
              <a:t>Ulusal</a:t>
            </a:r>
            <a:r>
              <a:rPr lang="en-US" sz="3600" b="1" dirty="0"/>
              <a:t> </a:t>
            </a:r>
            <a:r>
              <a:rPr lang="en-US" sz="3600" b="1" dirty="0" err="1"/>
              <a:t>Eylem</a:t>
            </a:r>
            <a:r>
              <a:rPr lang="en-US" sz="3600" b="1" dirty="0"/>
              <a:t> </a:t>
            </a:r>
            <a:r>
              <a:rPr lang="en-US" sz="3600" b="1" dirty="0" err="1"/>
              <a:t>Planı</a:t>
            </a:r>
            <a:r>
              <a:rPr lang="en-US" sz="3600" b="1" dirty="0"/>
              <a:t> </a:t>
            </a:r>
          </a:p>
        </p:txBody>
      </p:sp>
      <p:sp>
        <p:nvSpPr>
          <p:cNvPr id="3" name="İçerik Yer Tutucusu 2"/>
          <p:cNvSpPr>
            <a:spLocks noGrp="1"/>
          </p:cNvSpPr>
          <p:nvPr>
            <p:ph idx="1"/>
          </p:nvPr>
        </p:nvSpPr>
        <p:spPr/>
        <p:txBody>
          <a:bodyPr>
            <a:normAutofit/>
          </a:bodyPr>
          <a:lstStyle/>
          <a:p>
            <a:r>
              <a:rPr lang="en-US" dirty="0" err="1"/>
              <a:t>Bilgiye</a:t>
            </a:r>
            <a:r>
              <a:rPr lang="en-US" dirty="0"/>
              <a:t> </a:t>
            </a:r>
            <a:r>
              <a:rPr lang="en-US" dirty="0" err="1"/>
              <a:t>erişilebilirliğin</a:t>
            </a:r>
            <a:r>
              <a:rPr lang="en-US" dirty="0"/>
              <a:t> </a:t>
            </a:r>
            <a:r>
              <a:rPr lang="en-US" dirty="0" err="1"/>
              <a:t>artırılması</a:t>
            </a:r>
            <a:r>
              <a:rPr lang="en-US" dirty="0"/>
              <a:t> </a:t>
            </a:r>
            <a:r>
              <a:rPr lang="en-US" dirty="0" err="1"/>
              <a:t>amacıyla</a:t>
            </a:r>
            <a:r>
              <a:rPr lang="en-US" dirty="0"/>
              <a:t> web </a:t>
            </a:r>
            <a:r>
              <a:rPr lang="en-US" dirty="0" err="1"/>
              <a:t>erişilebilirliğine</a:t>
            </a:r>
            <a:r>
              <a:rPr lang="en-US" dirty="0"/>
              <a:t> </a:t>
            </a:r>
            <a:r>
              <a:rPr lang="en-US" dirty="0" err="1"/>
              <a:t>ilişkin</a:t>
            </a:r>
            <a:r>
              <a:rPr lang="en-US" dirty="0"/>
              <a:t> </a:t>
            </a:r>
            <a:r>
              <a:rPr lang="en-US" dirty="0" err="1"/>
              <a:t>kılavuz</a:t>
            </a:r>
            <a:r>
              <a:rPr lang="en-US" dirty="0"/>
              <a:t> 2.0 </a:t>
            </a:r>
            <a:r>
              <a:rPr lang="en-US" dirty="0" err="1"/>
              <a:t>Türkçeye</a:t>
            </a:r>
            <a:r>
              <a:rPr lang="en-US" dirty="0"/>
              <a:t> </a:t>
            </a:r>
            <a:r>
              <a:rPr lang="en-US" dirty="0" err="1"/>
              <a:t>çevrilmis</a:t>
            </a:r>
            <a:r>
              <a:rPr lang="en-US" dirty="0"/>
              <a:t>̧ </a:t>
            </a:r>
            <a:r>
              <a:rPr lang="en-US" dirty="0" err="1"/>
              <a:t>ve</a:t>
            </a:r>
            <a:r>
              <a:rPr lang="en-US" dirty="0"/>
              <a:t> </a:t>
            </a:r>
            <a:r>
              <a:rPr lang="tr-TR" dirty="0"/>
              <a:t>buna</a:t>
            </a:r>
            <a:r>
              <a:rPr lang="tr-TR" dirty="0" smtClean="0">
                <a:solidFill>
                  <a:srgbClr val="FF0000"/>
                </a:solidFill>
              </a:rPr>
              <a:t> </a:t>
            </a:r>
            <a:r>
              <a:rPr lang="en-US" dirty="0" err="1" smtClean="0"/>
              <a:t>ili</a:t>
            </a:r>
            <a:r>
              <a:rPr lang="tr-TR" dirty="0" smtClean="0"/>
              <a:t>ş</a:t>
            </a:r>
            <a:r>
              <a:rPr lang="en-US" dirty="0" smtClean="0"/>
              <a:t>kin </a:t>
            </a:r>
            <a:r>
              <a:rPr lang="en-US" dirty="0" err="1"/>
              <a:t>Bakanlık</a:t>
            </a:r>
            <a:r>
              <a:rPr lang="en-US" dirty="0"/>
              <a:t> </a:t>
            </a:r>
            <a:r>
              <a:rPr lang="en-US" dirty="0" err="1"/>
              <a:t>genelgesi</a:t>
            </a:r>
            <a:r>
              <a:rPr lang="en-US" dirty="0"/>
              <a:t> </a:t>
            </a:r>
            <a:r>
              <a:rPr lang="en-US" dirty="0" err="1"/>
              <a:t>yayımlanmıştır</a:t>
            </a:r>
            <a:r>
              <a:rPr lang="en-US" dirty="0"/>
              <a:t>. </a:t>
            </a:r>
            <a:r>
              <a:rPr lang="en-US" dirty="0" err="1"/>
              <a:t>İlgili</a:t>
            </a:r>
            <a:r>
              <a:rPr lang="en-US" dirty="0"/>
              <a:t> </a:t>
            </a:r>
            <a:r>
              <a:rPr lang="en-US" dirty="0" err="1"/>
              <a:t>kurumların</a:t>
            </a:r>
            <a:r>
              <a:rPr lang="en-US" dirty="0"/>
              <a:t> web </a:t>
            </a:r>
            <a:r>
              <a:rPr lang="en-US" dirty="0" err="1"/>
              <a:t>sitelerinin</a:t>
            </a:r>
            <a:r>
              <a:rPr lang="en-US" dirty="0"/>
              <a:t> </a:t>
            </a:r>
            <a:r>
              <a:rPr lang="en-US" dirty="0" err="1"/>
              <a:t>engellilere</a:t>
            </a:r>
            <a:r>
              <a:rPr lang="en-US" dirty="0"/>
              <a:t> </a:t>
            </a:r>
            <a:r>
              <a:rPr lang="en-US" dirty="0" err="1"/>
              <a:t>uygunluğunun</a:t>
            </a:r>
            <a:r>
              <a:rPr lang="en-US" dirty="0"/>
              <a:t> </a:t>
            </a:r>
            <a:r>
              <a:rPr lang="en-US" dirty="0" err="1"/>
              <a:t>ve</a:t>
            </a:r>
            <a:r>
              <a:rPr lang="en-US" dirty="0"/>
              <a:t> </a:t>
            </a:r>
            <a:r>
              <a:rPr lang="en-US" dirty="0" err="1"/>
              <a:t>kurumların</a:t>
            </a:r>
            <a:r>
              <a:rPr lang="en-US" dirty="0"/>
              <a:t> </a:t>
            </a:r>
            <a:r>
              <a:rPr lang="en-US" dirty="0" err="1"/>
              <a:t>engellileri</a:t>
            </a:r>
            <a:r>
              <a:rPr lang="en-US" dirty="0"/>
              <a:t> </a:t>
            </a:r>
            <a:r>
              <a:rPr lang="en-US" dirty="0" err="1"/>
              <a:t>bilgilendirme</a:t>
            </a:r>
            <a:r>
              <a:rPr lang="en-US" dirty="0"/>
              <a:t>; </a:t>
            </a:r>
            <a:r>
              <a:rPr lang="en-US" dirty="0" err="1"/>
              <a:t>bilgi</a:t>
            </a:r>
            <a:r>
              <a:rPr lang="en-US" dirty="0"/>
              <a:t> </a:t>
            </a:r>
            <a:r>
              <a:rPr lang="en-US" dirty="0" err="1"/>
              <a:t>ve</a:t>
            </a:r>
            <a:r>
              <a:rPr lang="en-US" dirty="0"/>
              <a:t> </a:t>
            </a:r>
            <a:r>
              <a:rPr lang="en-US" dirty="0" err="1"/>
              <a:t>iletişim</a:t>
            </a:r>
            <a:r>
              <a:rPr lang="en-US" dirty="0"/>
              <a:t> </a:t>
            </a:r>
            <a:r>
              <a:rPr lang="en-US" dirty="0" err="1"/>
              <a:t>teknolojilerini</a:t>
            </a:r>
            <a:r>
              <a:rPr lang="en-US" dirty="0"/>
              <a:t> </a:t>
            </a:r>
            <a:r>
              <a:rPr lang="en-US" dirty="0" err="1"/>
              <a:t>engelliler</a:t>
            </a:r>
            <a:r>
              <a:rPr lang="en-US" dirty="0"/>
              <a:t> </a:t>
            </a:r>
            <a:r>
              <a:rPr lang="en-US" dirty="0" err="1"/>
              <a:t>yararına</a:t>
            </a:r>
            <a:r>
              <a:rPr lang="en-US" dirty="0"/>
              <a:t> </a:t>
            </a:r>
            <a:r>
              <a:rPr lang="en-US" dirty="0" err="1"/>
              <a:t>kullanmalarının</a:t>
            </a:r>
            <a:r>
              <a:rPr lang="en-US" dirty="0"/>
              <a:t> </a:t>
            </a:r>
            <a:r>
              <a:rPr lang="en-US" dirty="0" err="1"/>
              <a:t>araş</a:t>
            </a:r>
            <a:r>
              <a:rPr lang="en-US" dirty="0" err="1"/>
              <a:t>tırılması</a:t>
            </a:r>
            <a:r>
              <a:rPr lang="tr-TR" dirty="0"/>
              <a:t> da</a:t>
            </a:r>
            <a:r>
              <a:rPr lang="en-US" dirty="0"/>
              <a:t> </a:t>
            </a:r>
            <a:r>
              <a:rPr lang="en-US" dirty="0" err="1"/>
              <a:t>yapılmıştır</a:t>
            </a:r>
            <a:r>
              <a:rPr lang="en-US" dirty="0"/>
              <a:t> </a:t>
            </a:r>
          </a:p>
          <a:p>
            <a:pPr marL="0" indent="0">
              <a:buNone/>
            </a:pPr>
            <a:r>
              <a:rPr lang="tr-TR" sz="1000" dirty="0" smtClean="0">
                <a:latin typeface="+mj-lt"/>
              </a:rPr>
              <a:t>(</a:t>
            </a:r>
            <a:r>
              <a:rPr lang="tr-TR" sz="1000" u="sng" dirty="0" smtClean="0">
                <a:latin typeface="+mj-lt"/>
                <a:hlinkClick r:id="rId2" invalidUrl="http://194.27.42.122/nsp/sp_ornekleri/A%C4%B0LE VE SOSYAL POL%C4%B0T%C4%B0KALAR BAKANLI%C4%9EI stratejik_plan_2013_2017.pdf"/>
              </a:rPr>
              <a:t>http://194.27.42.122/nsp/sp_ornekleri/AİLE%20VE%20SOSYAL%20POLİTİKALAR%20BAKANLIĞI%20stratejik_plan_2013_2017.pdf</a:t>
            </a:r>
            <a:r>
              <a:rPr lang="tr-TR" sz="1000" u="sng" dirty="0" smtClean="0">
                <a:latin typeface="+mj-lt"/>
              </a:rPr>
              <a:t> </a:t>
            </a:r>
            <a:r>
              <a:rPr lang="tr-TR" sz="1000" dirty="0" smtClean="0">
                <a:latin typeface="+mj-lt"/>
              </a:rPr>
              <a:t>)</a:t>
            </a:r>
            <a:endParaRPr lang="tr-TR" sz="1000" dirty="0">
              <a:latin typeface="+mj-lt"/>
            </a:endParaRPr>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24736" y="5373216"/>
            <a:ext cx="1371600" cy="137160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96336" y="5805264"/>
            <a:ext cx="1306488" cy="803992"/>
          </a:xfrm>
          <a:prstGeom prst="rect">
            <a:avLst/>
          </a:prstGeom>
        </p:spPr>
      </p:pic>
    </p:spTree>
    <p:extLst>
      <p:ext uri="{BB962C8B-B14F-4D97-AF65-F5344CB8AC3E}">
        <p14:creationId xmlns:p14="http://schemas.microsoft.com/office/powerpoint/2010/main" val="201883284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3600" b="1" dirty="0" smtClean="0"/>
              <a:t>Engelli Hakları Sözleşmesi</a:t>
            </a:r>
            <a:br>
              <a:rPr lang="tr-TR" sz="3600" b="1" dirty="0" smtClean="0"/>
            </a:br>
            <a:r>
              <a:rPr lang="tr-TR" sz="3200" b="1" dirty="0" smtClean="0"/>
              <a:t>“</a:t>
            </a:r>
            <a:r>
              <a:rPr lang="tr-TR" sz="2400" b="1" dirty="0" smtClean="0"/>
              <a:t>Kültürel Yaşama, Dinlenme, Boş Zaman Aktiviteleri ve Spor Faaliyetlerine Katılım”</a:t>
            </a:r>
            <a:endParaRPr lang="tr-TR" sz="2400" b="1" dirty="0"/>
          </a:p>
        </p:txBody>
      </p:sp>
      <p:sp>
        <p:nvSpPr>
          <p:cNvPr id="3" name="İçerik Yer Tutucusu 2"/>
          <p:cNvSpPr>
            <a:spLocks noGrp="1"/>
          </p:cNvSpPr>
          <p:nvPr>
            <p:ph idx="1"/>
          </p:nvPr>
        </p:nvSpPr>
        <p:spPr/>
        <p:txBody>
          <a:bodyPr/>
          <a:lstStyle/>
          <a:p>
            <a:r>
              <a:rPr lang="tr-TR" sz="3200" dirty="0" smtClean="0">
                <a:latin typeface="+mj-lt"/>
              </a:rPr>
              <a:t>Madde 30</a:t>
            </a:r>
          </a:p>
          <a:p>
            <a:pPr lvl="2"/>
            <a:r>
              <a:rPr lang="tr-TR" sz="2000" dirty="0" smtClean="0">
                <a:latin typeface="+mj-lt"/>
              </a:rPr>
              <a:t>(c) …kütüphane ve turistik hizmetler gibi kültürel etkinliklerin yapıldığı veya hizmetlerin sunulduğu yerlere ve ayrıca mümkün olduğu ölçüde ulusal kültür açısından önemli anıtlar ve alanlara erişmek</a:t>
            </a:r>
            <a:r>
              <a:rPr lang="tr-TR" dirty="0" smtClean="0">
                <a:latin typeface="+mj-lt"/>
              </a:rPr>
              <a:t> </a:t>
            </a:r>
            <a:r>
              <a:rPr lang="tr-TR" sz="1200" dirty="0">
                <a:latin typeface="+mj-lt"/>
              </a:rPr>
              <a:t>(</a:t>
            </a:r>
            <a:r>
              <a:rPr lang="tr-TR" sz="1200" dirty="0">
                <a:latin typeface="+mj-lt"/>
                <a:hlinkClick r:id="rId2"/>
              </a:rPr>
              <a:t>http://m.engellenemeyiz.com/engelli-haklari-sozlesmesi-26-30-maddeler/5</a:t>
            </a:r>
            <a:r>
              <a:rPr lang="tr-TR" sz="1200" dirty="0" smtClean="0">
                <a:latin typeface="+mj-lt"/>
                <a:hlinkClick r:id="rId2"/>
              </a:rPr>
              <a:t>/</a:t>
            </a:r>
            <a:r>
              <a:rPr lang="tr-TR" sz="1200" dirty="0" smtClean="0">
                <a:latin typeface="+mj-lt"/>
              </a:rPr>
              <a:t> )</a:t>
            </a:r>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8144" y="5157192"/>
            <a:ext cx="1600572" cy="160057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80312" y="5661248"/>
            <a:ext cx="1522512" cy="936930"/>
          </a:xfrm>
          <a:prstGeom prst="rect">
            <a:avLst/>
          </a:prstGeom>
        </p:spPr>
      </p:pic>
    </p:spTree>
    <p:extLst>
      <p:ext uri="{BB962C8B-B14F-4D97-AF65-F5344CB8AC3E}">
        <p14:creationId xmlns:p14="http://schemas.microsoft.com/office/powerpoint/2010/main" val="324373367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ctr"/>
            <a:r>
              <a:rPr lang="tr-TR" sz="4000" b="1" dirty="0" smtClean="0"/>
              <a:t>Milli Eğitim Bakanlığı Mevzuat</a:t>
            </a:r>
            <a:br>
              <a:rPr lang="tr-TR" sz="4000" b="1" dirty="0" smtClean="0"/>
            </a:br>
            <a:r>
              <a:rPr lang="tr-TR" sz="4000" b="1" dirty="0" smtClean="0"/>
              <a:t>Özel Eğitim Hizmetleri</a:t>
            </a:r>
            <a:br>
              <a:rPr lang="tr-TR" sz="4000" b="1" dirty="0" smtClean="0"/>
            </a:br>
            <a:r>
              <a:rPr lang="tr-TR" sz="4000" b="1" dirty="0" smtClean="0"/>
              <a:t> Yönetmeliği “Eğitim Ortamları”</a:t>
            </a:r>
            <a:endParaRPr lang="tr-TR" sz="4000" b="1" dirty="0"/>
          </a:p>
        </p:txBody>
      </p:sp>
      <p:sp>
        <p:nvSpPr>
          <p:cNvPr id="3" name="İçerik Yer Tutucusu 2"/>
          <p:cNvSpPr>
            <a:spLocks noGrp="1"/>
          </p:cNvSpPr>
          <p:nvPr>
            <p:ph idx="1"/>
          </p:nvPr>
        </p:nvSpPr>
        <p:spPr/>
        <p:txBody>
          <a:bodyPr>
            <a:normAutofit/>
          </a:bodyPr>
          <a:lstStyle/>
          <a:p>
            <a:r>
              <a:rPr lang="tr-TR" sz="3200" dirty="0" smtClean="0">
                <a:latin typeface="+mj-lt"/>
              </a:rPr>
              <a:t>Madde 88</a:t>
            </a:r>
          </a:p>
          <a:p>
            <a:pPr lvl="1"/>
            <a:r>
              <a:rPr lang="nn-NO" dirty="0" smtClean="0">
                <a:latin typeface="+mj-lt"/>
              </a:rPr>
              <a:t>(1) Özel eğitime ihtiyacı olan bireylerin eğitimlerini</a:t>
            </a:r>
            <a:r>
              <a:rPr lang="tr-TR" dirty="0" smtClean="0">
                <a:latin typeface="+mj-lt"/>
              </a:rPr>
              <a:t> </a:t>
            </a:r>
            <a:r>
              <a:rPr lang="nn-NO" dirty="0" smtClean="0">
                <a:latin typeface="+mj-lt"/>
              </a:rPr>
              <a:t>sürdürdükleri okul ve kurumların özelliğine göre;</a:t>
            </a:r>
            <a:r>
              <a:rPr lang="tr-TR" sz="2000" dirty="0" smtClean="0">
                <a:latin typeface="+mj-lt"/>
              </a:rPr>
              <a:t> </a:t>
            </a:r>
          </a:p>
          <a:p>
            <a:pPr lvl="2"/>
            <a:r>
              <a:rPr lang="tr-TR" sz="1700" dirty="0" smtClean="0">
                <a:latin typeface="+mj-lt"/>
              </a:rPr>
              <a:t>j) Kütüphane… gibi birimlere yer verilmesi... </a:t>
            </a:r>
            <a:r>
              <a:rPr lang="tr-TR" sz="900" dirty="0">
                <a:latin typeface="+mj-lt"/>
              </a:rPr>
              <a:t>(</a:t>
            </a:r>
            <a:r>
              <a:rPr lang="tr-TR" sz="900" dirty="0">
                <a:latin typeface="+mj-lt"/>
                <a:hlinkClick r:id="rId2"/>
              </a:rPr>
              <a:t>http://mevzuat.meb.gov.tr/html/26184_0.</a:t>
            </a:r>
            <a:r>
              <a:rPr lang="tr-TR" sz="900" dirty="0" smtClean="0">
                <a:latin typeface="+mj-lt"/>
                <a:hlinkClick r:id="rId2"/>
              </a:rPr>
              <a:t>html</a:t>
            </a:r>
            <a:r>
              <a:rPr lang="tr-TR" sz="900" dirty="0">
                <a:latin typeface="+mj-lt"/>
              </a:rPr>
              <a:t>)</a:t>
            </a:r>
            <a:endParaRPr lang="tr-TR" sz="900" dirty="0" smtClean="0">
              <a:latin typeface="+mj-lt"/>
            </a:endParaRPr>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24128" y="5157192"/>
            <a:ext cx="1512168" cy="15121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6296" y="5445224"/>
            <a:ext cx="1650598" cy="1015752"/>
          </a:xfrm>
          <a:prstGeom prst="rect">
            <a:avLst/>
          </a:prstGeom>
        </p:spPr>
      </p:pic>
    </p:spTree>
    <p:extLst>
      <p:ext uri="{BB962C8B-B14F-4D97-AF65-F5344CB8AC3E}">
        <p14:creationId xmlns:p14="http://schemas.microsoft.com/office/powerpoint/2010/main" val="324373367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en-US" sz="3200" b="1" dirty="0" err="1" smtClean="0"/>
              <a:t>Kütüphaneler</a:t>
            </a:r>
            <a:r>
              <a:rPr lang="en-US" sz="3200" b="1" dirty="0" smtClean="0"/>
              <a:t> </a:t>
            </a:r>
            <a:r>
              <a:rPr lang="en-US" sz="3200" b="1" dirty="0" err="1"/>
              <a:t>v</a:t>
            </a:r>
            <a:r>
              <a:rPr lang="en-US" sz="3200" b="1" dirty="0" err="1" smtClean="0"/>
              <a:t>e</a:t>
            </a:r>
            <a:r>
              <a:rPr lang="en-US" sz="3200" b="1" dirty="0" smtClean="0"/>
              <a:t> </a:t>
            </a:r>
            <a:r>
              <a:rPr lang="en-US" sz="3200" b="1" dirty="0" err="1" smtClean="0"/>
              <a:t>Yayımlar</a:t>
            </a:r>
            <a:r>
              <a:rPr lang="en-US" sz="3200" b="1" dirty="0" smtClean="0"/>
              <a:t> </a:t>
            </a:r>
            <a:r>
              <a:rPr lang="en-US" sz="3200" b="1" dirty="0" err="1" smtClean="0"/>
              <a:t>Genel</a:t>
            </a:r>
            <a:r>
              <a:rPr lang="en-US" sz="3200" b="1" dirty="0" smtClean="0"/>
              <a:t> </a:t>
            </a:r>
            <a:r>
              <a:rPr lang="en-US" sz="3200" b="1" dirty="0" err="1" smtClean="0"/>
              <a:t>Müdürlüğü</a:t>
            </a:r>
            <a:r>
              <a:rPr lang="en-US" sz="3200" b="1" dirty="0" smtClean="0"/>
              <a:t> </a:t>
            </a:r>
            <a:r>
              <a:rPr lang="en-US" sz="3200" b="1" dirty="0" err="1" smtClean="0"/>
              <a:t>Halk</a:t>
            </a:r>
            <a:r>
              <a:rPr lang="en-US" sz="3200" b="1" dirty="0" smtClean="0"/>
              <a:t> </a:t>
            </a:r>
            <a:r>
              <a:rPr lang="en-US" sz="3200" b="1" dirty="0" err="1" smtClean="0"/>
              <a:t>Kütüphaneleri</a:t>
            </a:r>
            <a:r>
              <a:rPr lang="en-US" sz="3200" b="1" dirty="0" smtClean="0"/>
              <a:t> </a:t>
            </a:r>
            <a:r>
              <a:rPr lang="en-US" sz="3200" b="1" dirty="0" err="1" smtClean="0"/>
              <a:t>Yönetmeliği</a:t>
            </a:r>
            <a:r>
              <a:rPr lang="en-US" sz="3200" b="1" dirty="0" smtClean="0"/>
              <a:t> </a:t>
            </a:r>
            <a:r>
              <a:rPr lang="en-US" sz="3200" b="1" dirty="0" err="1" smtClean="0"/>
              <a:t>Taslağı</a:t>
            </a:r>
            <a:endParaRPr lang="en-US" sz="3200" dirty="0"/>
          </a:p>
        </p:txBody>
      </p:sp>
      <p:sp>
        <p:nvSpPr>
          <p:cNvPr id="3" name="İçerik Yer Tutucusu 2"/>
          <p:cNvSpPr>
            <a:spLocks noGrp="1"/>
          </p:cNvSpPr>
          <p:nvPr>
            <p:ph idx="1"/>
          </p:nvPr>
        </p:nvSpPr>
        <p:spPr/>
        <p:txBody>
          <a:bodyPr>
            <a:normAutofit/>
          </a:bodyPr>
          <a:lstStyle/>
          <a:p>
            <a:r>
              <a:rPr lang="en-US" sz="3200" b="1" dirty="0" err="1"/>
              <a:t>Madde</a:t>
            </a:r>
            <a:r>
              <a:rPr lang="en-US" sz="3200" b="1" dirty="0"/>
              <a:t> 8</a:t>
            </a:r>
            <a:r>
              <a:rPr lang="en-US" sz="3200" dirty="0"/>
              <a:t>- </a:t>
            </a:r>
            <a:r>
              <a:rPr lang="en-US" sz="3200" dirty="0" err="1"/>
              <a:t>Kütüphaneler</a:t>
            </a:r>
            <a:r>
              <a:rPr lang="en-US" sz="3200" dirty="0"/>
              <a:t> </a:t>
            </a:r>
            <a:r>
              <a:rPr lang="en-US" sz="3200" dirty="0" err="1"/>
              <a:t>aşağıda</a:t>
            </a:r>
            <a:r>
              <a:rPr lang="en-US" sz="3200" dirty="0"/>
              <a:t> </a:t>
            </a:r>
            <a:r>
              <a:rPr lang="en-US" sz="3200" dirty="0" err="1"/>
              <a:t>belirtilen</a:t>
            </a:r>
            <a:r>
              <a:rPr lang="en-US" sz="3200" dirty="0"/>
              <a:t> </a:t>
            </a:r>
            <a:r>
              <a:rPr lang="en-US" sz="3200" dirty="0" err="1"/>
              <a:t>temel</a:t>
            </a:r>
            <a:r>
              <a:rPr lang="en-US" sz="3200" dirty="0"/>
              <a:t> </a:t>
            </a:r>
            <a:r>
              <a:rPr lang="en-US" sz="3200" dirty="0" err="1"/>
              <a:t>görevleri</a:t>
            </a:r>
            <a:r>
              <a:rPr lang="en-US" sz="3200" dirty="0"/>
              <a:t> </a:t>
            </a:r>
            <a:r>
              <a:rPr lang="en-US" sz="3200" dirty="0" err="1"/>
              <a:t>yerine</a:t>
            </a:r>
            <a:r>
              <a:rPr lang="en-US" sz="3200" dirty="0"/>
              <a:t> </a:t>
            </a:r>
            <a:r>
              <a:rPr lang="en-US" sz="3200" dirty="0" err="1"/>
              <a:t>getirir</a:t>
            </a:r>
            <a:r>
              <a:rPr lang="en-US" sz="3200" dirty="0" smtClean="0"/>
              <a:t>:</a:t>
            </a:r>
          </a:p>
          <a:p>
            <a:pPr lvl="1"/>
            <a:r>
              <a:rPr lang="mr-IN" sz="3200" dirty="0" smtClean="0"/>
              <a:t>…</a:t>
            </a:r>
            <a:r>
              <a:rPr lang="en-US" sz="3200" dirty="0" err="1" smtClean="0"/>
              <a:t>Engelli</a:t>
            </a:r>
            <a:r>
              <a:rPr lang="en-US" sz="3200" dirty="0" smtClean="0"/>
              <a:t> </a:t>
            </a:r>
            <a:r>
              <a:rPr lang="en-US" sz="3200" dirty="0" err="1"/>
              <a:t>kullanıcılar</a:t>
            </a:r>
            <a:r>
              <a:rPr lang="en-US" sz="3200" dirty="0"/>
              <a:t>, hasta, </a:t>
            </a:r>
            <a:r>
              <a:rPr lang="en-US" sz="3200" dirty="0" err="1"/>
              <a:t>yaşlı</a:t>
            </a:r>
            <a:r>
              <a:rPr lang="en-US" sz="3200" dirty="0"/>
              <a:t> </a:t>
            </a:r>
            <a:r>
              <a:rPr lang="en-US" sz="3200" dirty="0" err="1"/>
              <a:t>ve</a:t>
            </a:r>
            <a:r>
              <a:rPr lang="en-US" sz="3200" dirty="0"/>
              <a:t> eve </a:t>
            </a:r>
            <a:r>
              <a:rPr lang="en-US" sz="3200" dirty="0" err="1"/>
              <a:t>bağımlı</a:t>
            </a:r>
            <a:r>
              <a:rPr lang="en-US" sz="3200" dirty="0"/>
              <a:t> </a:t>
            </a:r>
            <a:r>
              <a:rPr lang="en-US" sz="3200" dirty="0" err="1"/>
              <a:t>kişiler</a:t>
            </a:r>
            <a:r>
              <a:rPr lang="en-US" sz="3200" dirty="0"/>
              <a:t> </a:t>
            </a:r>
            <a:r>
              <a:rPr lang="en-US" sz="3200" dirty="0" err="1"/>
              <a:t>için</a:t>
            </a:r>
            <a:r>
              <a:rPr lang="en-US" sz="3200" dirty="0"/>
              <a:t> </a:t>
            </a:r>
            <a:r>
              <a:rPr lang="en-US" sz="3200" dirty="0" err="1"/>
              <a:t>uygun</a:t>
            </a:r>
            <a:r>
              <a:rPr lang="en-US" sz="3200" dirty="0"/>
              <a:t> </a:t>
            </a:r>
            <a:r>
              <a:rPr lang="en-US" sz="3200" dirty="0" err="1"/>
              <a:t>hizmetler</a:t>
            </a:r>
            <a:r>
              <a:rPr lang="en-US" sz="3200" dirty="0"/>
              <a:t> </a:t>
            </a:r>
            <a:r>
              <a:rPr lang="en-US" sz="3200" dirty="0" err="1" smtClean="0"/>
              <a:t>sunar</a:t>
            </a:r>
            <a:r>
              <a:rPr lang="en-US" sz="3200" dirty="0"/>
              <a:t> </a:t>
            </a:r>
            <a:r>
              <a:rPr lang="tr-TR" sz="900" dirty="0" smtClean="0">
                <a:latin typeface="+mj-lt"/>
              </a:rPr>
              <a:t>(</a:t>
            </a:r>
            <a:r>
              <a:rPr lang="tr-TR" sz="900" dirty="0">
                <a:latin typeface="+mj-lt"/>
                <a:hlinkClick r:id="rId2"/>
              </a:rPr>
              <a:t>http://www.kygm.gov.tr/Eklenti/61,yonetmelik-24052011pdf.pdf?</a:t>
            </a:r>
            <a:r>
              <a:rPr lang="tr-TR" sz="900" dirty="0" smtClean="0">
                <a:latin typeface="+mj-lt"/>
                <a:hlinkClick r:id="rId2"/>
              </a:rPr>
              <a:t>0</a:t>
            </a:r>
            <a:r>
              <a:rPr lang="tr-TR" sz="900" dirty="0" smtClean="0">
                <a:latin typeface="+mj-lt"/>
              </a:rPr>
              <a:t> )</a:t>
            </a:r>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17551" y="5301208"/>
            <a:ext cx="1464576" cy="146457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80312" y="5658053"/>
            <a:ext cx="1512126" cy="930539"/>
          </a:xfrm>
          <a:prstGeom prst="rect">
            <a:avLst/>
          </a:prstGeom>
        </p:spPr>
      </p:pic>
    </p:spTree>
    <p:extLst>
      <p:ext uri="{BB962C8B-B14F-4D97-AF65-F5344CB8AC3E}">
        <p14:creationId xmlns:p14="http://schemas.microsoft.com/office/powerpoint/2010/main" val="180862927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3600" b="1" dirty="0" smtClean="0"/>
              <a:t>Bina</a:t>
            </a:r>
            <a:endParaRPr lang="tr-TR" sz="3600" b="1" dirty="0"/>
          </a:p>
        </p:txBody>
      </p:sp>
      <p:sp>
        <p:nvSpPr>
          <p:cNvPr id="3" name="İçerik Yer Tutucusu 2"/>
          <p:cNvSpPr>
            <a:spLocks noGrp="1"/>
          </p:cNvSpPr>
          <p:nvPr>
            <p:ph idx="1"/>
          </p:nvPr>
        </p:nvSpPr>
        <p:spPr/>
        <p:txBody>
          <a:bodyPr>
            <a:normAutofit/>
          </a:bodyPr>
          <a:lstStyle/>
          <a:p>
            <a:r>
              <a:rPr lang="en-US" sz="3200" b="1" dirty="0" err="1"/>
              <a:t>Madde</a:t>
            </a:r>
            <a:r>
              <a:rPr lang="en-US" sz="3200" b="1" dirty="0"/>
              <a:t> 13- </a:t>
            </a:r>
            <a:r>
              <a:rPr lang="en-US" sz="3200" dirty="0" err="1"/>
              <a:t>Kütüphane</a:t>
            </a:r>
            <a:r>
              <a:rPr lang="en-US" sz="3200" dirty="0"/>
              <a:t> </a:t>
            </a:r>
            <a:r>
              <a:rPr lang="en-US" sz="3200" dirty="0" err="1"/>
              <a:t>binaları</a:t>
            </a:r>
            <a:r>
              <a:rPr lang="en-US" sz="3200" dirty="0"/>
              <a:t>, </a:t>
            </a:r>
            <a:r>
              <a:rPr lang="en-US" sz="3200" dirty="0" err="1"/>
              <a:t>engelli</a:t>
            </a:r>
            <a:r>
              <a:rPr lang="en-US" sz="3200" dirty="0"/>
              <a:t> </a:t>
            </a:r>
            <a:r>
              <a:rPr lang="en-US" sz="3200" dirty="0" err="1"/>
              <a:t>kullanıcıların</a:t>
            </a:r>
            <a:r>
              <a:rPr lang="en-US" sz="3200" dirty="0"/>
              <a:t> </a:t>
            </a:r>
            <a:r>
              <a:rPr lang="en-US" sz="3200" dirty="0" err="1"/>
              <a:t>kütüphane</a:t>
            </a:r>
            <a:r>
              <a:rPr lang="en-US" sz="3200" dirty="0"/>
              <a:t> </a:t>
            </a:r>
            <a:r>
              <a:rPr lang="en-US" sz="3200" dirty="0" err="1"/>
              <a:t>hizmetlerden</a:t>
            </a:r>
            <a:r>
              <a:rPr lang="en-US" sz="3200" dirty="0"/>
              <a:t> tam </a:t>
            </a:r>
            <a:r>
              <a:rPr lang="en-US" sz="3200" dirty="0" err="1"/>
              <a:t>olarak</a:t>
            </a:r>
            <a:r>
              <a:rPr lang="en-US" sz="3200" dirty="0"/>
              <a:t> </a:t>
            </a:r>
            <a:r>
              <a:rPr lang="en-US" sz="3200" dirty="0" err="1"/>
              <a:t>yararlanabilmelerini</a:t>
            </a:r>
            <a:r>
              <a:rPr lang="en-US" sz="3200" dirty="0"/>
              <a:t> </a:t>
            </a:r>
            <a:r>
              <a:rPr lang="en-US" sz="3200" dirty="0" err="1"/>
              <a:t>sağlayacak</a:t>
            </a:r>
            <a:r>
              <a:rPr lang="en-US" sz="3200" dirty="0"/>
              <a:t> </a:t>
            </a:r>
            <a:r>
              <a:rPr lang="en-US" sz="3200" dirty="0" err="1"/>
              <a:t>biçimde</a:t>
            </a:r>
            <a:r>
              <a:rPr lang="en-US" sz="3200" dirty="0"/>
              <a:t> </a:t>
            </a:r>
            <a:r>
              <a:rPr lang="en-US" sz="3200" dirty="0" err="1" smtClean="0"/>
              <a:t>tasarlanır</a:t>
            </a:r>
            <a:r>
              <a:rPr lang="en-US" sz="3200" dirty="0"/>
              <a:t> </a:t>
            </a:r>
            <a:r>
              <a:rPr lang="tr-TR" sz="900" dirty="0" smtClean="0">
                <a:latin typeface="+mj-lt"/>
              </a:rPr>
              <a:t>(</a:t>
            </a:r>
            <a:r>
              <a:rPr lang="tr-TR" sz="900" dirty="0">
                <a:latin typeface="+mj-lt"/>
                <a:hlinkClick r:id="rId2"/>
              </a:rPr>
              <a:t>http://www.</a:t>
            </a:r>
            <a:r>
              <a:rPr lang="tr-TR" sz="900" dirty="0" err="1">
                <a:latin typeface="+mj-lt"/>
                <a:hlinkClick r:id="rId2"/>
              </a:rPr>
              <a:t>kygm</a:t>
            </a:r>
            <a:r>
              <a:rPr lang="tr-TR" sz="900" dirty="0">
                <a:latin typeface="+mj-lt"/>
                <a:hlinkClick r:id="rId2"/>
              </a:rPr>
              <a:t>.gov.tr/Eklenti/61,</a:t>
            </a:r>
            <a:r>
              <a:rPr lang="tr-TR" sz="900" dirty="0" err="1">
                <a:latin typeface="+mj-lt"/>
                <a:hlinkClick r:id="rId2"/>
              </a:rPr>
              <a:t>yonetmelik</a:t>
            </a:r>
            <a:r>
              <a:rPr lang="tr-TR" sz="900" dirty="0">
                <a:latin typeface="+mj-lt"/>
                <a:hlinkClick r:id="rId2"/>
              </a:rPr>
              <a:t>-24052011pdf.</a:t>
            </a:r>
            <a:r>
              <a:rPr lang="tr-TR" sz="900" dirty="0" err="1">
                <a:latin typeface="+mj-lt"/>
                <a:hlinkClick r:id="rId2"/>
              </a:rPr>
              <a:t>pdf</a:t>
            </a:r>
            <a:r>
              <a:rPr lang="tr-TR" sz="900" dirty="0">
                <a:latin typeface="+mj-lt"/>
                <a:hlinkClick r:id="rId2"/>
              </a:rPr>
              <a:t>?</a:t>
            </a:r>
            <a:r>
              <a:rPr lang="tr-TR" sz="900" dirty="0" smtClean="0">
                <a:latin typeface="+mj-lt"/>
                <a:hlinkClick r:id="rId2"/>
              </a:rPr>
              <a:t>0</a:t>
            </a:r>
            <a:r>
              <a:rPr lang="tr-TR" sz="900" dirty="0" smtClean="0">
                <a:latin typeface="+mj-lt"/>
              </a:rPr>
              <a:t> )</a:t>
            </a:r>
          </a:p>
          <a:p>
            <a:r>
              <a:rPr lang="tr-TR" sz="1100" dirty="0" smtClean="0">
                <a:solidFill>
                  <a:srgbClr val="FF0000"/>
                </a:solidFill>
                <a:latin typeface="Verdana" pitchFamily="34" charset="0"/>
                <a:ea typeface="Verdana" pitchFamily="34" charset="0"/>
                <a:cs typeface="Verdana" pitchFamily="34" charset="0"/>
              </a:rPr>
              <a:t>(Daha sonra 11 Ocak 2012 tarihinde kabul edilen 28170 sayılı yönetmeliğin halk kütüphanelerinin bina ilke ve standartlarını düzenleyen 11. maddenin (e) bendinde bu madde aynen yer </a:t>
            </a:r>
            <a:r>
              <a:rPr lang="tr-TR" sz="1100" dirty="0" smtClean="0">
                <a:solidFill>
                  <a:srgbClr val="FF0000"/>
                </a:solidFill>
                <a:latin typeface="Verdana" pitchFamily="34" charset="0"/>
                <a:ea typeface="Verdana" pitchFamily="34" charset="0"/>
                <a:cs typeface="Verdana" pitchFamily="34" charset="0"/>
              </a:rPr>
              <a:t>aldı)</a:t>
            </a:r>
            <a:endParaRPr lang="tr-TR" sz="1100" dirty="0" smtClean="0">
              <a:solidFill>
                <a:srgbClr val="FF0000"/>
              </a:solidFill>
              <a:latin typeface="Verdana" pitchFamily="34" charset="0"/>
              <a:ea typeface="Verdana" pitchFamily="34" charset="0"/>
              <a:cs typeface="Verdana" pitchFamily="34" charset="0"/>
            </a:endParaRPr>
          </a:p>
          <a:p>
            <a:endParaRPr lang="tr-TR" sz="900" dirty="0" smtClean="0">
              <a:solidFill>
                <a:srgbClr val="FF0000"/>
              </a:solidFill>
              <a:latin typeface="+mj-lt"/>
            </a:endParaRPr>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8144" y="5301208"/>
            <a:ext cx="1440160" cy="144016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6296" y="5589240"/>
            <a:ext cx="1731640" cy="1065625"/>
          </a:xfrm>
          <a:prstGeom prst="rect">
            <a:avLst/>
          </a:prstGeom>
        </p:spPr>
      </p:pic>
    </p:spTree>
    <p:extLst>
      <p:ext uri="{BB962C8B-B14F-4D97-AF65-F5344CB8AC3E}">
        <p14:creationId xmlns:p14="http://schemas.microsoft.com/office/powerpoint/2010/main" val="163194594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is Klasik">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TC101859861[[fn=Fuar]]</Template>
  <TotalTime>679</TotalTime>
  <Words>1240</Words>
  <Application>Microsoft Macintosh PowerPoint</Application>
  <PresentationFormat>On-screen Show (4:3)</PresentationFormat>
  <Paragraphs>162</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Akış</vt:lpstr>
      <vt:lpstr>tÜRKİYE’DEKİ ENGELLİ KÜTÜPHANELERİ VE UYGULAMALARI  “Bilgiye Erişimde Engellilere Yönelik Kütüphane Uygulamaları”</vt:lpstr>
      <vt:lpstr>Bilgi Edinme Hakkı</vt:lpstr>
      <vt:lpstr>Ulaşabilirlik ve Ulusal Eylem Planı (2010-2011)</vt:lpstr>
      <vt:lpstr>Ulaşılabilirlik Stratejisi ve Ulusal Eylem Planı </vt:lpstr>
      <vt:lpstr>Ulaşılabilirlik Stratejisi ve Ulusal Eylem Planı </vt:lpstr>
      <vt:lpstr>Engelli Hakları Sözleşmesi “Kültürel Yaşama, Dinlenme, Boş Zaman Aktiviteleri ve Spor Faaliyetlerine Katılım”</vt:lpstr>
      <vt:lpstr>Milli Eğitim Bakanlığı Mevzuat Özel Eğitim Hizmetleri  Yönetmeliği “Eğitim Ortamları”</vt:lpstr>
      <vt:lpstr>Kütüphaneler ve Yayımlar Genel Müdürlüğü Halk Kütüphaneleri Yönetmeliği Taslağı</vt:lpstr>
      <vt:lpstr>Bina</vt:lpstr>
      <vt:lpstr>Diğer Kullanıcı Hizmetleri </vt:lpstr>
      <vt:lpstr>Ulusal Engelliler Veritabanı (ÖZVERİ)</vt:lpstr>
      <vt:lpstr>Ulusal Engelliler Veritabanı (Engel Grubuna Göre)  http://www.eyh.gov.tr/upload/Node/8110/files/istatistik_Haziran__2014.pdf </vt:lpstr>
      <vt:lpstr>Ulusal Engelliler Veritabanı  (Yaş Grubuna Göre)  http://www.eyh.gov.tr/upload/Node/8110/files/istatistik_Haziran__2014.pdf </vt:lpstr>
      <vt:lpstr>2011 Nüfus ve Konut Araştırması   </vt:lpstr>
      <vt:lpstr>Bilgiye Erişimde Engelli Değilsiniz (BİLED) Projesi</vt:lpstr>
      <vt:lpstr>Bilgiye Erişimde Engelli Değilsiniz (BİLED) Projesi</vt:lpstr>
      <vt:lpstr>Bursa Nilüfer Belediyesi Görme Engelliler İçin Kütüphane</vt:lpstr>
      <vt:lpstr>Ankara Büyükşehir Belediyesi Görme Engelliler Eğitim ve Teknoloji Merkezi</vt:lpstr>
      <vt:lpstr>Engellilere Yönelik Belediye Kütüphaneleri</vt:lpstr>
      <vt:lpstr>Trakya Üniversitesi Merkez Kütüphanesi</vt:lpstr>
      <vt:lpstr>Hacettepe Üniversitesi Kütüphaneleri  (Fiziksel Sosyal Olanaklar)</vt:lpstr>
      <vt:lpstr>Hacettepe Üniversitesi Kütüphaneleri (Teknik Donanım)</vt:lpstr>
      <vt:lpstr>Hacettepe Üniversitesi Kütüphaneleri</vt:lpstr>
      <vt:lpstr>Hacettepe Üniversitesi Kütüphaneleri (Koleksiyon)</vt:lpstr>
      <vt:lpstr>Orta Doğu Teknik Üniversitesi Kütüphaneleri (Fiziksel)</vt:lpstr>
      <vt:lpstr>Orta Doğu Teknik Üniversitesi Kütüphaneleri (Görme Engelliler İçin Olanaklar)</vt:lpstr>
      <vt:lpstr>Orta Doğu Teknik Üniversitesi Kütüphaneleri (Görme Engelliler İçin Olanaklar)</vt:lpstr>
      <vt:lpstr>Özyeğin Üniversitesi Kütüphanesi</vt:lpstr>
      <vt:lpstr>Ege Üniversitesi Kütüphanesi / Kırmızı Bayrak</vt:lpstr>
      <vt:lpstr>SONUÇ</vt:lpstr>
      <vt:lpstr>SONUÇ</vt:lpstr>
      <vt:lpstr>SONUÇ</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Görme Engelliler İçin Kitap Seslendirme KAMPANYASI: “KİTAPLARIN SESİ OLUR MUSUNUZ?”</dc:title>
  <dc:creator>pc</dc:creator>
  <cp:lastModifiedBy>Bahar Biçen Aras</cp:lastModifiedBy>
  <cp:revision>100</cp:revision>
  <dcterms:created xsi:type="dcterms:W3CDTF">2013-09-16T12:35:09Z</dcterms:created>
  <dcterms:modified xsi:type="dcterms:W3CDTF">2017-03-29T08:18:36Z</dcterms:modified>
</cp:coreProperties>
</file>