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omic Sans Bold" panose="020B0604020202020204" charset="0"/>
      <p:regular r:id="rId30"/>
    </p:embeddedFont>
    <p:embeddedFont>
      <p:font typeface="Montserrat Medium" panose="020B0604020202020204" charset="-94"/>
      <p:regular r:id="rId31"/>
    </p:embeddedFont>
    <p:embeddedFont>
      <p:font typeface="Archivo Black" panose="020B0604020202020204" charset="-94"/>
      <p:regular r:id="rId32"/>
    </p:embeddedFont>
    <p:embeddedFont>
      <p:font typeface="Comic Sans" panose="020B0604020202020204" charset="0"/>
      <p:regular r:id="rId33"/>
    </p:embeddedFont>
    <p:embeddedFont>
      <p:font typeface="Lovelo" panose="020B0604020202020204" charset="0"/>
      <p:regular r:id="rId34"/>
    </p:embeddedFont>
    <p:embeddedFont>
      <p:font typeface="IBM Plex Sans" panose="020B0604020202020204" charset="0"/>
      <p:regular r:id="rId35"/>
    </p:embeddedFont>
    <p:embeddedFont>
      <p:font typeface="Montserrat" panose="020B0604020202020204" charset="-94"/>
      <p:regular r:id="rId36"/>
    </p:embeddedFont>
    <p:embeddedFont>
      <p:font typeface="Impact" panose="020B0806030902050204" pitchFamily="34" charset="0"/>
      <p:regular r:id="rId37"/>
    </p:embeddedFont>
    <p:embeddedFont>
      <p:font typeface="Montserrat Bold" panose="020B0604020202020204" charset="-9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va Sans" panose="020B0604020202020204" charset="0"/>
      <p:regular r:id="rId43"/>
    </p:embeddedFont>
    <p:embeddedFont>
      <p:font typeface="Archive" panose="020B0604020202020204" charset="0"/>
      <p:regular r:id="rId44"/>
    </p:embeddedFont>
    <p:embeddedFont>
      <p:font typeface="IBM Plex Sans Bold" panose="020B0604020202020204" charset="0"/>
      <p:regular r:id="rId45"/>
    </p:embeddedFont>
    <p:embeddedFont>
      <p:font typeface="Canva Sa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311958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05049" y="1507478"/>
            <a:ext cx="3277902" cy="327790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645400" y="2314211"/>
            <a:ext cx="2993892" cy="1664437"/>
          </a:xfrm>
          <a:custGeom>
            <a:avLst/>
            <a:gdLst/>
            <a:ahLst/>
            <a:cxnLst/>
            <a:rect l="l" t="t" r="r" b="b"/>
            <a:pathLst>
              <a:path w="2993892" h="1664437">
                <a:moveTo>
                  <a:pt x="0" y="0"/>
                </a:moveTo>
                <a:lnTo>
                  <a:pt x="2993893" y="0"/>
                </a:lnTo>
                <a:lnTo>
                  <a:pt x="2993893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28713" y="-168858"/>
            <a:ext cx="6630575" cy="6630575"/>
          </a:xfrm>
          <a:custGeom>
            <a:avLst/>
            <a:gdLst/>
            <a:ahLst/>
            <a:cxnLst/>
            <a:rect l="l" t="t" r="r" b="b"/>
            <a:pathLst>
              <a:path w="6630575" h="6630575">
                <a:moveTo>
                  <a:pt x="0" y="0"/>
                </a:moveTo>
                <a:lnTo>
                  <a:pt x="6630574" y="0"/>
                </a:lnTo>
                <a:lnTo>
                  <a:pt x="6630574" y="6630574"/>
                </a:lnTo>
                <a:lnTo>
                  <a:pt x="0" y="663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84215" y="5880329"/>
            <a:ext cx="7719570" cy="88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6599">
                <a:solidFill>
                  <a:srgbClr val="16216A"/>
                </a:solidFill>
                <a:latin typeface="Lovelo"/>
              </a:rPr>
              <a:t>MEF UNIVERSITY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2522" y="7046951"/>
            <a:ext cx="14474726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6216A"/>
                </a:solidFill>
                <a:latin typeface="Lovelo"/>
              </a:rPr>
              <a:t>A Leader in Innovation in Higher Education in Turkey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36500" y="8031201"/>
            <a:ext cx="4537472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16216A"/>
                </a:solidFill>
                <a:latin typeface="Comic Sans"/>
              </a:rPr>
              <a:t>Metin Yılmaz, PhD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36414" y="9042083"/>
            <a:ext cx="233764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16216A"/>
                </a:solidFill>
                <a:latin typeface="Comic Sans Bold"/>
              </a:rPr>
              <a:t>October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98577" y="371825"/>
            <a:ext cx="7551896" cy="10350034"/>
          </a:xfrm>
          <a:custGeom>
            <a:avLst/>
            <a:gdLst/>
            <a:ahLst/>
            <a:cxnLst/>
            <a:rect l="l" t="t" r="r" b="b"/>
            <a:pathLst>
              <a:path w="7551896" h="10350034">
                <a:moveTo>
                  <a:pt x="0" y="0"/>
                </a:moveTo>
                <a:lnTo>
                  <a:pt x="7551896" y="0"/>
                </a:lnTo>
                <a:lnTo>
                  <a:pt x="7551896" y="10350034"/>
                </a:lnTo>
                <a:lnTo>
                  <a:pt x="0" y="10350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</a:blip>
            <a:stretch>
              <a:fillRect l="-336119" r="-2283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98577" y="371825"/>
            <a:ext cx="7551896" cy="14532587"/>
          </a:xfrm>
          <a:custGeom>
            <a:avLst/>
            <a:gdLst/>
            <a:ahLst/>
            <a:cxnLst/>
            <a:rect l="l" t="t" r="r" b="b"/>
            <a:pathLst>
              <a:path w="7551896" h="14532587">
                <a:moveTo>
                  <a:pt x="0" y="0"/>
                </a:moveTo>
                <a:lnTo>
                  <a:pt x="7551896" y="0"/>
                </a:lnTo>
                <a:lnTo>
                  <a:pt x="7551896" y="14532587"/>
                </a:lnTo>
                <a:lnTo>
                  <a:pt x="0" y="14532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 l="-65335" r="-35210" b="-421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23420" y="3754729"/>
            <a:ext cx="6727054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The PLE provides students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with the opportunity to gain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university credits and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micro-credential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certificates via MOOC-based courses.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98577" y="1607098"/>
            <a:ext cx="7219104" cy="165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72268"/>
                </a:solidFill>
                <a:latin typeface="IBM Plex Sans Bold"/>
              </a:rPr>
              <a:t>WHAT IS THE PLE PROGRAM?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64605" y="923899"/>
            <a:ext cx="5145520" cy="701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Student-Centric Learning: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Students choose career-aligned topics.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Increased autonomy in their educational journey.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Enhanced Employability: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Graduates earn micro-credentials.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Stronger connections between academia and industry.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Modern Educational Approaches: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Aligns MEF's education with digital age learning paradigms.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 Bold"/>
              </a:rPr>
              <a:t>Lifelong Learning:</a:t>
            </a:r>
          </a:p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</a:rPr>
              <a:t>Emphasis on continuous, including informal, learning.</a:t>
            </a:r>
          </a:p>
        </p:txBody>
      </p:sp>
      <p:sp>
        <p:nvSpPr>
          <p:cNvPr id="13" name="Freeform 13"/>
          <p:cNvSpPr/>
          <p:nvPr/>
        </p:nvSpPr>
        <p:spPr>
          <a:xfrm>
            <a:off x="336082" y="4406935"/>
            <a:ext cx="3772675" cy="3588757"/>
          </a:xfrm>
          <a:custGeom>
            <a:avLst/>
            <a:gdLst/>
            <a:ahLst/>
            <a:cxnLst/>
            <a:rect l="l" t="t" r="r" b="b"/>
            <a:pathLst>
              <a:path w="3772675" h="3588757">
                <a:moveTo>
                  <a:pt x="0" y="0"/>
                </a:moveTo>
                <a:lnTo>
                  <a:pt x="3772675" y="0"/>
                </a:lnTo>
                <a:lnTo>
                  <a:pt x="3772675" y="3588757"/>
                </a:lnTo>
                <a:lnTo>
                  <a:pt x="0" y="3588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59182" y="7796286"/>
            <a:ext cx="2539395" cy="1282297"/>
          </a:xfrm>
          <a:custGeom>
            <a:avLst/>
            <a:gdLst/>
            <a:ahLst/>
            <a:cxnLst/>
            <a:rect l="l" t="t" r="r" b="b"/>
            <a:pathLst>
              <a:path w="2539395" h="1282297">
                <a:moveTo>
                  <a:pt x="0" y="0"/>
                </a:moveTo>
                <a:lnTo>
                  <a:pt x="2539395" y="0"/>
                </a:lnTo>
                <a:lnTo>
                  <a:pt x="2539395" y="1282297"/>
                </a:lnTo>
                <a:lnTo>
                  <a:pt x="0" y="12822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71" b="-15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4592" y="3550033"/>
            <a:ext cx="1604912" cy="898751"/>
          </a:xfrm>
          <a:custGeom>
            <a:avLst/>
            <a:gdLst/>
            <a:ahLst/>
            <a:cxnLst/>
            <a:rect l="l" t="t" r="r" b="b"/>
            <a:pathLst>
              <a:path w="1604912" h="898751">
                <a:moveTo>
                  <a:pt x="0" y="0"/>
                </a:moveTo>
                <a:lnTo>
                  <a:pt x="1604911" y="0"/>
                </a:lnTo>
                <a:lnTo>
                  <a:pt x="1604911" y="898751"/>
                </a:lnTo>
                <a:lnTo>
                  <a:pt x="0" y="898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31227" y="1353973"/>
            <a:ext cx="4066852" cy="2118152"/>
          </a:xfrm>
          <a:custGeom>
            <a:avLst/>
            <a:gdLst/>
            <a:ahLst/>
            <a:cxnLst/>
            <a:rect l="l" t="t" r="r" b="b"/>
            <a:pathLst>
              <a:path w="4066852" h="2118152">
                <a:moveTo>
                  <a:pt x="0" y="0"/>
                </a:moveTo>
                <a:lnTo>
                  <a:pt x="4066852" y="0"/>
                </a:lnTo>
                <a:lnTo>
                  <a:pt x="4066852" y="2118152"/>
                </a:lnTo>
                <a:lnTo>
                  <a:pt x="0" y="211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14891" y="3501932"/>
            <a:ext cx="5552662" cy="3036009"/>
          </a:xfrm>
          <a:custGeom>
            <a:avLst/>
            <a:gdLst/>
            <a:ahLst/>
            <a:cxnLst/>
            <a:rect l="l" t="t" r="r" b="b"/>
            <a:pathLst>
              <a:path w="5552662" h="3036009">
                <a:moveTo>
                  <a:pt x="0" y="0"/>
                </a:moveTo>
                <a:lnTo>
                  <a:pt x="5552662" y="0"/>
                </a:lnTo>
                <a:lnTo>
                  <a:pt x="5552662" y="3036010"/>
                </a:lnTo>
                <a:lnTo>
                  <a:pt x="0" y="3036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974" r="-84505" b="-188473"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514891" y="3472125"/>
          <a:ext cx="5552662" cy="3095625"/>
        </p:xfrm>
        <a:graphic>
          <a:graphicData uri="http://schemas.openxmlformats.org/drawingml/2006/table">
            <a:tbl>
              <a:tblPr/>
              <a:tblGrid>
                <a:gridCol w="393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729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Courses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3189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Avg. per 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4.4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9223244" y="4729665"/>
            <a:ext cx="2952855" cy="1768711"/>
          </a:xfrm>
          <a:custGeom>
            <a:avLst/>
            <a:gdLst/>
            <a:ahLst/>
            <a:cxnLst/>
            <a:rect l="l" t="t" r="r" b="b"/>
            <a:pathLst>
              <a:path w="2952855" h="1768711">
                <a:moveTo>
                  <a:pt x="0" y="0"/>
                </a:moveTo>
                <a:lnTo>
                  <a:pt x="2952856" y="0"/>
                </a:lnTo>
                <a:lnTo>
                  <a:pt x="2952856" y="1768711"/>
                </a:lnTo>
                <a:lnTo>
                  <a:pt x="0" y="1768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9035" b="-39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9588" y="2393300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7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03566" y="2704798"/>
            <a:ext cx="5669929" cy="4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33374"/>
                </a:solidFill>
                <a:latin typeface="Montserrat Medium"/>
              </a:rPr>
              <a:t> 200 courses of MEF's selection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36819" y="5280447"/>
            <a:ext cx="3313874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2953"/>
                </a:solidFill>
                <a:latin typeface="Montserrat Medium"/>
              </a:rPr>
              <a:t>+21 micro credential more to be added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45407" y="4236635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7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44000" y="4358027"/>
            <a:ext cx="4439144" cy="37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5"/>
              </a:lnSpc>
            </a:pPr>
            <a:r>
              <a:rPr lang="en-US" sz="2900" spc="-145">
                <a:solidFill>
                  <a:srgbClr val="002953"/>
                </a:solidFill>
                <a:latin typeface="Lovelo"/>
              </a:rPr>
              <a:t>CAREER ACADEMY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538531" y="4236635"/>
            <a:ext cx="786939" cy="757625"/>
          </a:xfrm>
          <a:custGeom>
            <a:avLst/>
            <a:gdLst/>
            <a:ahLst/>
            <a:cxnLst/>
            <a:rect l="l" t="t" r="r" b="b"/>
            <a:pathLst>
              <a:path w="786939" h="757625">
                <a:moveTo>
                  <a:pt x="0" y="0"/>
                </a:moveTo>
                <a:lnTo>
                  <a:pt x="786939" y="0"/>
                </a:lnTo>
                <a:lnTo>
                  <a:pt x="786939" y="757625"/>
                </a:lnTo>
                <a:lnTo>
                  <a:pt x="0" y="757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83144" y="4379588"/>
            <a:ext cx="1175622" cy="471718"/>
          </a:xfrm>
          <a:custGeom>
            <a:avLst/>
            <a:gdLst/>
            <a:ahLst/>
            <a:cxnLst/>
            <a:rect l="l" t="t" r="r" b="b"/>
            <a:pathLst>
              <a:path w="1175622" h="471718">
                <a:moveTo>
                  <a:pt x="0" y="0"/>
                </a:moveTo>
                <a:lnTo>
                  <a:pt x="1175622" y="0"/>
                </a:lnTo>
                <a:lnTo>
                  <a:pt x="1175622" y="471718"/>
                </a:lnTo>
                <a:lnTo>
                  <a:pt x="0" y="471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259588" y="6498376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7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99724" y="4300877"/>
            <a:ext cx="750970" cy="750970"/>
          </a:xfrm>
          <a:custGeom>
            <a:avLst/>
            <a:gdLst/>
            <a:ahLst/>
            <a:cxnLst/>
            <a:rect l="l" t="t" r="r" b="b"/>
            <a:pathLst>
              <a:path w="750970" h="750970">
                <a:moveTo>
                  <a:pt x="0" y="0"/>
                </a:moveTo>
                <a:lnTo>
                  <a:pt x="750970" y="0"/>
                </a:lnTo>
                <a:lnTo>
                  <a:pt x="750970" y="750970"/>
                </a:lnTo>
                <a:lnTo>
                  <a:pt x="0" y="750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323530" y="6788778"/>
            <a:ext cx="4670227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2953"/>
                </a:solidFill>
                <a:latin typeface="Montserrat Bold"/>
              </a:rPr>
              <a:t>COURSERA GUIDED PROJECT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76100" y="7234053"/>
            <a:ext cx="3313874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2953"/>
                </a:solidFill>
                <a:latin typeface="Montserrat Medium"/>
              </a:rPr>
              <a:t>+300 courses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14891" y="6767838"/>
            <a:ext cx="3921410" cy="98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"/>
              </a:rPr>
              <a:t>3-5 courses usually equal to one elective course at MEF in terms of ECTS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81075" y="2131509"/>
            <a:ext cx="14127431" cy="7538174"/>
            <a:chOff x="0" y="0"/>
            <a:chExt cx="18836575" cy="10050899"/>
          </a:xfrm>
        </p:grpSpPr>
        <p:sp>
          <p:nvSpPr>
            <p:cNvPr id="9" name="TextBox 9"/>
            <p:cNvSpPr txBox="1"/>
            <p:nvPr/>
          </p:nvSpPr>
          <p:spPr>
            <a:xfrm>
              <a:off x="12575828" y="-38100"/>
              <a:ext cx="3070293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Count of Students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315104" y="139053"/>
              <a:ext cx="130362" cy="130362"/>
              <a:chOff x="2869386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869386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6D2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9860652" y="669191"/>
              <a:ext cx="8631007" cy="8799425"/>
              <a:chOff x="0" y="0"/>
              <a:chExt cx="1009011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10281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10281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363370" y="0"/>
                    </a:moveTo>
                    <a:lnTo>
                      <a:pt x="3376070" y="0"/>
                    </a:lnTo>
                    <a:lnTo>
                      <a:pt x="3376070" y="10287000"/>
                    </a:lnTo>
                    <a:lnTo>
                      <a:pt x="3363370" y="10287000"/>
                    </a:lnTo>
                    <a:close/>
                    <a:moveTo>
                      <a:pt x="6726741" y="0"/>
                    </a:moveTo>
                    <a:lnTo>
                      <a:pt x="6739441" y="0"/>
                    </a:lnTo>
                    <a:lnTo>
                      <a:pt x="6739441" y="10287000"/>
                    </a:lnTo>
                    <a:lnTo>
                      <a:pt x="6726741" y="10287000"/>
                    </a:lnTo>
                    <a:close/>
                    <a:moveTo>
                      <a:pt x="10090110" y="0"/>
                    </a:moveTo>
                    <a:lnTo>
                      <a:pt x="10102810" y="0"/>
                    </a:lnTo>
                    <a:lnTo>
                      <a:pt x="10102810" y="10287000"/>
                    </a:lnTo>
                    <a:lnTo>
                      <a:pt x="1009011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738608" y="9604332"/>
              <a:ext cx="244089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401056" y="9604332"/>
              <a:ext cx="673197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275173" y="9604332"/>
              <a:ext cx="678968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146743" y="9604332"/>
              <a:ext cx="689831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300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875449" y="866829"/>
              <a:ext cx="3811387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Faculty of Engineering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856764"/>
              <a:ext cx="9686836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Faculty of Economics, Administrative and Social Sciences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012241" y="2846699"/>
              <a:ext cx="6674595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Faculty of Arts Design and Architecture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426332" y="3836635"/>
              <a:ext cx="1260504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Alumni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181614" y="4826570"/>
              <a:ext cx="2505222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Faculty of Law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146527" y="5816505"/>
              <a:ext cx="3540309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Faculty of Education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795112" y="6806440"/>
              <a:ext cx="2891725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Graduate School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52610" y="7796376"/>
              <a:ext cx="2634226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Academic Staff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16323" y="8786311"/>
              <a:ext cx="2070513" cy="44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74"/>
                </a:lnSpc>
              </a:pPr>
              <a:r>
                <a:rPr lang="en-US" sz="2052">
                  <a:solidFill>
                    <a:srgbClr val="000000"/>
                  </a:solidFill>
                  <a:latin typeface="Canva Sans"/>
                </a:rPr>
                <a:t>Admin Staff 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9860652" y="669191"/>
              <a:ext cx="7687028" cy="8799425"/>
              <a:chOff x="0" y="0"/>
              <a:chExt cx="8986548" cy="10287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986548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8986548" h="1028700">
                    <a:moveTo>
                      <a:pt x="0" y="0"/>
                    </a:moveTo>
                    <a:lnTo>
                      <a:pt x="8904252" y="0"/>
                    </a:lnTo>
                    <a:lnTo>
                      <a:pt x="8904252" y="0"/>
                    </a:lnTo>
                    <a:cubicBezTo>
                      <a:pt x="8926078" y="0"/>
                      <a:pt x="8947010" y="8670"/>
                      <a:pt x="8962444" y="24104"/>
                    </a:cubicBezTo>
                    <a:cubicBezTo>
                      <a:pt x="8977878" y="39537"/>
                      <a:pt x="8986548" y="60470"/>
                      <a:pt x="8986548" y="82296"/>
                    </a:cubicBezTo>
                    <a:lnTo>
                      <a:pt x="8986548" y="946404"/>
                    </a:lnTo>
                    <a:cubicBezTo>
                      <a:pt x="8986548" y="968230"/>
                      <a:pt x="8977878" y="989163"/>
                      <a:pt x="8962444" y="1004596"/>
                    </a:cubicBezTo>
                    <a:cubicBezTo>
                      <a:pt x="8947010" y="1020030"/>
                      <a:pt x="8926078" y="1028700"/>
                      <a:pt x="8904252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1157288"/>
                <a:ext cx="5488643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5488643" h="1028700">
                    <a:moveTo>
                      <a:pt x="0" y="0"/>
                    </a:moveTo>
                    <a:lnTo>
                      <a:pt x="5406347" y="0"/>
                    </a:lnTo>
                    <a:cubicBezTo>
                      <a:pt x="5428173" y="0"/>
                      <a:pt x="5449106" y="8670"/>
                      <a:pt x="5464539" y="24103"/>
                    </a:cubicBezTo>
                    <a:cubicBezTo>
                      <a:pt x="5479973" y="39537"/>
                      <a:pt x="5488643" y="60469"/>
                      <a:pt x="5488643" y="82296"/>
                    </a:cubicBezTo>
                    <a:lnTo>
                      <a:pt x="5488643" y="946404"/>
                    </a:lnTo>
                    <a:cubicBezTo>
                      <a:pt x="5488643" y="968230"/>
                      <a:pt x="5479973" y="989162"/>
                      <a:pt x="5464539" y="1004596"/>
                    </a:cubicBezTo>
                    <a:cubicBezTo>
                      <a:pt x="5449106" y="1020029"/>
                      <a:pt x="5428173" y="1028700"/>
                      <a:pt x="5406347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2314575"/>
                <a:ext cx="259614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596145" h="1028700">
                    <a:moveTo>
                      <a:pt x="0" y="0"/>
                    </a:moveTo>
                    <a:lnTo>
                      <a:pt x="2513849" y="0"/>
                    </a:lnTo>
                    <a:cubicBezTo>
                      <a:pt x="2559300" y="0"/>
                      <a:pt x="2596145" y="36845"/>
                      <a:pt x="2596145" y="82296"/>
                    </a:cubicBezTo>
                    <a:lnTo>
                      <a:pt x="2596145" y="946404"/>
                    </a:lnTo>
                    <a:cubicBezTo>
                      <a:pt x="2596145" y="968230"/>
                      <a:pt x="2587475" y="989162"/>
                      <a:pt x="2572041" y="1004596"/>
                    </a:cubicBezTo>
                    <a:cubicBezTo>
                      <a:pt x="2556608" y="1020030"/>
                      <a:pt x="2535675" y="1028700"/>
                      <a:pt x="251384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3471862"/>
                <a:ext cx="2528878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528878" h="1028700">
                    <a:moveTo>
                      <a:pt x="0" y="0"/>
                    </a:moveTo>
                    <a:lnTo>
                      <a:pt x="2446582" y="0"/>
                    </a:lnTo>
                    <a:cubicBezTo>
                      <a:pt x="2468408" y="0"/>
                      <a:pt x="2489340" y="8671"/>
                      <a:pt x="2504774" y="24104"/>
                    </a:cubicBezTo>
                    <a:cubicBezTo>
                      <a:pt x="2520207" y="39538"/>
                      <a:pt x="2528878" y="60470"/>
                      <a:pt x="2528878" y="82297"/>
                    </a:cubicBezTo>
                    <a:lnTo>
                      <a:pt x="2528878" y="946404"/>
                    </a:lnTo>
                    <a:cubicBezTo>
                      <a:pt x="2528878" y="968231"/>
                      <a:pt x="2520207" y="989163"/>
                      <a:pt x="2504774" y="1004597"/>
                    </a:cubicBezTo>
                    <a:cubicBezTo>
                      <a:pt x="2489340" y="1020030"/>
                      <a:pt x="2468408" y="1028700"/>
                      <a:pt x="2446582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4629150"/>
                <a:ext cx="2158907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158907" h="1028700">
                    <a:moveTo>
                      <a:pt x="0" y="0"/>
                    </a:moveTo>
                    <a:lnTo>
                      <a:pt x="2076611" y="0"/>
                    </a:lnTo>
                    <a:cubicBezTo>
                      <a:pt x="2098437" y="0"/>
                      <a:pt x="2119369" y="8670"/>
                      <a:pt x="2134803" y="24104"/>
                    </a:cubicBezTo>
                    <a:cubicBezTo>
                      <a:pt x="2150236" y="39538"/>
                      <a:pt x="2158907" y="60470"/>
                      <a:pt x="2158907" y="82296"/>
                    </a:cubicBezTo>
                    <a:lnTo>
                      <a:pt x="2158907" y="946404"/>
                    </a:lnTo>
                    <a:cubicBezTo>
                      <a:pt x="2158907" y="968230"/>
                      <a:pt x="2150236" y="989162"/>
                      <a:pt x="2134803" y="1004596"/>
                    </a:cubicBezTo>
                    <a:cubicBezTo>
                      <a:pt x="2119369" y="1020030"/>
                      <a:pt x="2098437" y="1028700"/>
                      <a:pt x="2076611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5786438"/>
                <a:ext cx="981727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981727" h="1028700">
                    <a:moveTo>
                      <a:pt x="0" y="0"/>
                    </a:moveTo>
                    <a:lnTo>
                      <a:pt x="899431" y="0"/>
                    </a:lnTo>
                    <a:cubicBezTo>
                      <a:pt x="921258" y="0"/>
                      <a:pt x="942190" y="8670"/>
                      <a:pt x="957624" y="24103"/>
                    </a:cubicBezTo>
                    <a:cubicBezTo>
                      <a:pt x="973057" y="39537"/>
                      <a:pt x="981727" y="60469"/>
                      <a:pt x="981727" y="82296"/>
                    </a:cubicBezTo>
                    <a:lnTo>
                      <a:pt x="981727" y="946404"/>
                    </a:lnTo>
                    <a:cubicBezTo>
                      <a:pt x="981727" y="991854"/>
                      <a:pt x="944882" y="1028700"/>
                      <a:pt x="899431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6943725"/>
                <a:ext cx="847193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847193" h="1028700">
                    <a:moveTo>
                      <a:pt x="0" y="0"/>
                    </a:moveTo>
                    <a:lnTo>
                      <a:pt x="764897" y="0"/>
                    </a:lnTo>
                    <a:cubicBezTo>
                      <a:pt x="810347" y="0"/>
                      <a:pt x="847192" y="36845"/>
                      <a:pt x="847193" y="82296"/>
                    </a:cubicBezTo>
                    <a:lnTo>
                      <a:pt x="847193" y="946404"/>
                    </a:lnTo>
                    <a:cubicBezTo>
                      <a:pt x="847192" y="991855"/>
                      <a:pt x="810347" y="1028700"/>
                      <a:pt x="764897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8101012"/>
                <a:ext cx="847193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847193" h="1028700">
                    <a:moveTo>
                      <a:pt x="0" y="0"/>
                    </a:moveTo>
                    <a:lnTo>
                      <a:pt x="764897" y="0"/>
                    </a:lnTo>
                    <a:cubicBezTo>
                      <a:pt x="810347" y="0"/>
                      <a:pt x="847192" y="36846"/>
                      <a:pt x="847193" y="82296"/>
                    </a:cubicBezTo>
                    <a:lnTo>
                      <a:pt x="847193" y="946405"/>
                    </a:lnTo>
                    <a:cubicBezTo>
                      <a:pt x="847192" y="991855"/>
                      <a:pt x="810347" y="1028700"/>
                      <a:pt x="764897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9258300"/>
                <a:ext cx="14088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40885" h="1028700">
                    <a:moveTo>
                      <a:pt x="0" y="0"/>
                    </a:moveTo>
                    <a:lnTo>
                      <a:pt x="58589" y="0"/>
                    </a:lnTo>
                    <a:cubicBezTo>
                      <a:pt x="104040" y="0"/>
                      <a:pt x="140885" y="36845"/>
                      <a:pt x="140885" y="82296"/>
                    </a:cubicBezTo>
                    <a:lnTo>
                      <a:pt x="140885" y="946404"/>
                    </a:lnTo>
                    <a:cubicBezTo>
                      <a:pt x="140885" y="991855"/>
                      <a:pt x="104040" y="1028700"/>
                      <a:pt x="5858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</p:grpSp>
      </p:grpSp>
      <p:sp>
        <p:nvSpPr>
          <p:cNvPr id="37" name="Freeform 37"/>
          <p:cNvSpPr/>
          <p:nvPr/>
        </p:nvSpPr>
        <p:spPr>
          <a:xfrm>
            <a:off x="3567745" y="168048"/>
            <a:ext cx="4066852" cy="2118152"/>
          </a:xfrm>
          <a:custGeom>
            <a:avLst/>
            <a:gdLst/>
            <a:ahLst/>
            <a:cxnLst/>
            <a:rect l="l" t="t" r="r" b="b"/>
            <a:pathLst>
              <a:path w="4066852" h="2118152">
                <a:moveTo>
                  <a:pt x="0" y="0"/>
                </a:moveTo>
                <a:lnTo>
                  <a:pt x="4066851" y="0"/>
                </a:lnTo>
                <a:lnTo>
                  <a:pt x="4066851" y="2118152"/>
                </a:lnTo>
                <a:lnTo>
                  <a:pt x="0" y="211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1961432" y="3442052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163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110327" y="4882515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75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160506" y="4139189"/>
            <a:ext cx="34736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77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226324" y="2798673"/>
            <a:ext cx="69406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267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012050" y="7173136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25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002525" y="7897870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25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557356" y="8641654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807137" y="5623560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64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096375" y="6417398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334" y="384530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1334" y="2023873"/>
            <a:ext cx="14990131" cy="7572199"/>
            <a:chOff x="0" y="-47625"/>
            <a:chExt cx="19986841" cy="10096265"/>
          </a:xfrm>
        </p:grpSpPr>
        <p:sp>
          <p:nvSpPr>
            <p:cNvPr id="9" name="TextBox 9"/>
            <p:cNvSpPr txBox="1"/>
            <p:nvPr/>
          </p:nvSpPr>
          <p:spPr>
            <a:xfrm>
              <a:off x="13783812" y="-47625"/>
              <a:ext cx="2532328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Learning Hours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3524225" y="138447"/>
              <a:ext cx="129794" cy="129794"/>
              <a:chOff x="3275806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275806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A5CD3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734338" y="666274"/>
              <a:ext cx="8761070" cy="8761070"/>
              <a:chOff x="0" y="0"/>
              <a:chExt cx="1028700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429000" y="0"/>
                    </a:moveTo>
                    <a:lnTo>
                      <a:pt x="3441700" y="0"/>
                    </a:lnTo>
                    <a:lnTo>
                      <a:pt x="3441700" y="10287000"/>
                    </a:lnTo>
                    <a:lnTo>
                      <a:pt x="3429000" y="10287000"/>
                    </a:lnTo>
                    <a:close/>
                    <a:moveTo>
                      <a:pt x="6858000" y="0"/>
                    </a:moveTo>
                    <a:lnTo>
                      <a:pt x="6870700" y="0"/>
                    </a:lnTo>
                    <a:lnTo>
                      <a:pt x="6870700" y="10287000"/>
                    </a:lnTo>
                    <a:lnTo>
                      <a:pt x="685800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0612826" y="9552777"/>
              <a:ext cx="243025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319564" y="9552777"/>
              <a:ext cx="959513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61"/>
                </a:lnSpc>
              </a:pPr>
              <a:r>
                <a:rPr lang="en-US" sz="2043" dirty="0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237046" y="9552777"/>
              <a:ext cx="728741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61"/>
                </a:lnSpc>
              </a:pPr>
              <a:r>
                <a:rPr lang="en-US" sz="2043" dirty="0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151996" y="9552777"/>
              <a:ext cx="834845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61"/>
                </a:lnSpc>
              </a:pPr>
              <a:r>
                <a:rPr lang="en-US" sz="2043" dirty="0">
                  <a:solidFill>
                    <a:srgbClr val="000000"/>
                  </a:solidFill>
                  <a:latin typeface="Canva Sans"/>
                </a:rPr>
                <a:t>300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925045" y="685439"/>
              <a:ext cx="4636235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Introduction to Psychology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903963" y="1272639"/>
              <a:ext cx="7657317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Game Design and Development 1: 2D Shooter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201055" y="1859839"/>
              <a:ext cx="6360226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Introduction to Abnormal Psychology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591097" y="2447039"/>
              <a:ext cx="4970183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Moral Foundations of Politics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36863" y="3034240"/>
              <a:ext cx="8424417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Foundations of Digital Marketing and E-commerce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621440"/>
              <a:ext cx="10561280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The Modern World, Part One: Global History from 1760 to 1910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81205" y="4208640"/>
              <a:ext cx="9280075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The Modern World, Part Two: Global History since 1910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169422" y="4795840"/>
              <a:ext cx="4391858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The Science of Well-Being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252784" y="5383041"/>
              <a:ext cx="7308496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Python for Data Science, AI &amp; Development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490034" y="5970241"/>
              <a:ext cx="5071246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Introduction to Virtual Reality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640306" y="6557441"/>
              <a:ext cx="6920975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Leadership in 21st Century Organizations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469217" y="7144641"/>
              <a:ext cx="3092063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Social Psychology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173522" y="7731842"/>
              <a:ext cx="7387758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Foundations of User Experience (UX) Design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888724" y="8319042"/>
              <a:ext cx="5672556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Economics of Money and Banking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74389" y="8906242"/>
              <a:ext cx="10086891" cy="4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1"/>
                </a:lnSpc>
              </a:pPr>
              <a:r>
                <a:rPr lang="en-US" sz="2043">
                  <a:solidFill>
                    <a:srgbClr val="000000"/>
                  </a:solidFill>
                  <a:latin typeface="Canva Sans"/>
                </a:rPr>
                <a:t>Understanding the Brain: The Neurobiology of Everyday Life </a:t>
              </a:r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10734338" y="666274"/>
              <a:ext cx="7777937" cy="8761070"/>
              <a:chOff x="0" y="0"/>
              <a:chExt cx="9132634" cy="10287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9132633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9132633" h="634365">
                    <a:moveTo>
                      <a:pt x="0" y="0"/>
                    </a:moveTo>
                    <a:lnTo>
                      <a:pt x="9081884" y="0"/>
                    </a:lnTo>
                    <a:cubicBezTo>
                      <a:pt x="9109912" y="0"/>
                      <a:pt x="9132633" y="22721"/>
                      <a:pt x="9132633" y="50749"/>
                    </a:cubicBezTo>
                    <a:lnTo>
                      <a:pt x="9132633" y="583616"/>
                    </a:lnTo>
                    <a:cubicBezTo>
                      <a:pt x="9132633" y="611644"/>
                      <a:pt x="9109912" y="634365"/>
                      <a:pt x="9081884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689474"/>
                <a:ext cx="8475637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8475637" h="634365">
                    <a:moveTo>
                      <a:pt x="0" y="0"/>
                    </a:moveTo>
                    <a:lnTo>
                      <a:pt x="8424888" y="0"/>
                    </a:lnTo>
                    <a:cubicBezTo>
                      <a:pt x="8452916" y="0"/>
                      <a:pt x="8475637" y="22721"/>
                      <a:pt x="8475637" y="50749"/>
                    </a:cubicBezTo>
                    <a:lnTo>
                      <a:pt x="8475637" y="583616"/>
                    </a:lnTo>
                    <a:cubicBezTo>
                      <a:pt x="8475637" y="611644"/>
                      <a:pt x="8452916" y="634365"/>
                      <a:pt x="8424888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1378948"/>
                <a:ext cx="7037515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7037515" h="634365">
                    <a:moveTo>
                      <a:pt x="0" y="0"/>
                    </a:moveTo>
                    <a:lnTo>
                      <a:pt x="6986765" y="0"/>
                    </a:lnTo>
                    <a:cubicBezTo>
                      <a:pt x="7000225" y="0"/>
                      <a:pt x="7013133" y="5346"/>
                      <a:pt x="7022650" y="14864"/>
                    </a:cubicBezTo>
                    <a:cubicBezTo>
                      <a:pt x="7032168" y="24381"/>
                      <a:pt x="7037515" y="37289"/>
                      <a:pt x="7037515" y="50749"/>
                    </a:cubicBezTo>
                    <a:lnTo>
                      <a:pt x="7037515" y="583616"/>
                    </a:lnTo>
                    <a:cubicBezTo>
                      <a:pt x="7037515" y="597075"/>
                      <a:pt x="7032168" y="609984"/>
                      <a:pt x="7022650" y="619501"/>
                    </a:cubicBezTo>
                    <a:cubicBezTo>
                      <a:pt x="7013133" y="629018"/>
                      <a:pt x="7000225" y="634365"/>
                      <a:pt x="6986765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2068422"/>
                <a:ext cx="6135688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6135688" h="634365">
                    <a:moveTo>
                      <a:pt x="0" y="0"/>
                    </a:moveTo>
                    <a:lnTo>
                      <a:pt x="6084938" y="0"/>
                    </a:lnTo>
                    <a:cubicBezTo>
                      <a:pt x="6098398" y="0"/>
                      <a:pt x="6111306" y="5347"/>
                      <a:pt x="6120823" y="14864"/>
                    </a:cubicBezTo>
                    <a:cubicBezTo>
                      <a:pt x="6130341" y="24381"/>
                      <a:pt x="6135688" y="37290"/>
                      <a:pt x="6135688" y="50749"/>
                    </a:cubicBezTo>
                    <a:lnTo>
                      <a:pt x="6135688" y="583616"/>
                    </a:lnTo>
                    <a:cubicBezTo>
                      <a:pt x="6135688" y="597075"/>
                      <a:pt x="6130341" y="609983"/>
                      <a:pt x="6120823" y="619501"/>
                    </a:cubicBezTo>
                    <a:cubicBezTo>
                      <a:pt x="6111306" y="629018"/>
                      <a:pt x="6098398" y="634365"/>
                      <a:pt x="6084938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0" y="2757896"/>
                <a:ext cx="6115457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6115457" h="634365">
                    <a:moveTo>
                      <a:pt x="0" y="0"/>
                    </a:moveTo>
                    <a:lnTo>
                      <a:pt x="6064707" y="0"/>
                    </a:lnTo>
                    <a:cubicBezTo>
                      <a:pt x="6092735" y="0"/>
                      <a:pt x="6115457" y="22721"/>
                      <a:pt x="6115457" y="50749"/>
                    </a:cubicBezTo>
                    <a:lnTo>
                      <a:pt x="6115457" y="583616"/>
                    </a:lnTo>
                    <a:cubicBezTo>
                      <a:pt x="6115457" y="597075"/>
                      <a:pt x="6110110" y="609983"/>
                      <a:pt x="6100592" y="619501"/>
                    </a:cubicBezTo>
                    <a:cubicBezTo>
                      <a:pt x="6091075" y="629018"/>
                      <a:pt x="6078167" y="634365"/>
                      <a:pt x="6064707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3447370"/>
                <a:ext cx="6077052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6077052" h="634365">
                    <a:moveTo>
                      <a:pt x="0" y="0"/>
                    </a:moveTo>
                    <a:lnTo>
                      <a:pt x="6026302" y="0"/>
                    </a:lnTo>
                    <a:cubicBezTo>
                      <a:pt x="6039762" y="0"/>
                      <a:pt x="6052670" y="5347"/>
                      <a:pt x="6062187" y="14864"/>
                    </a:cubicBezTo>
                    <a:cubicBezTo>
                      <a:pt x="6071705" y="24381"/>
                      <a:pt x="6077052" y="37289"/>
                      <a:pt x="6077052" y="50749"/>
                    </a:cubicBezTo>
                    <a:lnTo>
                      <a:pt x="6077052" y="583615"/>
                    </a:lnTo>
                    <a:cubicBezTo>
                      <a:pt x="6077052" y="597075"/>
                      <a:pt x="6071705" y="609983"/>
                      <a:pt x="6062187" y="619500"/>
                    </a:cubicBezTo>
                    <a:cubicBezTo>
                      <a:pt x="6052670" y="629018"/>
                      <a:pt x="6039762" y="634365"/>
                      <a:pt x="6026302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4136844"/>
                <a:ext cx="5707749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5707749" h="634365">
                    <a:moveTo>
                      <a:pt x="0" y="0"/>
                    </a:moveTo>
                    <a:lnTo>
                      <a:pt x="5656999" y="0"/>
                    </a:lnTo>
                    <a:cubicBezTo>
                      <a:pt x="5670459" y="0"/>
                      <a:pt x="5683367" y="5347"/>
                      <a:pt x="5692884" y="14864"/>
                    </a:cubicBezTo>
                    <a:cubicBezTo>
                      <a:pt x="5702402" y="24381"/>
                      <a:pt x="5707749" y="37289"/>
                      <a:pt x="5707749" y="50749"/>
                    </a:cubicBezTo>
                    <a:lnTo>
                      <a:pt x="5707749" y="583616"/>
                    </a:lnTo>
                    <a:cubicBezTo>
                      <a:pt x="5707749" y="597075"/>
                      <a:pt x="5702402" y="609983"/>
                      <a:pt x="5692884" y="619501"/>
                    </a:cubicBezTo>
                    <a:cubicBezTo>
                      <a:pt x="5683367" y="629018"/>
                      <a:pt x="5670459" y="634365"/>
                      <a:pt x="5656999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4826317"/>
                <a:ext cx="5630939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5630939" h="634365">
                    <a:moveTo>
                      <a:pt x="0" y="0"/>
                    </a:moveTo>
                    <a:lnTo>
                      <a:pt x="5580190" y="0"/>
                    </a:lnTo>
                    <a:cubicBezTo>
                      <a:pt x="5593649" y="0"/>
                      <a:pt x="5606557" y="5347"/>
                      <a:pt x="5616075" y="14865"/>
                    </a:cubicBezTo>
                    <a:cubicBezTo>
                      <a:pt x="5625592" y="24382"/>
                      <a:pt x="5630939" y="37290"/>
                      <a:pt x="5630939" y="50750"/>
                    </a:cubicBezTo>
                    <a:lnTo>
                      <a:pt x="5630939" y="583616"/>
                    </a:lnTo>
                    <a:cubicBezTo>
                      <a:pt x="5630939" y="597076"/>
                      <a:pt x="5625592" y="609984"/>
                      <a:pt x="5616075" y="619501"/>
                    </a:cubicBezTo>
                    <a:cubicBezTo>
                      <a:pt x="5606557" y="629019"/>
                      <a:pt x="5593649" y="634366"/>
                      <a:pt x="5580190" y="634366"/>
                    </a:cubicBezTo>
                    <a:lnTo>
                      <a:pt x="0" y="634366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5515792"/>
                <a:ext cx="5583618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5583618" h="634365">
                    <a:moveTo>
                      <a:pt x="0" y="0"/>
                    </a:moveTo>
                    <a:lnTo>
                      <a:pt x="5532869" y="0"/>
                    </a:lnTo>
                    <a:cubicBezTo>
                      <a:pt x="5560897" y="0"/>
                      <a:pt x="5583618" y="22721"/>
                      <a:pt x="5583618" y="50748"/>
                    </a:cubicBezTo>
                    <a:lnTo>
                      <a:pt x="5583618" y="583615"/>
                    </a:lnTo>
                    <a:cubicBezTo>
                      <a:pt x="5583618" y="597075"/>
                      <a:pt x="5578272" y="609983"/>
                      <a:pt x="5568754" y="619500"/>
                    </a:cubicBezTo>
                    <a:cubicBezTo>
                      <a:pt x="5559237" y="629017"/>
                      <a:pt x="5546329" y="634364"/>
                      <a:pt x="5532869" y="634364"/>
                    </a:cubicBezTo>
                    <a:lnTo>
                      <a:pt x="0" y="634364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0" y="6205265"/>
                <a:ext cx="5363134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5363134" h="634365">
                    <a:moveTo>
                      <a:pt x="0" y="0"/>
                    </a:moveTo>
                    <a:lnTo>
                      <a:pt x="5312385" y="0"/>
                    </a:lnTo>
                    <a:cubicBezTo>
                      <a:pt x="5325844" y="0"/>
                      <a:pt x="5338752" y="5347"/>
                      <a:pt x="5348270" y="14865"/>
                    </a:cubicBezTo>
                    <a:cubicBezTo>
                      <a:pt x="5357787" y="24382"/>
                      <a:pt x="5363134" y="37290"/>
                      <a:pt x="5363134" y="50750"/>
                    </a:cubicBezTo>
                    <a:lnTo>
                      <a:pt x="5363134" y="583616"/>
                    </a:lnTo>
                    <a:cubicBezTo>
                      <a:pt x="5363134" y="597076"/>
                      <a:pt x="5357787" y="609984"/>
                      <a:pt x="5348270" y="619501"/>
                    </a:cubicBezTo>
                    <a:cubicBezTo>
                      <a:pt x="5338752" y="629019"/>
                      <a:pt x="5325844" y="634366"/>
                      <a:pt x="5312385" y="634366"/>
                    </a:cubicBezTo>
                    <a:lnTo>
                      <a:pt x="0" y="634366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0" y="6894740"/>
                <a:ext cx="5250662" cy="634364"/>
              </a:xfrm>
              <a:custGeom>
                <a:avLst/>
                <a:gdLst/>
                <a:ahLst/>
                <a:cxnLst/>
                <a:rect l="l" t="t" r="r" b="b"/>
                <a:pathLst>
                  <a:path w="5250662" h="634364">
                    <a:moveTo>
                      <a:pt x="0" y="0"/>
                    </a:moveTo>
                    <a:lnTo>
                      <a:pt x="5199913" y="0"/>
                    </a:lnTo>
                    <a:cubicBezTo>
                      <a:pt x="5227941" y="0"/>
                      <a:pt x="5250662" y="22721"/>
                      <a:pt x="5250662" y="50748"/>
                    </a:cubicBezTo>
                    <a:lnTo>
                      <a:pt x="5250662" y="583615"/>
                    </a:lnTo>
                    <a:cubicBezTo>
                      <a:pt x="5250662" y="611643"/>
                      <a:pt x="5227941" y="634364"/>
                      <a:pt x="5199913" y="634364"/>
                    </a:cubicBezTo>
                    <a:lnTo>
                      <a:pt x="0" y="634364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0" y="7584213"/>
                <a:ext cx="5024006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5024006" h="634365">
                    <a:moveTo>
                      <a:pt x="0" y="0"/>
                    </a:moveTo>
                    <a:lnTo>
                      <a:pt x="4973257" y="0"/>
                    </a:lnTo>
                    <a:cubicBezTo>
                      <a:pt x="4986716" y="0"/>
                      <a:pt x="4999624" y="5347"/>
                      <a:pt x="5009142" y="14864"/>
                    </a:cubicBezTo>
                    <a:cubicBezTo>
                      <a:pt x="5018659" y="24381"/>
                      <a:pt x="5024006" y="37290"/>
                      <a:pt x="5024006" y="50750"/>
                    </a:cubicBezTo>
                    <a:lnTo>
                      <a:pt x="5024006" y="583616"/>
                    </a:lnTo>
                    <a:cubicBezTo>
                      <a:pt x="5024005" y="611644"/>
                      <a:pt x="5001284" y="634365"/>
                      <a:pt x="4973257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8273687"/>
                <a:ext cx="4941024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4941024" h="634365">
                    <a:moveTo>
                      <a:pt x="0" y="0"/>
                    </a:moveTo>
                    <a:lnTo>
                      <a:pt x="4890275" y="0"/>
                    </a:lnTo>
                    <a:cubicBezTo>
                      <a:pt x="4918303" y="0"/>
                      <a:pt x="4941024" y="22721"/>
                      <a:pt x="4941024" y="50749"/>
                    </a:cubicBezTo>
                    <a:lnTo>
                      <a:pt x="4941024" y="583616"/>
                    </a:lnTo>
                    <a:cubicBezTo>
                      <a:pt x="4941024" y="597075"/>
                      <a:pt x="4935677" y="609984"/>
                      <a:pt x="4926160" y="619501"/>
                    </a:cubicBezTo>
                    <a:cubicBezTo>
                      <a:pt x="4916643" y="629018"/>
                      <a:pt x="4903734" y="634365"/>
                      <a:pt x="4890275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8963161"/>
                <a:ext cx="4893361" cy="634364"/>
              </a:xfrm>
              <a:custGeom>
                <a:avLst/>
                <a:gdLst/>
                <a:ahLst/>
                <a:cxnLst/>
                <a:rect l="l" t="t" r="r" b="b"/>
                <a:pathLst>
                  <a:path w="4893361" h="634364">
                    <a:moveTo>
                      <a:pt x="0" y="0"/>
                    </a:moveTo>
                    <a:lnTo>
                      <a:pt x="4842612" y="0"/>
                    </a:lnTo>
                    <a:cubicBezTo>
                      <a:pt x="4870640" y="0"/>
                      <a:pt x="4893361" y="22722"/>
                      <a:pt x="4893361" y="50749"/>
                    </a:cubicBezTo>
                    <a:lnTo>
                      <a:pt x="4893361" y="583616"/>
                    </a:lnTo>
                    <a:cubicBezTo>
                      <a:pt x="4893361" y="611644"/>
                      <a:pt x="4870640" y="634365"/>
                      <a:pt x="4842612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9652635"/>
                <a:ext cx="4713338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4713338" h="634365">
                    <a:moveTo>
                      <a:pt x="0" y="0"/>
                    </a:moveTo>
                    <a:lnTo>
                      <a:pt x="4662589" y="0"/>
                    </a:lnTo>
                    <a:cubicBezTo>
                      <a:pt x="4676049" y="0"/>
                      <a:pt x="4688957" y="5347"/>
                      <a:pt x="4698474" y="14864"/>
                    </a:cubicBezTo>
                    <a:cubicBezTo>
                      <a:pt x="4707992" y="24381"/>
                      <a:pt x="4713338" y="37290"/>
                      <a:pt x="4713338" y="50749"/>
                    </a:cubicBezTo>
                    <a:lnTo>
                      <a:pt x="4713338" y="583616"/>
                    </a:lnTo>
                    <a:cubicBezTo>
                      <a:pt x="4713338" y="611644"/>
                      <a:pt x="4690617" y="634365"/>
                      <a:pt x="4662589" y="634365"/>
                    </a:cubicBezTo>
                    <a:lnTo>
                      <a:pt x="0" y="634365"/>
                    </a:lnTo>
                    <a:close/>
                  </a:path>
                </a:pathLst>
              </a:custGeom>
              <a:solidFill>
                <a:srgbClr val="0A5CD3"/>
              </a:solidFill>
            </p:spPr>
          </p:sp>
        </p:grpSp>
      </p:grpSp>
      <p:sp>
        <p:nvSpPr>
          <p:cNvPr id="49" name="Freeform 49"/>
          <p:cNvSpPr/>
          <p:nvPr/>
        </p:nvSpPr>
        <p:spPr>
          <a:xfrm>
            <a:off x="3567745" y="168048"/>
            <a:ext cx="4066852" cy="2118152"/>
          </a:xfrm>
          <a:custGeom>
            <a:avLst/>
            <a:gdLst/>
            <a:ahLst/>
            <a:cxnLst/>
            <a:rect l="l" t="t" r="r" b="b"/>
            <a:pathLst>
              <a:path w="4066852" h="2118152">
                <a:moveTo>
                  <a:pt x="0" y="0"/>
                </a:moveTo>
                <a:lnTo>
                  <a:pt x="4066851" y="0"/>
                </a:lnTo>
                <a:lnTo>
                  <a:pt x="4066851" y="2118152"/>
                </a:lnTo>
                <a:lnTo>
                  <a:pt x="0" y="211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4544783" y="2565568"/>
            <a:ext cx="451017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266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903376" y="7430694"/>
            <a:ext cx="437173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146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34449" y="6525852"/>
            <a:ext cx="432287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156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266103" y="6068106"/>
            <a:ext cx="5723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163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307567" y="5644629"/>
            <a:ext cx="437173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164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344892" y="5224206"/>
            <a:ext cx="443688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166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613492" y="4763078"/>
            <a:ext cx="53379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645864" y="4330076"/>
            <a:ext cx="50142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178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688676" y="3895072"/>
            <a:ext cx="52940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179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18084" y="3471595"/>
            <a:ext cx="451560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205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163331" y="3024668"/>
            <a:ext cx="410028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247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726864" y="8753353"/>
            <a:ext cx="52197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137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842910" y="8291776"/>
            <a:ext cx="49763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143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101671" y="6969118"/>
            <a:ext cx="45665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153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876774" y="7849249"/>
            <a:ext cx="430794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144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4891" y="3501932"/>
            <a:ext cx="5552662" cy="3036009"/>
          </a:xfrm>
          <a:custGeom>
            <a:avLst/>
            <a:gdLst/>
            <a:ahLst/>
            <a:cxnLst/>
            <a:rect l="l" t="t" r="r" b="b"/>
            <a:pathLst>
              <a:path w="5552662" h="3036009">
                <a:moveTo>
                  <a:pt x="0" y="0"/>
                </a:moveTo>
                <a:lnTo>
                  <a:pt x="5552662" y="0"/>
                </a:lnTo>
                <a:lnTo>
                  <a:pt x="5552662" y="3036010"/>
                </a:lnTo>
                <a:lnTo>
                  <a:pt x="0" y="3036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74" r="-84505" b="-18847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14891" y="2054771"/>
            <a:ext cx="2121795" cy="1188205"/>
          </a:xfrm>
          <a:custGeom>
            <a:avLst/>
            <a:gdLst/>
            <a:ahLst/>
            <a:cxnLst/>
            <a:rect l="l" t="t" r="r" b="b"/>
            <a:pathLst>
              <a:path w="2121795" h="1188205">
                <a:moveTo>
                  <a:pt x="0" y="0"/>
                </a:moveTo>
                <a:lnTo>
                  <a:pt x="2121795" y="0"/>
                </a:lnTo>
                <a:lnTo>
                  <a:pt x="2121795" y="1188206"/>
                </a:lnTo>
                <a:lnTo>
                  <a:pt x="0" y="1188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514891" y="3472125"/>
          <a:ext cx="5552662" cy="3095625"/>
        </p:xfrm>
        <a:graphic>
          <a:graphicData uri="http://schemas.openxmlformats.org/drawingml/2006/table">
            <a:tbl>
              <a:tblPr/>
              <a:tblGrid>
                <a:gridCol w="393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451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Courses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756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Avg. per 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1.7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8288934" y="4461352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5" y="0"/>
                </a:lnTo>
                <a:lnTo>
                  <a:pt x="7833025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629417" y="4817218"/>
            <a:ext cx="6021277" cy="80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0"/>
              </a:lnSpc>
              <a:spcBef>
                <a:spcPct val="0"/>
              </a:spcBef>
            </a:pPr>
            <a:r>
              <a:rPr lang="en-US" sz="2343">
                <a:solidFill>
                  <a:srgbClr val="000000"/>
                </a:solidFill>
                <a:latin typeface="Montserrat"/>
              </a:rPr>
              <a:t>As part of MEF's partnership with edX, MEF users have access to</a:t>
            </a:r>
            <a:r>
              <a:rPr lang="en-US" sz="2343">
                <a:solidFill>
                  <a:srgbClr val="000000"/>
                </a:solidFill>
                <a:latin typeface="Montserrat Bold"/>
              </a:rPr>
              <a:t> 130+ courses</a:t>
            </a:r>
            <a:r>
              <a:rPr lang="en-US" sz="2343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55639" y="1769111"/>
            <a:ext cx="15034335" cy="8024397"/>
            <a:chOff x="0" y="0"/>
            <a:chExt cx="20045780" cy="10699197"/>
          </a:xfrm>
        </p:grpSpPr>
        <p:sp>
          <p:nvSpPr>
            <p:cNvPr id="9" name="TextBox 9"/>
            <p:cNvSpPr txBox="1"/>
            <p:nvPr/>
          </p:nvSpPr>
          <p:spPr>
            <a:xfrm>
              <a:off x="13386987" y="-38100"/>
              <a:ext cx="3268332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Count of Students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3109447" y="148022"/>
              <a:ext cx="138770" cy="138770"/>
              <a:chOff x="2869386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869386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496679" y="712355"/>
              <a:ext cx="9187720" cy="9367001"/>
              <a:chOff x="0" y="0"/>
              <a:chExt cx="1009011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10281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10281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522528" y="0"/>
                    </a:moveTo>
                    <a:lnTo>
                      <a:pt x="2535228" y="0"/>
                    </a:lnTo>
                    <a:lnTo>
                      <a:pt x="2535228" y="10287000"/>
                    </a:lnTo>
                    <a:lnTo>
                      <a:pt x="2522528" y="10287000"/>
                    </a:lnTo>
                    <a:close/>
                    <a:moveTo>
                      <a:pt x="5045055" y="0"/>
                    </a:moveTo>
                    <a:lnTo>
                      <a:pt x="5057755" y="0"/>
                    </a:lnTo>
                    <a:lnTo>
                      <a:pt x="5057755" y="10287000"/>
                    </a:lnTo>
                    <a:lnTo>
                      <a:pt x="5045055" y="10287000"/>
                    </a:lnTo>
                    <a:close/>
                    <a:moveTo>
                      <a:pt x="7567583" y="0"/>
                    </a:moveTo>
                    <a:lnTo>
                      <a:pt x="7580283" y="0"/>
                    </a:lnTo>
                    <a:lnTo>
                      <a:pt x="7580283" y="10287000"/>
                    </a:lnTo>
                    <a:lnTo>
                      <a:pt x="7567583" y="10287000"/>
                    </a:lnTo>
                    <a:close/>
                    <a:moveTo>
                      <a:pt x="10090110" y="0"/>
                    </a:moveTo>
                    <a:lnTo>
                      <a:pt x="10102810" y="0"/>
                    </a:lnTo>
                    <a:lnTo>
                      <a:pt x="10102810" y="10287000"/>
                    </a:lnTo>
                    <a:lnTo>
                      <a:pt x="1009011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0366762" y="10226283"/>
              <a:ext cx="259833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554374" y="10226283"/>
              <a:ext cx="478469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50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732229" y="10226283"/>
              <a:ext cx="716619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049758" y="10226283"/>
              <a:ext cx="675421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150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23017" y="10226283"/>
              <a:ext cx="722762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254425" y="925198"/>
              <a:ext cx="4057227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Faculty of Engineering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206535" y="1978985"/>
              <a:ext cx="7105116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Faculty of Arts Design and Architecture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032773"/>
              <a:ext cx="10311651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Faculty of Economics, Administrative and Social Sciences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969843" y="4086561"/>
              <a:ext cx="1341808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Alumni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44839" y="5140348"/>
              <a:ext cx="2666813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Faculty of Law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542987" y="6194136"/>
              <a:ext cx="3768664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Faculty of Education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507514" y="7247923"/>
              <a:ext cx="2804137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Academic Staff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233406" y="8301711"/>
              <a:ext cx="3078245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Graduate School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8107587" y="9355499"/>
              <a:ext cx="2204064" cy="472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9"/>
                </a:lnSpc>
              </a:pPr>
              <a:r>
                <a:rPr lang="en-US" sz="2185">
                  <a:solidFill>
                    <a:srgbClr val="000000"/>
                  </a:solidFill>
                  <a:latin typeface="Canva Sans"/>
                </a:rPr>
                <a:t>Admin Staff 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10496679" y="712355"/>
              <a:ext cx="8274730" cy="9367001"/>
              <a:chOff x="0" y="0"/>
              <a:chExt cx="9087449" cy="10287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087449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9087449" h="1028700">
                    <a:moveTo>
                      <a:pt x="0" y="0"/>
                    </a:moveTo>
                    <a:lnTo>
                      <a:pt x="9005153" y="0"/>
                    </a:lnTo>
                    <a:cubicBezTo>
                      <a:pt x="9050604" y="0"/>
                      <a:pt x="9087449" y="36845"/>
                      <a:pt x="9087449" y="82296"/>
                    </a:cubicBezTo>
                    <a:lnTo>
                      <a:pt x="9087449" y="946404"/>
                    </a:lnTo>
                    <a:cubicBezTo>
                      <a:pt x="9087449" y="991855"/>
                      <a:pt x="9050604" y="1028700"/>
                      <a:pt x="9005153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1157288"/>
                <a:ext cx="3941493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941493" h="1028700">
                    <a:moveTo>
                      <a:pt x="0" y="0"/>
                    </a:moveTo>
                    <a:lnTo>
                      <a:pt x="3859197" y="0"/>
                    </a:lnTo>
                    <a:cubicBezTo>
                      <a:pt x="3881023" y="0"/>
                      <a:pt x="3901956" y="8670"/>
                      <a:pt x="3917389" y="24103"/>
                    </a:cubicBezTo>
                    <a:cubicBezTo>
                      <a:pt x="3932823" y="39537"/>
                      <a:pt x="3941493" y="60469"/>
                      <a:pt x="3941493" y="82296"/>
                    </a:cubicBezTo>
                    <a:lnTo>
                      <a:pt x="3941493" y="946404"/>
                    </a:lnTo>
                    <a:cubicBezTo>
                      <a:pt x="3941493" y="968230"/>
                      <a:pt x="3932823" y="989162"/>
                      <a:pt x="3917389" y="1004596"/>
                    </a:cubicBezTo>
                    <a:cubicBezTo>
                      <a:pt x="3901956" y="1020029"/>
                      <a:pt x="3881023" y="1028700"/>
                      <a:pt x="3859197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2314575"/>
                <a:ext cx="3083834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083834" h="1028700">
                    <a:moveTo>
                      <a:pt x="0" y="0"/>
                    </a:moveTo>
                    <a:lnTo>
                      <a:pt x="3001538" y="0"/>
                    </a:lnTo>
                    <a:cubicBezTo>
                      <a:pt x="3046988" y="0"/>
                      <a:pt x="3083834" y="36845"/>
                      <a:pt x="3083834" y="82296"/>
                    </a:cubicBezTo>
                    <a:lnTo>
                      <a:pt x="3083834" y="946404"/>
                    </a:lnTo>
                    <a:cubicBezTo>
                      <a:pt x="3083834" y="968230"/>
                      <a:pt x="3075163" y="989162"/>
                      <a:pt x="3059730" y="1004596"/>
                    </a:cubicBezTo>
                    <a:cubicBezTo>
                      <a:pt x="3044296" y="1020030"/>
                      <a:pt x="3023364" y="1028700"/>
                      <a:pt x="3001538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3471862"/>
                <a:ext cx="2932482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932482" h="1028700">
                    <a:moveTo>
                      <a:pt x="0" y="0"/>
                    </a:moveTo>
                    <a:lnTo>
                      <a:pt x="2850186" y="0"/>
                    </a:lnTo>
                    <a:cubicBezTo>
                      <a:pt x="2872012" y="0"/>
                      <a:pt x="2892945" y="8671"/>
                      <a:pt x="2908378" y="24104"/>
                    </a:cubicBezTo>
                    <a:cubicBezTo>
                      <a:pt x="2923812" y="39538"/>
                      <a:pt x="2932482" y="60470"/>
                      <a:pt x="2932482" y="82297"/>
                    </a:cubicBezTo>
                    <a:lnTo>
                      <a:pt x="2932482" y="946404"/>
                    </a:lnTo>
                    <a:cubicBezTo>
                      <a:pt x="2932482" y="968231"/>
                      <a:pt x="2923812" y="989163"/>
                      <a:pt x="2908378" y="1004597"/>
                    </a:cubicBezTo>
                    <a:cubicBezTo>
                      <a:pt x="2892945" y="1020030"/>
                      <a:pt x="2872012" y="1028700"/>
                      <a:pt x="2850186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4629150"/>
                <a:ext cx="2175724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175724" h="1028700">
                    <a:moveTo>
                      <a:pt x="0" y="0"/>
                    </a:moveTo>
                    <a:lnTo>
                      <a:pt x="2093428" y="0"/>
                    </a:lnTo>
                    <a:cubicBezTo>
                      <a:pt x="2115254" y="0"/>
                      <a:pt x="2136186" y="8670"/>
                      <a:pt x="2151620" y="24104"/>
                    </a:cubicBezTo>
                    <a:cubicBezTo>
                      <a:pt x="2167053" y="39538"/>
                      <a:pt x="2175724" y="60470"/>
                      <a:pt x="2175724" y="82296"/>
                    </a:cubicBezTo>
                    <a:lnTo>
                      <a:pt x="2175724" y="946404"/>
                    </a:lnTo>
                    <a:cubicBezTo>
                      <a:pt x="2175724" y="968230"/>
                      <a:pt x="2167053" y="989162"/>
                      <a:pt x="2151620" y="1004596"/>
                    </a:cubicBezTo>
                    <a:cubicBezTo>
                      <a:pt x="2136186" y="1020030"/>
                      <a:pt x="2115254" y="1028700"/>
                      <a:pt x="2093428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5786438"/>
                <a:ext cx="813559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813559" h="1028700">
                    <a:moveTo>
                      <a:pt x="0" y="0"/>
                    </a:moveTo>
                    <a:lnTo>
                      <a:pt x="731263" y="0"/>
                    </a:lnTo>
                    <a:cubicBezTo>
                      <a:pt x="753089" y="0"/>
                      <a:pt x="774021" y="8670"/>
                      <a:pt x="789455" y="24103"/>
                    </a:cubicBezTo>
                    <a:cubicBezTo>
                      <a:pt x="804888" y="39537"/>
                      <a:pt x="813559" y="60469"/>
                      <a:pt x="813559" y="82296"/>
                    </a:cubicBezTo>
                    <a:lnTo>
                      <a:pt x="813559" y="946404"/>
                    </a:lnTo>
                    <a:cubicBezTo>
                      <a:pt x="813559" y="991854"/>
                      <a:pt x="776714" y="1028700"/>
                      <a:pt x="731263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6943725"/>
                <a:ext cx="359504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59504" h="1028700">
                    <a:moveTo>
                      <a:pt x="0" y="0"/>
                    </a:moveTo>
                    <a:lnTo>
                      <a:pt x="277208" y="0"/>
                    </a:lnTo>
                    <a:cubicBezTo>
                      <a:pt x="322659" y="0"/>
                      <a:pt x="359504" y="36845"/>
                      <a:pt x="359504" y="82296"/>
                    </a:cubicBezTo>
                    <a:lnTo>
                      <a:pt x="359504" y="946404"/>
                    </a:lnTo>
                    <a:cubicBezTo>
                      <a:pt x="359504" y="991855"/>
                      <a:pt x="322659" y="1028700"/>
                      <a:pt x="277208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8101012"/>
                <a:ext cx="359504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59504" h="1028700">
                    <a:moveTo>
                      <a:pt x="0" y="0"/>
                    </a:moveTo>
                    <a:lnTo>
                      <a:pt x="277208" y="0"/>
                    </a:lnTo>
                    <a:cubicBezTo>
                      <a:pt x="322659" y="0"/>
                      <a:pt x="359504" y="36846"/>
                      <a:pt x="359504" y="82296"/>
                    </a:cubicBezTo>
                    <a:lnTo>
                      <a:pt x="359504" y="946405"/>
                    </a:lnTo>
                    <a:cubicBezTo>
                      <a:pt x="359504" y="991855"/>
                      <a:pt x="322659" y="1028700"/>
                      <a:pt x="277208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9258300"/>
                <a:ext cx="56801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56801" h="102870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31370" y="0"/>
                      <a:pt x="56800" y="25430"/>
                      <a:pt x="56801" y="56800"/>
                    </a:cubicBezTo>
                    <a:lnTo>
                      <a:pt x="56801" y="971900"/>
                    </a:lnTo>
                    <a:cubicBezTo>
                      <a:pt x="56800" y="1003270"/>
                      <a:pt x="31370" y="1028700"/>
                      <a:pt x="0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38" name="Freeform 38"/>
          <p:cNvSpPr/>
          <p:nvPr/>
        </p:nvSpPr>
        <p:spPr>
          <a:xfrm>
            <a:off x="4002002" y="637418"/>
            <a:ext cx="2121795" cy="1188205"/>
          </a:xfrm>
          <a:custGeom>
            <a:avLst/>
            <a:gdLst/>
            <a:ahLst/>
            <a:cxnLst/>
            <a:rect l="l" t="t" r="r" b="b"/>
            <a:pathLst>
              <a:path w="2121795" h="1188205">
                <a:moveTo>
                  <a:pt x="0" y="0"/>
                </a:moveTo>
                <a:lnTo>
                  <a:pt x="2121795" y="0"/>
                </a:lnTo>
                <a:lnTo>
                  <a:pt x="2121795" y="1188205"/>
                </a:lnTo>
                <a:lnTo>
                  <a:pt x="0" y="1188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1102776" y="3206342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78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53377" y="6362918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16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507871" y="4741180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58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66876" y="7102945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7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507871" y="3953989"/>
            <a:ext cx="40302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61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666876" y="7882090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7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914297" y="5529850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43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715308" y="2405132"/>
            <a:ext cx="69406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180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419432" y="8690245"/>
            <a:ext cx="795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 Bol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31359" y="1972488"/>
            <a:ext cx="14758615" cy="7521517"/>
            <a:chOff x="0" y="0"/>
            <a:chExt cx="19678154" cy="10028689"/>
          </a:xfrm>
        </p:grpSpPr>
        <p:sp>
          <p:nvSpPr>
            <p:cNvPr id="9" name="TextBox 9"/>
            <p:cNvSpPr txBox="1"/>
            <p:nvPr/>
          </p:nvSpPr>
          <p:spPr>
            <a:xfrm>
              <a:off x="13652201" y="-28575"/>
              <a:ext cx="2098628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Learning Hours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3437072" y="114735"/>
              <a:ext cx="107564" cy="107564"/>
              <a:chOff x="4691073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691073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126095" y="552164"/>
              <a:ext cx="9258404" cy="8996070"/>
              <a:chOff x="0" y="0"/>
              <a:chExt cx="13117533" cy="127458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3130233" cy="12745852"/>
              </a:xfrm>
              <a:custGeom>
                <a:avLst/>
                <a:gdLst/>
                <a:ahLst/>
                <a:cxnLst/>
                <a:rect l="l" t="t" r="r" b="b"/>
                <a:pathLst>
                  <a:path w="13130233" h="12745852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2745852"/>
                    </a:lnTo>
                    <a:lnTo>
                      <a:pt x="0" y="12745852"/>
                    </a:lnTo>
                    <a:close/>
                    <a:moveTo>
                      <a:pt x="4372511" y="0"/>
                    </a:moveTo>
                    <a:lnTo>
                      <a:pt x="4385211" y="0"/>
                    </a:lnTo>
                    <a:lnTo>
                      <a:pt x="4385211" y="12745852"/>
                    </a:lnTo>
                    <a:lnTo>
                      <a:pt x="4372511" y="12745852"/>
                    </a:lnTo>
                    <a:close/>
                    <a:moveTo>
                      <a:pt x="8745022" y="0"/>
                    </a:moveTo>
                    <a:lnTo>
                      <a:pt x="8757722" y="0"/>
                    </a:lnTo>
                    <a:lnTo>
                      <a:pt x="8757722" y="12745852"/>
                    </a:lnTo>
                    <a:lnTo>
                      <a:pt x="8745022" y="12745852"/>
                    </a:lnTo>
                    <a:close/>
                    <a:moveTo>
                      <a:pt x="13117533" y="0"/>
                    </a:moveTo>
                    <a:lnTo>
                      <a:pt x="13130233" y="0"/>
                    </a:lnTo>
                    <a:lnTo>
                      <a:pt x="13130233" y="12745852"/>
                    </a:lnTo>
                    <a:lnTo>
                      <a:pt x="13117533" y="12745852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0025393" y="9663079"/>
              <a:ext cx="201403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932114" y="9663079"/>
              <a:ext cx="560232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010172" y="9663079"/>
              <a:ext cx="576385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400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090844" y="9663079"/>
              <a:ext cx="587310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600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55970" y="624954"/>
              <a:ext cx="7026706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CitiesX: The Past, Present and Future of Urban Life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612868" y="1228976"/>
              <a:ext cx="4369807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Python Basics for Data Science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249572" y="1832997"/>
              <a:ext cx="3733104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Using Python for Research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759075" y="2437019"/>
              <a:ext cx="5223600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The Health Effects of Climate Change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212877" y="3041041"/>
              <a:ext cx="3769799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Indigenous Peoples' Rights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926692" y="3645063"/>
              <a:ext cx="4055984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Introduction to Data Science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586030" y="4249085"/>
              <a:ext cx="7396646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Improving Your Business Through a Culture of Health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806442" y="4853107"/>
              <a:ext cx="3176234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Global Housing Design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347879" y="5457128"/>
              <a:ext cx="4634797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Masterpieces of World Literature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061150"/>
              <a:ext cx="9982676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Rethink the City: New approaches to Global and Local Urban Challenges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189360" y="6665172"/>
              <a:ext cx="2793315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Leaders of Learning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079221" y="7269194"/>
              <a:ext cx="6903455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Let’s Get Personal: Working with Personality Type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042006" y="7873216"/>
              <a:ext cx="3940670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Supply Chain Fundamentals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074233" y="8477238"/>
              <a:ext cx="2908443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Supply Chain Design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045620" y="9081260"/>
              <a:ext cx="5937056" cy="36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1"/>
                </a:lnSpc>
              </a:pPr>
              <a:r>
                <a:rPr lang="en-US" sz="1693">
                  <a:solidFill>
                    <a:srgbClr val="000000"/>
                  </a:solidFill>
                  <a:latin typeface="Canva Sans"/>
                </a:rPr>
                <a:t>Engineering Design for a Circular Economy </a:t>
              </a:r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10126095" y="552164"/>
              <a:ext cx="8460491" cy="8996070"/>
              <a:chOff x="0" y="0"/>
              <a:chExt cx="11987030" cy="1274585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1987030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11987030" h="764751">
                    <a:moveTo>
                      <a:pt x="0" y="0"/>
                    </a:moveTo>
                    <a:lnTo>
                      <a:pt x="11925850" y="0"/>
                    </a:lnTo>
                    <a:lnTo>
                      <a:pt x="11925850" y="0"/>
                    </a:lnTo>
                    <a:cubicBezTo>
                      <a:pt x="11959639" y="0"/>
                      <a:pt x="11987030" y="27391"/>
                      <a:pt x="11987030" y="61180"/>
                    </a:cubicBezTo>
                    <a:lnTo>
                      <a:pt x="11987030" y="703571"/>
                    </a:lnTo>
                    <a:cubicBezTo>
                      <a:pt x="11987030" y="737360"/>
                      <a:pt x="11959639" y="764751"/>
                      <a:pt x="11925850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855793"/>
                <a:ext cx="5712477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5712477" h="764751">
                    <a:moveTo>
                      <a:pt x="0" y="0"/>
                    </a:moveTo>
                    <a:lnTo>
                      <a:pt x="5651297" y="0"/>
                    </a:lnTo>
                    <a:cubicBezTo>
                      <a:pt x="5685086" y="0"/>
                      <a:pt x="5712477" y="27391"/>
                      <a:pt x="5712477" y="61180"/>
                    </a:cubicBezTo>
                    <a:lnTo>
                      <a:pt x="5712477" y="703571"/>
                    </a:lnTo>
                    <a:cubicBezTo>
                      <a:pt x="5712477" y="737360"/>
                      <a:pt x="5685086" y="764751"/>
                      <a:pt x="5651297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1711586"/>
                <a:ext cx="3373184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3373184" h="764751">
                    <a:moveTo>
                      <a:pt x="0" y="0"/>
                    </a:moveTo>
                    <a:lnTo>
                      <a:pt x="3312003" y="0"/>
                    </a:lnTo>
                    <a:cubicBezTo>
                      <a:pt x="3328229" y="0"/>
                      <a:pt x="3343791" y="6446"/>
                      <a:pt x="3355264" y="17919"/>
                    </a:cubicBezTo>
                    <a:cubicBezTo>
                      <a:pt x="3366738" y="29393"/>
                      <a:pt x="3373184" y="44954"/>
                      <a:pt x="3373184" y="61180"/>
                    </a:cubicBezTo>
                    <a:lnTo>
                      <a:pt x="3373184" y="703571"/>
                    </a:lnTo>
                    <a:cubicBezTo>
                      <a:pt x="3373184" y="719797"/>
                      <a:pt x="3366738" y="735358"/>
                      <a:pt x="3355264" y="746832"/>
                    </a:cubicBezTo>
                    <a:cubicBezTo>
                      <a:pt x="3343791" y="758305"/>
                      <a:pt x="3328229" y="764751"/>
                      <a:pt x="3312003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2567379"/>
                <a:ext cx="3198283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3198283" h="764751">
                    <a:moveTo>
                      <a:pt x="0" y="0"/>
                    </a:moveTo>
                    <a:lnTo>
                      <a:pt x="3137103" y="0"/>
                    </a:lnTo>
                    <a:cubicBezTo>
                      <a:pt x="3153329" y="0"/>
                      <a:pt x="3168890" y="6445"/>
                      <a:pt x="3180364" y="17919"/>
                    </a:cubicBezTo>
                    <a:cubicBezTo>
                      <a:pt x="3191837" y="29393"/>
                      <a:pt x="3198283" y="44954"/>
                      <a:pt x="3198283" y="61180"/>
                    </a:cubicBezTo>
                    <a:lnTo>
                      <a:pt x="3198283" y="703571"/>
                    </a:lnTo>
                    <a:cubicBezTo>
                      <a:pt x="3198283" y="737360"/>
                      <a:pt x="3170892" y="764751"/>
                      <a:pt x="3137103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0" y="3423172"/>
                <a:ext cx="2848482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2848482" h="764751">
                    <a:moveTo>
                      <a:pt x="0" y="0"/>
                    </a:moveTo>
                    <a:lnTo>
                      <a:pt x="2787302" y="0"/>
                    </a:lnTo>
                    <a:cubicBezTo>
                      <a:pt x="2821091" y="0"/>
                      <a:pt x="2848482" y="27391"/>
                      <a:pt x="2848482" y="61180"/>
                    </a:cubicBezTo>
                    <a:lnTo>
                      <a:pt x="2848482" y="703571"/>
                    </a:lnTo>
                    <a:cubicBezTo>
                      <a:pt x="2848482" y="719797"/>
                      <a:pt x="2842037" y="735358"/>
                      <a:pt x="2830563" y="746832"/>
                    </a:cubicBezTo>
                    <a:cubicBezTo>
                      <a:pt x="2819090" y="758305"/>
                      <a:pt x="2803528" y="764751"/>
                      <a:pt x="2787302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4278965"/>
                <a:ext cx="2826620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2826620" h="764751">
                    <a:moveTo>
                      <a:pt x="0" y="0"/>
                    </a:moveTo>
                    <a:lnTo>
                      <a:pt x="2765440" y="0"/>
                    </a:lnTo>
                    <a:cubicBezTo>
                      <a:pt x="2799228" y="0"/>
                      <a:pt x="2826620" y="27391"/>
                      <a:pt x="2826620" y="61180"/>
                    </a:cubicBezTo>
                    <a:lnTo>
                      <a:pt x="2826620" y="703571"/>
                    </a:lnTo>
                    <a:cubicBezTo>
                      <a:pt x="2826620" y="737359"/>
                      <a:pt x="2799228" y="764751"/>
                      <a:pt x="2765440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5134758"/>
                <a:ext cx="2476819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2476819" h="764751">
                    <a:moveTo>
                      <a:pt x="0" y="0"/>
                    </a:moveTo>
                    <a:lnTo>
                      <a:pt x="2415639" y="0"/>
                    </a:lnTo>
                    <a:cubicBezTo>
                      <a:pt x="2449427" y="0"/>
                      <a:pt x="2476819" y="27391"/>
                      <a:pt x="2476819" y="61179"/>
                    </a:cubicBezTo>
                    <a:lnTo>
                      <a:pt x="2476819" y="703571"/>
                    </a:lnTo>
                    <a:cubicBezTo>
                      <a:pt x="2476819" y="719797"/>
                      <a:pt x="2470373" y="735358"/>
                      <a:pt x="2458900" y="746831"/>
                    </a:cubicBezTo>
                    <a:cubicBezTo>
                      <a:pt x="2447426" y="758305"/>
                      <a:pt x="2431865" y="764751"/>
                      <a:pt x="2415639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5990551"/>
                <a:ext cx="2454956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2454956" h="764751">
                    <a:moveTo>
                      <a:pt x="0" y="0"/>
                    </a:moveTo>
                    <a:lnTo>
                      <a:pt x="2393776" y="0"/>
                    </a:lnTo>
                    <a:cubicBezTo>
                      <a:pt x="2427565" y="0"/>
                      <a:pt x="2454956" y="27391"/>
                      <a:pt x="2454956" y="61180"/>
                    </a:cubicBezTo>
                    <a:lnTo>
                      <a:pt x="2454956" y="703571"/>
                    </a:lnTo>
                    <a:cubicBezTo>
                      <a:pt x="2454956" y="737359"/>
                      <a:pt x="2427565" y="764751"/>
                      <a:pt x="2393776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6846343"/>
                <a:ext cx="2105155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2105155" h="764751">
                    <a:moveTo>
                      <a:pt x="0" y="0"/>
                    </a:moveTo>
                    <a:lnTo>
                      <a:pt x="2043975" y="0"/>
                    </a:lnTo>
                    <a:cubicBezTo>
                      <a:pt x="2077764" y="0"/>
                      <a:pt x="2105155" y="27392"/>
                      <a:pt x="2105155" y="61180"/>
                    </a:cubicBezTo>
                    <a:lnTo>
                      <a:pt x="2105155" y="703571"/>
                    </a:lnTo>
                    <a:cubicBezTo>
                      <a:pt x="2105155" y="737360"/>
                      <a:pt x="2077764" y="764751"/>
                      <a:pt x="2043975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0" y="7702136"/>
                <a:ext cx="1973980" cy="764752"/>
              </a:xfrm>
              <a:custGeom>
                <a:avLst/>
                <a:gdLst/>
                <a:ahLst/>
                <a:cxnLst/>
                <a:rect l="l" t="t" r="r" b="b"/>
                <a:pathLst>
                  <a:path w="1973980" h="764752">
                    <a:moveTo>
                      <a:pt x="0" y="0"/>
                    </a:moveTo>
                    <a:lnTo>
                      <a:pt x="1912800" y="0"/>
                    </a:lnTo>
                    <a:cubicBezTo>
                      <a:pt x="1929026" y="0"/>
                      <a:pt x="1944588" y="6446"/>
                      <a:pt x="1956061" y="17920"/>
                    </a:cubicBezTo>
                    <a:cubicBezTo>
                      <a:pt x="1967534" y="29393"/>
                      <a:pt x="1973980" y="44955"/>
                      <a:pt x="1973980" y="61181"/>
                    </a:cubicBezTo>
                    <a:lnTo>
                      <a:pt x="1973980" y="703571"/>
                    </a:lnTo>
                    <a:cubicBezTo>
                      <a:pt x="1973980" y="719797"/>
                      <a:pt x="1967534" y="735359"/>
                      <a:pt x="1956061" y="746832"/>
                    </a:cubicBezTo>
                    <a:cubicBezTo>
                      <a:pt x="1944588" y="758306"/>
                      <a:pt x="1929026" y="764752"/>
                      <a:pt x="1912800" y="764752"/>
                    </a:cubicBezTo>
                    <a:lnTo>
                      <a:pt x="0" y="764752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0" y="8557930"/>
                <a:ext cx="1842805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1842805" h="764751">
                    <a:moveTo>
                      <a:pt x="0" y="0"/>
                    </a:moveTo>
                    <a:lnTo>
                      <a:pt x="1781625" y="0"/>
                    </a:lnTo>
                    <a:cubicBezTo>
                      <a:pt x="1815413" y="0"/>
                      <a:pt x="1842805" y="27391"/>
                      <a:pt x="1842805" y="61180"/>
                    </a:cubicBezTo>
                    <a:lnTo>
                      <a:pt x="1842805" y="703571"/>
                    </a:lnTo>
                    <a:cubicBezTo>
                      <a:pt x="1842805" y="737359"/>
                      <a:pt x="1815413" y="764751"/>
                      <a:pt x="1781625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0" y="9413722"/>
                <a:ext cx="1799080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1799080" h="764751">
                    <a:moveTo>
                      <a:pt x="0" y="0"/>
                    </a:moveTo>
                    <a:lnTo>
                      <a:pt x="1737899" y="0"/>
                    </a:lnTo>
                    <a:cubicBezTo>
                      <a:pt x="1771688" y="0"/>
                      <a:pt x="1799080" y="27392"/>
                      <a:pt x="1799080" y="61180"/>
                    </a:cubicBezTo>
                    <a:lnTo>
                      <a:pt x="1799080" y="703571"/>
                    </a:lnTo>
                    <a:cubicBezTo>
                      <a:pt x="1799080" y="737360"/>
                      <a:pt x="1771688" y="764751"/>
                      <a:pt x="1737899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10269515"/>
                <a:ext cx="1777217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1777217" h="764751">
                    <a:moveTo>
                      <a:pt x="0" y="0"/>
                    </a:moveTo>
                    <a:lnTo>
                      <a:pt x="1716037" y="0"/>
                    </a:lnTo>
                    <a:cubicBezTo>
                      <a:pt x="1749826" y="0"/>
                      <a:pt x="1777217" y="27391"/>
                      <a:pt x="1777217" y="61180"/>
                    </a:cubicBezTo>
                    <a:lnTo>
                      <a:pt x="1777217" y="703571"/>
                    </a:lnTo>
                    <a:cubicBezTo>
                      <a:pt x="1777217" y="737360"/>
                      <a:pt x="1749826" y="764751"/>
                      <a:pt x="1716037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11125308"/>
                <a:ext cx="1711629" cy="764752"/>
              </a:xfrm>
              <a:custGeom>
                <a:avLst/>
                <a:gdLst/>
                <a:ahLst/>
                <a:cxnLst/>
                <a:rect l="l" t="t" r="r" b="b"/>
                <a:pathLst>
                  <a:path w="1711629" h="764752">
                    <a:moveTo>
                      <a:pt x="0" y="0"/>
                    </a:moveTo>
                    <a:lnTo>
                      <a:pt x="1650449" y="0"/>
                    </a:lnTo>
                    <a:cubicBezTo>
                      <a:pt x="1666675" y="0"/>
                      <a:pt x="1682237" y="6446"/>
                      <a:pt x="1693710" y="17920"/>
                    </a:cubicBezTo>
                    <a:cubicBezTo>
                      <a:pt x="1705184" y="29393"/>
                      <a:pt x="1711629" y="44954"/>
                      <a:pt x="1711629" y="61181"/>
                    </a:cubicBezTo>
                    <a:lnTo>
                      <a:pt x="1711629" y="703572"/>
                    </a:lnTo>
                    <a:cubicBezTo>
                      <a:pt x="1711629" y="737360"/>
                      <a:pt x="1684238" y="764752"/>
                      <a:pt x="1650449" y="764752"/>
                    </a:cubicBezTo>
                    <a:lnTo>
                      <a:pt x="0" y="764752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11981101"/>
                <a:ext cx="1580454" cy="764751"/>
              </a:xfrm>
              <a:custGeom>
                <a:avLst/>
                <a:gdLst/>
                <a:ahLst/>
                <a:cxnLst/>
                <a:rect l="l" t="t" r="r" b="b"/>
                <a:pathLst>
                  <a:path w="1580454" h="764751">
                    <a:moveTo>
                      <a:pt x="0" y="0"/>
                    </a:moveTo>
                    <a:lnTo>
                      <a:pt x="1519274" y="0"/>
                    </a:lnTo>
                    <a:cubicBezTo>
                      <a:pt x="1553063" y="0"/>
                      <a:pt x="1580454" y="27392"/>
                      <a:pt x="1580454" y="61180"/>
                    </a:cubicBezTo>
                    <a:lnTo>
                      <a:pt x="1580454" y="703571"/>
                    </a:lnTo>
                    <a:cubicBezTo>
                      <a:pt x="1580454" y="737360"/>
                      <a:pt x="1553063" y="764751"/>
                      <a:pt x="1519274" y="764751"/>
                    </a:cubicBezTo>
                    <a:lnTo>
                      <a:pt x="0" y="76475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49" name="TextBox 49"/>
          <p:cNvSpPr txBox="1"/>
          <p:nvPr/>
        </p:nvSpPr>
        <p:spPr>
          <a:xfrm>
            <a:off x="9512087" y="5984603"/>
            <a:ext cx="321467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96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687594" y="5090319"/>
            <a:ext cx="408522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113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872923" y="4643177"/>
            <a:ext cx="429732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129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413487" y="2823650"/>
            <a:ext cx="430425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261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761559" y="2394003"/>
            <a:ext cx="456070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548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331739" y="7369657"/>
            <a:ext cx="290554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82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358770" y="6922515"/>
            <a:ext cx="306634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84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672821" y="5537461"/>
            <a:ext cx="400205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112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428775" y="6431745"/>
            <a:ext cx="333804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90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900727" y="4178292"/>
            <a:ext cx="451080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130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079402" y="3713406"/>
            <a:ext cx="446505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146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184003" y="3246507"/>
            <a:ext cx="434861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154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370553" y="7861158"/>
            <a:ext cx="283068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81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226662" y="8755442"/>
            <a:ext cx="264216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72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289805" y="8308300"/>
            <a:ext cx="277939" cy="34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  <a:spcBef>
                <a:spcPct val="0"/>
              </a:spcBef>
            </a:pPr>
            <a:r>
              <a:rPr lang="en-US" sz="1956">
                <a:solidFill>
                  <a:srgbClr val="000000"/>
                </a:solidFill>
                <a:latin typeface="Canva Sans Bold"/>
              </a:rPr>
              <a:t>78</a:t>
            </a:r>
          </a:p>
        </p:txBody>
      </p:sp>
      <p:sp>
        <p:nvSpPr>
          <p:cNvPr id="64" name="Freeform 64"/>
          <p:cNvSpPr/>
          <p:nvPr/>
        </p:nvSpPr>
        <p:spPr>
          <a:xfrm>
            <a:off x="4002002" y="637418"/>
            <a:ext cx="2121795" cy="1188205"/>
          </a:xfrm>
          <a:custGeom>
            <a:avLst/>
            <a:gdLst/>
            <a:ahLst/>
            <a:cxnLst/>
            <a:rect l="l" t="t" r="r" b="b"/>
            <a:pathLst>
              <a:path w="2121795" h="1188205">
                <a:moveTo>
                  <a:pt x="0" y="0"/>
                </a:moveTo>
                <a:lnTo>
                  <a:pt x="2121795" y="0"/>
                </a:lnTo>
                <a:lnTo>
                  <a:pt x="2121795" y="1188205"/>
                </a:lnTo>
                <a:lnTo>
                  <a:pt x="0" y="1188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20438" y="802810"/>
            <a:ext cx="7047123" cy="951362"/>
          </a:xfrm>
          <a:custGeom>
            <a:avLst/>
            <a:gdLst/>
            <a:ahLst/>
            <a:cxnLst/>
            <a:rect l="l" t="t" r="r" b="b"/>
            <a:pathLst>
              <a:path w="7047123" h="951362">
                <a:moveTo>
                  <a:pt x="0" y="0"/>
                </a:moveTo>
                <a:lnTo>
                  <a:pt x="7047124" y="0"/>
                </a:lnTo>
                <a:lnTo>
                  <a:pt x="7047124" y="951362"/>
                </a:lnTo>
                <a:lnTo>
                  <a:pt x="0" y="951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2373451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7315200" h="4114800">
                <a:moveTo>
                  <a:pt x="0" y="0"/>
                </a:moveTo>
                <a:lnTo>
                  <a:pt x="7315200" y="0"/>
                </a:lnTo>
                <a:lnTo>
                  <a:pt x="7315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619" r="-72038" b="-163227"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2373451"/>
          <a:ext cx="7315200" cy="41148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1600">
                <a:tc gridSpan="2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Only course completors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Only course completors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Courses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320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982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9543969" y="2373451"/>
            <a:ext cx="7315200" cy="4114800"/>
          </a:xfrm>
          <a:custGeom>
            <a:avLst/>
            <a:gdLst/>
            <a:ahLst/>
            <a:cxnLst/>
            <a:rect l="l" t="t" r="r" b="b"/>
            <a:pathLst>
              <a:path w="7315200" h="4114800">
                <a:moveTo>
                  <a:pt x="0" y="0"/>
                </a:moveTo>
                <a:lnTo>
                  <a:pt x="7315200" y="0"/>
                </a:lnTo>
                <a:lnTo>
                  <a:pt x="7315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619" r="-72038" b="-163227"/>
            </a:stretch>
          </a:blipFill>
        </p:spPr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9543969" y="2373451"/>
          <a:ext cx="7315200" cy="41148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1600">
                <a:tc gridSpan="2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Only video completors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Only video completors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Videos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670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nva Sans"/>
                        </a:rPr>
                        <a:t>32322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5351194" y="7118181"/>
            <a:ext cx="7315200" cy="220786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974983" y="7374896"/>
            <a:ext cx="4067621" cy="165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Fits MEF University's mission:</a:t>
            </a:r>
          </a:p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Flipped Learning;</a:t>
            </a:r>
          </a:p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Digital learning;</a:t>
            </a:r>
          </a:p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Fostering leading professionals;</a:t>
            </a:r>
          </a:p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Lifelong learning.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57954" y="1988835"/>
            <a:ext cx="14573328" cy="7844799"/>
            <a:chOff x="0" y="-38100"/>
            <a:chExt cx="19431105" cy="10459733"/>
          </a:xfrm>
        </p:grpSpPr>
        <p:sp>
          <p:nvSpPr>
            <p:cNvPr id="9" name="TextBox 9"/>
            <p:cNvSpPr txBox="1"/>
            <p:nvPr/>
          </p:nvSpPr>
          <p:spPr>
            <a:xfrm>
              <a:off x="13062054" y="-38100"/>
              <a:ext cx="3395640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64"/>
                </a:lnSpc>
              </a:pPr>
              <a:r>
                <a:rPr lang="en-US" sz="2117" dirty="0">
                  <a:solidFill>
                    <a:srgbClr val="000000"/>
                  </a:solidFill>
                  <a:latin typeface="Canva Sans"/>
                </a:rPr>
                <a:t>Count of Student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793102" y="143442"/>
              <a:ext cx="134476" cy="134476"/>
              <a:chOff x="2970590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97059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6D2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171880" y="690312"/>
              <a:ext cx="8903424" cy="9077158"/>
              <a:chOff x="0" y="0"/>
              <a:chExt cx="1009011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10281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10281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363370" y="0"/>
                    </a:moveTo>
                    <a:lnTo>
                      <a:pt x="3376070" y="0"/>
                    </a:lnTo>
                    <a:lnTo>
                      <a:pt x="3376070" y="10287000"/>
                    </a:lnTo>
                    <a:lnTo>
                      <a:pt x="3363370" y="10287000"/>
                    </a:lnTo>
                    <a:close/>
                    <a:moveTo>
                      <a:pt x="6726741" y="0"/>
                    </a:moveTo>
                    <a:lnTo>
                      <a:pt x="6739441" y="0"/>
                    </a:lnTo>
                    <a:lnTo>
                      <a:pt x="6739441" y="10287000"/>
                    </a:lnTo>
                    <a:lnTo>
                      <a:pt x="6726741" y="10287000"/>
                    </a:lnTo>
                    <a:close/>
                    <a:moveTo>
                      <a:pt x="10090110" y="0"/>
                    </a:moveTo>
                    <a:lnTo>
                      <a:pt x="10102810" y="0"/>
                    </a:lnTo>
                    <a:lnTo>
                      <a:pt x="10102810" y="10287000"/>
                    </a:lnTo>
                    <a:lnTo>
                      <a:pt x="1009011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0045983" y="9908672"/>
              <a:ext cx="251793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92465" y="9908672"/>
              <a:ext cx="694445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757295" y="9908672"/>
              <a:ext cx="945785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117" dirty="0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719501" y="9908672"/>
              <a:ext cx="711604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300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060894" y="895390"/>
              <a:ext cx="3931684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Faculty of Engineering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40528" y="1916571"/>
              <a:ext cx="3652050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Faculty of Education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937751"/>
              <a:ext cx="9992578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Faculty of Economics, Administrative and Social Sciences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692289" y="3958931"/>
              <a:ext cx="1300289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Alumni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107316" y="4980111"/>
              <a:ext cx="6885262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Faculty of Arts Design and Architecture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408284" y="6001292"/>
              <a:ext cx="2584293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Faculty of Law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275209" y="7022472"/>
              <a:ext cx="2717369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Academic Staff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09583" y="8043652"/>
              <a:ext cx="2982995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Graduate School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856714" y="9064832"/>
              <a:ext cx="2135864" cy="45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64"/>
                </a:lnSpc>
              </a:pPr>
              <a:r>
                <a:rPr lang="en-US" sz="2117">
                  <a:solidFill>
                    <a:srgbClr val="000000"/>
                  </a:solidFill>
                  <a:latin typeface="Canva Sans"/>
                </a:rPr>
                <a:t>Admin Staff 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10171880" y="690312"/>
              <a:ext cx="8879349" cy="9077158"/>
              <a:chOff x="0" y="0"/>
              <a:chExt cx="10062827" cy="10287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062827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0062827" h="1028700">
                    <a:moveTo>
                      <a:pt x="0" y="0"/>
                    </a:moveTo>
                    <a:lnTo>
                      <a:pt x="9980530" y="0"/>
                    </a:lnTo>
                    <a:lnTo>
                      <a:pt x="9980530" y="0"/>
                    </a:lnTo>
                    <a:cubicBezTo>
                      <a:pt x="10002357" y="0"/>
                      <a:pt x="10023289" y="8670"/>
                      <a:pt x="10038723" y="24104"/>
                    </a:cubicBezTo>
                    <a:cubicBezTo>
                      <a:pt x="10054156" y="39537"/>
                      <a:pt x="10062827" y="60470"/>
                      <a:pt x="10062827" y="82296"/>
                    </a:cubicBezTo>
                    <a:lnTo>
                      <a:pt x="10062827" y="946404"/>
                    </a:lnTo>
                    <a:cubicBezTo>
                      <a:pt x="10062827" y="968230"/>
                      <a:pt x="10054156" y="989163"/>
                      <a:pt x="10038723" y="1004596"/>
                    </a:cubicBezTo>
                    <a:cubicBezTo>
                      <a:pt x="10023289" y="1020030"/>
                      <a:pt x="10002357" y="1028700"/>
                      <a:pt x="9980530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1157288"/>
                <a:ext cx="3706057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706057" h="1028700">
                    <a:moveTo>
                      <a:pt x="0" y="0"/>
                    </a:moveTo>
                    <a:lnTo>
                      <a:pt x="3623761" y="0"/>
                    </a:lnTo>
                    <a:cubicBezTo>
                      <a:pt x="3645587" y="0"/>
                      <a:pt x="3666520" y="8670"/>
                      <a:pt x="3681953" y="24103"/>
                    </a:cubicBezTo>
                    <a:cubicBezTo>
                      <a:pt x="3697387" y="39537"/>
                      <a:pt x="3706057" y="60469"/>
                      <a:pt x="3706057" y="82296"/>
                    </a:cubicBezTo>
                    <a:lnTo>
                      <a:pt x="3706057" y="946404"/>
                    </a:lnTo>
                    <a:cubicBezTo>
                      <a:pt x="3706057" y="968230"/>
                      <a:pt x="3697387" y="989162"/>
                      <a:pt x="3681953" y="1004596"/>
                    </a:cubicBezTo>
                    <a:cubicBezTo>
                      <a:pt x="3666520" y="1020029"/>
                      <a:pt x="3645587" y="1028700"/>
                      <a:pt x="3623761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2314575"/>
                <a:ext cx="3167918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167918" h="1028700">
                    <a:moveTo>
                      <a:pt x="0" y="0"/>
                    </a:moveTo>
                    <a:lnTo>
                      <a:pt x="3085622" y="0"/>
                    </a:lnTo>
                    <a:cubicBezTo>
                      <a:pt x="3131073" y="0"/>
                      <a:pt x="3167918" y="36845"/>
                      <a:pt x="3167918" y="82296"/>
                    </a:cubicBezTo>
                    <a:lnTo>
                      <a:pt x="3167918" y="946404"/>
                    </a:lnTo>
                    <a:cubicBezTo>
                      <a:pt x="3167918" y="968230"/>
                      <a:pt x="3159247" y="989162"/>
                      <a:pt x="3143814" y="1004596"/>
                    </a:cubicBezTo>
                    <a:cubicBezTo>
                      <a:pt x="3128381" y="1020030"/>
                      <a:pt x="3107448" y="1028700"/>
                      <a:pt x="3085622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3471862"/>
                <a:ext cx="2427976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427976" h="1028700">
                    <a:moveTo>
                      <a:pt x="0" y="0"/>
                    </a:moveTo>
                    <a:lnTo>
                      <a:pt x="2345680" y="0"/>
                    </a:lnTo>
                    <a:cubicBezTo>
                      <a:pt x="2367507" y="0"/>
                      <a:pt x="2388439" y="8671"/>
                      <a:pt x="2403872" y="24104"/>
                    </a:cubicBezTo>
                    <a:cubicBezTo>
                      <a:pt x="2419306" y="39538"/>
                      <a:pt x="2427976" y="60470"/>
                      <a:pt x="2427976" y="82297"/>
                    </a:cubicBezTo>
                    <a:lnTo>
                      <a:pt x="2427976" y="946404"/>
                    </a:lnTo>
                    <a:cubicBezTo>
                      <a:pt x="2427976" y="968231"/>
                      <a:pt x="2419306" y="989163"/>
                      <a:pt x="2403872" y="1004597"/>
                    </a:cubicBezTo>
                    <a:cubicBezTo>
                      <a:pt x="2388439" y="1020030"/>
                      <a:pt x="2367507" y="1028700"/>
                      <a:pt x="2345680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4629150"/>
                <a:ext cx="104899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048995" h="1028700">
                    <a:moveTo>
                      <a:pt x="0" y="0"/>
                    </a:moveTo>
                    <a:lnTo>
                      <a:pt x="966699" y="0"/>
                    </a:lnTo>
                    <a:cubicBezTo>
                      <a:pt x="988525" y="0"/>
                      <a:pt x="1009457" y="8670"/>
                      <a:pt x="1024891" y="24104"/>
                    </a:cubicBezTo>
                    <a:cubicBezTo>
                      <a:pt x="1040324" y="39538"/>
                      <a:pt x="1048995" y="60470"/>
                      <a:pt x="1048995" y="82296"/>
                    </a:cubicBezTo>
                    <a:lnTo>
                      <a:pt x="1048995" y="946404"/>
                    </a:lnTo>
                    <a:cubicBezTo>
                      <a:pt x="1048995" y="968230"/>
                      <a:pt x="1040324" y="989162"/>
                      <a:pt x="1024891" y="1004596"/>
                    </a:cubicBezTo>
                    <a:cubicBezTo>
                      <a:pt x="1009457" y="1020030"/>
                      <a:pt x="988525" y="1028700"/>
                      <a:pt x="96669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5786438"/>
                <a:ext cx="981727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981727" h="1028700">
                    <a:moveTo>
                      <a:pt x="0" y="0"/>
                    </a:moveTo>
                    <a:lnTo>
                      <a:pt x="899431" y="0"/>
                    </a:lnTo>
                    <a:cubicBezTo>
                      <a:pt x="921258" y="0"/>
                      <a:pt x="942190" y="8670"/>
                      <a:pt x="957624" y="24103"/>
                    </a:cubicBezTo>
                    <a:cubicBezTo>
                      <a:pt x="973057" y="39537"/>
                      <a:pt x="981727" y="60469"/>
                      <a:pt x="981727" y="82296"/>
                    </a:cubicBezTo>
                    <a:lnTo>
                      <a:pt x="981727" y="946404"/>
                    </a:lnTo>
                    <a:cubicBezTo>
                      <a:pt x="981727" y="991854"/>
                      <a:pt x="944882" y="1028700"/>
                      <a:pt x="899431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6943725"/>
                <a:ext cx="7799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779925" h="1028700">
                    <a:moveTo>
                      <a:pt x="0" y="0"/>
                    </a:moveTo>
                    <a:lnTo>
                      <a:pt x="697629" y="0"/>
                    </a:lnTo>
                    <a:cubicBezTo>
                      <a:pt x="743080" y="0"/>
                      <a:pt x="779925" y="36845"/>
                      <a:pt x="779925" y="82296"/>
                    </a:cubicBezTo>
                    <a:lnTo>
                      <a:pt x="779925" y="946404"/>
                    </a:lnTo>
                    <a:cubicBezTo>
                      <a:pt x="779925" y="991855"/>
                      <a:pt x="743080" y="1028700"/>
                      <a:pt x="6976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8101012"/>
                <a:ext cx="309053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09053" h="1028700">
                    <a:moveTo>
                      <a:pt x="0" y="0"/>
                    </a:moveTo>
                    <a:lnTo>
                      <a:pt x="226757" y="0"/>
                    </a:lnTo>
                    <a:cubicBezTo>
                      <a:pt x="272208" y="0"/>
                      <a:pt x="309053" y="36846"/>
                      <a:pt x="309053" y="82296"/>
                    </a:cubicBezTo>
                    <a:lnTo>
                      <a:pt x="309053" y="946405"/>
                    </a:lnTo>
                    <a:cubicBezTo>
                      <a:pt x="309053" y="991855"/>
                      <a:pt x="272208" y="1028700"/>
                      <a:pt x="226757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9258300"/>
                <a:ext cx="107251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07251" h="1028700">
                    <a:moveTo>
                      <a:pt x="0" y="0"/>
                    </a:moveTo>
                    <a:lnTo>
                      <a:pt x="24955" y="0"/>
                    </a:lnTo>
                    <a:cubicBezTo>
                      <a:pt x="70406" y="0"/>
                      <a:pt x="107251" y="36845"/>
                      <a:pt x="107251" y="82296"/>
                    </a:cubicBezTo>
                    <a:lnTo>
                      <a:pt x="107251" y="946404"/>
                    </a:lnTo>
                    <a:cubicBezTo>
                      <a:pt x="107251" y="991855"/>
                      <a:pt x="70406" y="1028700"/>
                      <a:pt x="24955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6D2"/>
              </a:solidFill>
            </p:spPr>
          </p:sp>
        </p:grpSp>
      </p:grpSp>
      <p:sp>
        <p:nvSpPr>
          <p:cNvPr id="37" name="TextBox 37"/>
          <p:cNvSpPr txBox="1"/>
          <p:nvPr/>
        </p:nvSpPr>
        <p:spPr>
          <a:xfrm>
            <a:off x="10964444" y="3408401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110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46903" y="6429395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29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131006" y="4895746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72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98894" y="7212122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23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543169" y="4170820"/>
            <a:ext cx="42127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94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13652" y="7967157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9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46903" y="5650782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31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147519" y="2631983"/>
            <a:ext cx="672592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299</a:t>
            </a:r>
          </a:p>
        </p:txBody>
      </p:sp>
      <p:sp>
        <p:nvSpPr>
          <p:cNvPr id="45" name="Freeform 45"/>
          <p:cNvSpPr/>
          <p:nvPr/>
        </p:nvSpPr>
        <p:spPr>
          <a:xfrm>
            <a:off x="3854368" y="874262"/>
            <a:ext cx="7047123" cy="951362"/>
          </a:xfrm>
          <a:custGeom>
            <a:avLst/>
            <a:gdLst/>
            <a:ahLst/>
            <a:cxnLst/>
            <a:rect l="l" t="t" r="r" b="b"/>
            <a:pathLst>
              <a:path w="7047123" h="951362">
                <a:moveTo>
                  <a:pt x="0" y="0"/>
                </a:moveTo>
                <a:lnTo>
                  <a:pt x="7047123" y="0"/>
                </a:lnTo>
                <a:lnTo>
                  <a:pt x="7047123" y="951361"/>
                </a:lnTo>
                <a:lnTo>
                  <a:pt x="0" y="95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8515759" y="8749884"/>
            <a:ext cx="770485" cy="4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3"/>
              </a:lnSpc>
            </a:pPr>
            <a:r>
              <a:rPr lang="en-US" sz="2616">
                <a:solidFill>
                  <a:srgbClr val="000000"/>
                </a:solidFill>
                <a:latin typeface="Canva Sans Bold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433365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73338" y="1923541"/>
            <a:ext cx="16313857" cy="7893628"/>
            <a:chOff x="0" y="-38100"/>
            <a:chExt cx="21751809" cy="10524837"/>
          </a:xfrm>
        </p:grpSpPr>
        <p:sp>
          <p:nvSpPr>
            <p:cNvPr id="9" name="TextBox 9"/>
            <p:cNvSpPr txBox="1"/>
            <p:nvPr/>
          </p:nvSpPr>
          <p:spPr>
            <a:xfrm>
              <a:off x="14773732" y="-38100"/>
              <a:ext cx="2334521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Learning Hours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4534421" y="127632"/>
              <a:ext cx="119655" cy="119655"/>
              <a:chOff x="5060239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5060239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561433" y="614230"/>
              <a:ext cx="10878773" cy="9306500"/>
              <a:chOff x="0" y="0"/>
              <a:chExt cx="13855865" cy="1185332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3868564" cy="11853322"/>
              </a:xfrm>
              <a:custGeom>
                <a:avLst/>
                <a:gdLst/>
                <a:ahLst/>
                <a:cxnLst/>
                <a:rect l="l" t="t" r="r" b="b"/>
                <a:pathLst>
                  <a:path w="13868564" h="11853322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1853322"/>
                    </a:lnTo>
                    <a:lnTo>
                      <a:pt x="0" y="11853322"/>
                    </a:lnTo>
                    <a:close/>
                    <a:moveTo>
                      <a:pt x="3463966" y="0"/>
                    </a:moveTo>
                    <a:lnTo>
                      <a:pt x="3476666" y="0"/>
                    </a:lnTo>
                    <a:lnTo>
                      <a:pt x="3476666" y="11853322"/>
                    </a:lnTo>
                    <a:lnTo>
                      <a:pt x="3463966" y="11853322"/>
                    </a:lnTo>
                    <a:close/>
                    <a:moveTo>
                      <a:pt x="6927932" y="0"/>
                    </a:moveTo>
                    <a:lnTo>
                      <a:pt x="6940632" y="0"/>
                    </a:lnTo>
                    <a:lnTo>
                      <a:pt x="6940632" y="11853322"/>
                    </a:lnTo>
                    <a:lnTo>
                      <a:pt x="6927932" y="11853322"/>
                    </a:lnTo>
                    <a:close/>
                    <a:moveTo>
                      <a:pt x="10391899" y="0"/>
                    </a:moveTo>
                    <a:lnTo>
                      <a:pt x="10404599" y="0"/>
                    </a:lnTo>
                    <a:lnTo>
                      <a:pt x="10404599" y="11853322"/>
                    </a:lnTo>
                    <a:lnTo>
                      <a:pt x="10391899" y="11853322"/>
                    </a:lnTo>
                    <a:close/>
                    <a:moveTo>
                      <a:pt x="13855864" y="0"/>
                    </a:moveTo>
                    <a:lnTo>
                      <a:pt x="13868564" y="0"/>
                    </a:lnTo>
                    <a:lnTo>
                      <a:pt x="13868564" y="11853322"/>
                    </a:lnTo>
                    <a:lnTo>
                      <a:pt x="13855864" y="11853322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0449412" y="10042170"/>
              <a:ext cx="224042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074846" y="10042170"/>
              <a:ext cx="660100" cy="44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38"/>
                </a:lnSpc>
              </a:pPr>
              <a:r>
                <a:rPr lang="en-US" sz="1884" dirty="0">
                  <a:solidFill>
                    <a:srgbClr val="000000"/>
                  </a:solidFill>
                  <a:latin typeface="Canva Sans"/>
                </a:rPr>
                <a:t>50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691865" y="9987205"/>
              <a:ext cx="878503" cy="44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38"/>
                </a:lnSpc>
              </a:pPr>
              <a:r>
                <a:rPr lang="en-US" sz="1884" dirty="0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429321" y="10042170"/>
              <a:ext cx="582384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150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0882749" y="10042169"/>
              <a:ext cx="869060" cy="44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38"/>
                </a:lnSpc>
              </a:pPr>
              <a:r>
                <a:rPr lang="en-US" sz="1884" dirty="0">
                  <a:solidFill>
                    <a:srgbClr val="000000"/>
                  </a:solidFill>
                  <a:latin typeface="Canva Sans"/>
                </a:rPr>
                <a:t>200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604073" y="667865"/>
              <a:ext cx="5797820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SOLIDWORKS 2022 Essential Training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902104" y="1292730"/>
              <a:ext cx="7499789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Data Science Foundations: Fundamentals (2016)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34073" y="1917595"/>
              <a:ext cx="4767820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Google Sites Essential Training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549715" y="2542460"/>
              <a:ext cx="3852178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Gamification of Learning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662880" y="3167325"/>
              <a:ext cx="6739013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Artificial Intelligence and Business Strategy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372327" y="3792190"/>
              <a:ext cx="5029565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Ethics and Law in Data Analytics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440413" y="4417055"/>
              <a:ext cx="4961480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Learning to Teach Online (2019)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041920"/>
              <a:ext cx="10401893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Revit 2023: Essential Training for Architecture (Imperial and Metric)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902260" y="5666785"/>
              <a:ext cx="7499633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Data Science Foundations: Fundamentals (2019)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334242" y="6291650"/>
              <a:ext cx="4067651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Teaching with Technology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235292" y="6916515"/>
              <a:ext cx="6166601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Teaching Techniques: Blended Learning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255842" y="7541380"/>
              <a:ext cx="8146051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Introduction to Data Structures &amp; Algorithms in Java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605180" y="8166245"/>
              <a:ext cx="3796713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Learning Everyday Math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470499" y="8791110"/>
              <a:ext cx="2931394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Effective Listening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473754" y="9415975"/>
              <a:ext cx="4928139" cy="413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Canva Sans"/>
                </a:rPr>
                <a:t>3ds Max 2021 Essential Training 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0561433" y="614230"/>
              <a:ext cx="8599217" cy="9306500"/>
              <a:chOff x="0" y="0"/>
              <a:chExt cx="10952483" cy="1185332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0952483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0952483" h="711199">
                    <a:moveTo>
                      <a:pt x="0" y="0"/>
                    </a:moveTo>
                    <a:lnTo>
                      <a:pt x="10895588" y="0"/>
                    </a:lnTo>
                    <a:lnTo>
                      <a:pt x="10895588" y="0"/>
                    </a:lnTo>
                    <a:cubicBezTo>
                      <a:pt x="10927011" y="0"/>
                      <a:pt x="10952483" y="25473"/>
                      <a:pt x="10952483" y="56896"/>
                    </a:cubicBezTo>
                    <a:lnTo>
                      <a:pt x="10952483" y="654303"/>
                    </a:lnTo>
                    <a:cubicBezTo>
                      <a:pt x="10952483" y="685726"/>
                      <a:pt x="10927011" y="711199"/>
                      <a:pt x="10895588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795866"/>
                <a:ext cx="8112031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8112031" h="711199">
                    <a:moveTo>
                      <a:pt x="0" y="0"/>
                    </a:moveTo>
                    <a:lnTo>
                      <a:pt x="8055135" y="0"/>
                    </a:lnTo>
                    <a:cubicBezTo>
                      <a:pt x="8086558" y="0"/>
                      <a:pt x="8112031" y="25473"/>
                      <a:pt x="8112031" y="56896"/>
                    </a:cubicBezTo>
                    <a:lnTo>
                      <a:pt x="8112031" y="654303"/>
                    </a:lnTo>
                    <a:cubicBezTo>
                      <a:pt x="8112031" y="685726"/>
                      <a:pt x="8086558" y="711199"/>
                      <a:pt x="8055135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1591732"/>
                <a:ext cx="2777523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2777523" h="711199">
                    <a:moveTo>
                      <a:pt x="0" y="0"/>
                    </a:moveTo>
                    <a:lnTo>
                      <a:pt x="2720627" y="0"/>
                    </a:lnTo>
                    <a:cubicBezTo>
                      <a:pt x="2752050" y="0"/>
                      <a:pt x="2777523" y="25473"/>
                      <a:pt x="2777523" y="56896"/>
                    </a:cubicBezTo>
                    <a:lnTo>
                      <a:pt x="2777523" y="654303"/>
                    </a:lnTo>
                    <a:cubicBezTo>
                      <a:pt x="2777523" y="685726"/>
                      <a:pt x="2752050" y="711199"/>
                      <a:pt x="2720627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0" y="2387598"/>
                <a:ext cx="2638964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2638964" h="711199">
                    <a:moveTo>
                      <a:pt x="0" y="0"/>
                    </a:moveTo>
                    <a:lnTo>
                      <a:pt x="2582068" y="0"/>
                    </a:lnTo>
                    <a:cubicBezTo>
                      <a:pt x="2613491" y="0"/>
                      <a:pt x="2638964" y="25473"/>
                      <a:pt x="2638964" y="56896"/>
                    </a:cubicBezTo>
                    <a:lnTo>
                      <a:pt x="2638964" y="654303"/>
                    </a:lnTo>
                    <a:cubicBezTo>
                      <a:pt x="2638964" y="685726"/>
                      <a:pt x="2613491" y="711199"/>
                      <a:pt x="2582068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3183464"/>
                <a:ext cx="2638964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2638964" h="711199">
                    <a:moveTo>
                      <a:pt x="0" y="0"/>
                    </a:moveTo>
                    <a:lnTo>
                      <a:pt x="2582068" y="0"/>
                    </a:lnTo>
                    <a:cubicBezTo>
                      <a:pt x="2613491" y="0"/>
                      <a:pt x="2638964" y="25473"/>
                      <a:pt x="2638964" y="56896"/>
                    </a:cubicBezTo>
                    <a:lnTo>
                      <a:pt x="2638964" y="654303"/>
                    </a:lnTo>
                    <a:cubicBezTo>
                      <a:pt x="2638964" y="685726"/>
                      <a:pt x="2613491" y="711199"/>
                      <a:pt x="2582068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3979330"/>
                <a:ext cx="222328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223288" h="711200">
                    <a:moveTo>
                      <a:pt x="0" y="0"/>
                    </a:moveTo>
                    <a:lnTo>
                      <a:pt x="2166392" y="0"/>
                    </a:lnTo>
                    <a:cubicBezTo>
                      <a:pt x="2181482" y="0"/>
                      <a:pt x="2195954" y="5994"/>
                      <a:pt x="2206624" y="16664"/>
                    </a:cubicBezTo>
                    <a:cubicBezTo>
                      <a:pt x="2217294" y="27334"/>
                      <a:pt x="2223288" y="41806"/>
                      <a:pt x="2223288" y="56896"/>
                    </a:cubicBezTo>
                    <a:lnTo>
                      <a:pt x="2223288" y="654303"/>
                    </a:lnTo>
                    <a:cubicBezTo>
                      <a:pt x="2223288" y="669393"/>
                      <a:pt x="2217294" y="683864"/>
                      <a:pt x="2206624" y="694535"/>
                    </a:cubicBezTo>
                    <a:cubicBezTo>
                      <a:pt x="2195954" y="705205"/>
                      <a:pt x="2181482" y="711199"/>
                      <a:pt x="2166392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4775196"/>
                <a:ext cx="2223288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2223288" h="711199">
                    <a:moveTo>
                      <a:pt x="0" y="0"/>
                    </a:moveTo>
                    <a:lnTo>
                      <a:pt x="2166392" y="0"/>
                    </a:lnTo>
                    <a:cubicBezTo>
                      <a:pt x="2197815" y="0"/>
                      <a:pt x="2223288" y="25473"/>
                      <a:pt x="2223288" y="56895"/>
                    </a:cubicBezTo>
                    <a:lnTo>
                      <a:pt x="2223288" y="654303"/>
                    </a:lnTo>
                    <a:cubicBezTo>
                      <a:pt x="2223288" y="685726"/>
                      <a:pt x="2197815" y="711199"/>
                      <a:pt x="2166392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5571061"/>
                <a:ext cx="201545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15450" h="711200">
                    <a:moveTo>
                      <a:pt x="0" y="0"/>
                    </a:moveTo>
                    <a:lnTo>
                      <a:pt x="1958554" y="0"/>
                    </a:lnTo>
                    <a:cubicBezTo>
                      <a:pt x="1973644" y="0"/>
                      <a:pt x="1988116" y="5995"/>
                      <a:pt x="1998786" y="16665"/>
                    </a:cubicBezTo>
                    <a:cubicBezTo>
                      <a:pt x="2009456" y="27335"/>
                      <a:pt x="2015450" y="41807"/>
                      <a:pt x="2015450" y="56897"/>
                    </a:cubicBezTo>
                    <a:lnTo>
                      <a:pt x="2015450" y="654304"/>
                    </a:lnTo>
                    <a:cubicBezTo>
                      <a:pt x="2015450" y="669394"/>
                      <a:pt x="2009456" y="683865"/>
                      <a:pt x="1998786" y="694536"/>
                    </a:cubicBezTo>
                    <a:cubicBezTo>
                      <a:pt x="1988116" y="705206"/>
                      <a:pt x="1973644" y="711200"/>
                      <a:pt x="1958554" y="711200"/>
                    </a:cubicBez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0" y="6366928"/>
                <a:ext cx="2015450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2015450" h="711199">
                    <a:moveTo>
                      <a:pt x="0" y="0"/>
                    </a:moveTo>
                    <a:lnTo>
                      <a:pt x="1958554" y="0"/>
                    </a:lnTo>
                    <a:cubicBezTo>
                      <a:pt x="1989977" y="0"/>
                      <a:pt x="2015450" y="25473"/>
                      <a:pt x="2015450" y="56895"/>
                    </a:cubicBezTo>
                    <a:lnTo>
                      <a:pt x="2015450" y="654303"/>
                    </a:lnTo>
                    <a:cubicBezTo>
                      <a:pt x="2015450" y="685726"/>
                      <a:pt x="1989977" y="711199"/>
                      <a:pt x="1958554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0" y="7162794"/>
                <a:ext cx="1807613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807613" h="711199">
                    <a:moveTo>
                      <a:pt x="0" y="0"/>
                    </a:moveTo>
                    <a:lnTo>
                      <a:pt x="1750717" y="0"/>
                    </a:lnTo>
                    <a:cubicBezTo>
                      <a:pt x="1782139" y="0"/>
                      <a:pt x="1807612" y="25473"/>
                      <a:pt x="1807613" y="56896"/>
                    </a:cubicBezTo>
                    <a:lnTo>
                      <a:pt x="1807613" y="654302"/>
                    </a:lnTo>
                    <a:cubicBezTo>
                      <a:pt x="1807613" y="669392"/>
                      <a:pt x="1801618" y="683864"/>
                      <a:pt x="1790948" y="694534"/>
                    </a:cubicBezTo>
                    <a:cubicBezTo>
                      <a:pt x="1780278" y="705205"/>
                      <a:pt x="1765806" y="711199"/>
                      <a:pt x="1750717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0" y="7958659"/>
                <a:ext cx="1669054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669054" h="711199">
                    <a:moveTo>
                      <a:pt x="0" y="0"/>
                    </a:moveTo>
                    <a:lnTo>
                      <a:pt x="1612158" y="0"/>
                    </a:lnTo>
                    <a:cubicBezTo>
                      <a:pt x="1627248" y="0"/>
                      <a:pt x="1641720" y="5994"/>
                      <a:pt x="1652389" y="16665"/>
                    </a:cubicBezTo>
                    <a:cubicBezTo>
                      <a:pt x="1663060" y="27335"/>
                      <a:pt x="1669054" y="41807"/>
                      <a:pt x="1669054" y="56897"/>
                    </a:cubicBezTo>
                    <a:lnTo>
                      <a:pt x="1669054" y="654304"/>
                    </a:lnTo>
                    <a:cubicBezTo>
                      <a:pt x="1669054" y="685727"/>
                      <a:pt x="1643580" y="711199"/>
                      <a:pt x="1612158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8754525"/>
                <a:ext cx="1461216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461216" h="711199">
                    <a:moveTo>
                      <a:pt x="0" y="0"/>
                    </a:moveTo>
                    <a:lnTo>
                      <a:pt x="1404320" y="0"/>
                    </a:lnTo>
                    <a:cubicBezTo>
                      <a:pt x="1435743" y="0"/>
                      <a:pt x="1461216" y="25473"/>
                      <a:pt x="1461216" y="56896"/>
                    </a:cubicBezTo>
                    <a:lnTo>
                      <a:pt x="1461216" y="654304"/>
                    </a:lnTo>
                    <a:cubicBezTo>
                      <a:pt x="1461216" y="685727"/>
                      <a:pt x="1435743" y="711200"/>
                      <a:pt x="1404320" y="711200"/>
                    </a:cubicBez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9550391"/>
                <a:ext cx="1184099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184099" h="711199">
                    <a:moveTo>
                      <a:pt x="0" y="0"/>
                    </a:moveTo>
                    <a:lnTo>
                      <a:pt x="1127203" y="0"/>
                    </a:lnTo>
                    <a:cubicBezTo>
                      <a:pt x="1158625" y="0"/>
                      <a:pt x="1184098" y="25473"/>
                      <a:pt x="1184099" y="56896"/>
                    </a:cubicBezTo>
                    <a:lnTo>
                      <a:pt x="1184099" y="654304"/>
                    </a:lnTo>
                    <a:cubicBezTo>
                      <a:pt x="1184098" y="685727"/>
                      <a:pt x="1158625" y="711200"/>
                      <a:pt x="1127203" y="711200"/>
                    </a:cubicBez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10346258"/>
                <a:ext cx="1184099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184099" h="711199">
                    <a:moveTo>
                      <a:pt x="0" y="0"/>
                    </a:moveTo>
                    <a:lnTo>
                      <a:pt x="1127203" y="0"/>
                    </a:lnTo>
                    <a:cubicBezTo>
                      <a:pt x="1158625" y="0"/>
                      <a:pt x="1184098" y="25472"/>
                      <a:pt x="1184099" y="56895"/>
                    </a:cubicBezTo>
                    <a:lnTo>
                      <a:pt x="1184099" y="654302"/>
                    </a:lnTo>
                    <a:cubicBezTo>
                      <a:pt x="1184099" y="669392"/>
                      <a:pt x="1178104" y="683864"/>
                      <a:pt x="1167434" y="694534"/>
                    </a:cubicBezTo>
                    <a:cubicBezTo>
                      <a:pt x="1156764" y="705205"/>
                      <a:pt x="1142292" y="711199"/>
                      <a:pt x="1127203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0" y="11142123"/>
                <a:ext cx="1184099" cy="711199"/>
              </a:xfrm>
              <a:custGeom>
                <a:avLst/>
                <a:gdLst/>
                <a:ahLst/>
                <a:cxnLst/>
                <a:rect l="l" t="t" r="r" b="b"/>
                <a:pathLst>
                  <a:path w="1184099" h="711199">
                    <a:moveTo>
                      <a:pt x="0" y="0"/>
                    </a:moveTo>
                    <a:lnTo>
                      <a:pt x="1127203" y="0"/>
                    </a:lnTo>
                    <a:cubicBezTo>
                      <a:pt x="1158625" y="0"/>
                      <a:pt x="1184098" y="25473"/>
                      <a:pt x="1184099" y="56896"/>
                    </a:cubicBezTo>
                    <a:lnTo>
                      <a:pt x="1184099" y="654303"/>
                    </a:lnTo>
                    <a:cubicBezTo>
                      <a:pt x="1184098" y="685726"/>
                      <a:pt x="1158625" y="711199"/>
                      <a:pt x="1127203" y="711199"/>
                    </a:cubicBezTo>
                    <a:lnTo>
                      <a:pt x="0" y="71119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50" name="Freeform 50"/>
          <p:cNvSpPr/>
          <p:nvPr/>
        </p:nvSpPr>
        <p:spPr>
          <a:xfrm>
            <a:off x="3854368" y="874262"/>
            <a:ext cx="7047123" cy="951362"/>
          </a:xfrm>
          <a:custGeom>
            <a:avLst/>
            <a:gdLst/>
            <a:ahLst/>
            <a:cxnLst/>
            <a:rect l="l" t="t" r="r" b="b"/>
            <a:pathLst>
              <a:path w="7047123" h="951362">
                <a:moveTo>
                  <a:pt x="0" y="0"/>
                </a:moveTo>
                <a:lnTo>
                  <a:pt x="7047123" y="0"/>
                </a:lnTo>
                <a:lnTo>
                  <a:pt x="7047123" y="951361"/>
                </a:lnTo>
                <a:lnTo>
                  <a:pt x="0" y="95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9564759" y="8078444"/>
            <a:ext cx="42340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724446" y="7607342"/>
            <a:ext cx="263715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844699" y="7123157"/>
            <a:ext cx="286924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886284" y="6652055"/>
            <a:ext cx="293303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26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023411" y="6180954"/>
            <a:ext cx="292625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29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150673" y="5238750"/>
            <a:ext cx="5288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32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401422" y="3865345"/>
            <a:ext cx="58747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38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477622" y="3370817"/>
            <a:ext cx="321127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Canva Sans Bold"/>
              </a:rPr>
              <a:t>40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668507" y="2912845"/>
            <a:ext cx="73329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117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393668" y="2427842"/>
            <a:ext cx="68453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158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393186" y="4288822"/>
            <a:ext cx="50830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38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150673" y="4777173"/>
            <a:ext cx="5288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32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023411" y="5719377"/>
            <a:ext cx="292625" cy="32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29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564759" y="8560124"/>
            <a:ext cx="45865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564759" y="9011041"/>
            <a:ext cx="58591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en-US" sz="1915" dirty="0">
                <a:solidFill>
                  <a:srgbClr val="000000"/>
                </a:solidFill>
                <a:latin typeface="Canva Sans Bold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5855" y="1902355"/>
            <a:ext cx="5728712" cy="8104094"/>
          </a:xfrm>
          <a:custGeom>
            <a:avLst/>
            <a:gdLst/>
            <a:ahLst/>
            <a:cxnLst/>
            <a:rect l="l" t="t" r="r" b="b"/>
            <a:pathLst>
              <a:path w="5728712" h="8104094">
                <a:moveTo>
                  <a:pt x="0" y="0"/>
                </a:moveTo>
                <a:lnTo>
                  <a:pt x="5728713" y="0"/>
                </a:lnTo>
                <a:lnTo>
                  <a:pt x="5728713" y="8104094"/>
                </a:lnTo>
                <a:lnTo>
                  <a:pt x="0" y="810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49990" y="550285"/>
            <a:ext cx="4912491" cy="8083878"/>
          </a:xfrm>
          <a:custGeom>
            <a:avLst/>
            <a:gdLst/>
            <a:ahLst/>
            <a:cxnLst/>
            <a:rect l="l" t="t" r="r" b="b"/>
            <a:pathLst>
              <a:path w="4912491" h="8083878">
                <a:moveTo>
                  <a:pt x="0" y="0"/>
                </a:moveTo>
                <a:lnTo>
                  <a:pt x="4912491" y="0"/>
                </a:lnTo>
                <a:lnTo>
                  <a:pt x="4912491" y="8083878"/>
                </a:lnTo>
                <a:lnTo>
                  <a:pt x="0" y="8083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47333" y="1260298"/>
            <a:ext cx="5760472" cy="8256413"/>
          </a:xfrm>
          <a:custGeom>
            <a:avLst/>
            <a:gdLst/>
            <a:ahLst/>
            <a:cxnLst/>
            <a:rect l="l" t="t" r="r" b="b"/>
            <a:pathLst>
              <a:path w="5760472" h="8256413">
                <a:moveTo>
                  <a:pt x="0" y="0"/>
                </a:moveTo>
                <a:lnTo>
                  <a:pt x="5760472" y="0"/>
                </a:lnTo>
                <a:lnTo>
                  <a:pt x="5760472" y="8256413"/>
                </a:lnTo>
                <a:lnTo>
                  <a:pt x="0" y="8256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20438" y="802810"/>
            <a:ext cx="7047123" cy="951362"/>
          </a:xfrm>
          <a:custGeom>
            <a:avLst/>
            <a:gdLst/>
            <a:ahLst/>
            <a:cxnLst/>
            <a:rect l="l" t="t" r="r" b="b"/>
            <a:pathLst>
              <a:path w="7047123" h="951362">
                <a:moveTo>
                  <a:pt x="0" y="0"/>
                </a:moveTo>
                <a:lnTo>
                  <a:pt x="7047124" y="0"/>
                </a:lnTo>
                <a:lnTo>
                  <a:pt x="7047124" y="951362"/>
                </a:lnTo>
                <a:lnTo>
                  <a:pt x="0" y="951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529517" y="3866855"/>
            <a:ext cx="5889427" cy="98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Quality difference between YouTube videos (mostly amateur) and LinkedIn Learning videos: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32023" y="4209712"/>
            <a:ext cx="5762383" cy="265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480" lvl="1" indent="-206740">
              <a:lnSpc>
                <a:spcPts val="2681"/>
              </a:lnSpc>
              <a:buFont typeface="Arial"/>
              <a:buChar char="•"/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Departments that program use it a lot:</a:t>
            </a:r>
          </a:p>
          <a:p>
            <a:pPr marL="826961" lvl="2" indent="-275654">
              <a:lnSpc>
                <a:spcPts val="2681"/>
              </a:lnSpc>
              <a:spcBef>
                <a:spcPct val="0"/>
              </a:spcBef>
              <a:buFont typeface="Arial"/>
              <a:buChar char="⚬"/>
            </a:pPr>
            <a:r>
              <a:rPr lang="en-US" sz="1915">
                <a:solidFill>
                  <a:srgbClr val="000000"/>
                </a:solidFill>
                <a:latin typeface="Montserrat"/>
              </a:rPr>
              <a:t>Computer Engineering</a:t>
            </a:r>
          </a:p>
          <a:p>
            <a:pPr marL="826961" lvl="2" indent="-275654">
              <a:lnSpc>
                <a:spcPts val="2681"/>
              </a:lnSpc>
              <a:spcBef>
                <a:spcPct val="0"/>
              </a:spcBef>
              <a:buFont typeface="Arial"/>
              <a:buChar char="⚬"/>
            </a:pPr>
            <a:r>
              <a:rPr lang="en-US" sz="1915">
                <a:solidFill>
                  <a:srgbClr val="000000"/>
                </a:solidFill>
                <a:latin typeface="Montserrat"/>
              </a:rPr>
              <a:t>Industrial Engineering</a:t>
            </a:r>
          </a:p>
          <a:p>
            <a:pPr>
              <a:lnSpc>
                <a:spcPts val="2681"/>
              </a:lnSpc>
              <a:spcBef>
                <a:spcPct val="0"/>
              </a:spcBef>
            </a:pPr>
            <a:endParaRPr lang="en-US" sz="1915">
              <a:solidFill>
                <a:srgbClr val="000000"/>
              </a:solidFill>
              <a:latin typeface="Montserrat"/>
            </a:endParaRPr>
          </a:p>
          <a:p>
            <a:pPr marL="413480" lvl="1" indent="-206740">
              <a:lnSpc>
                <a:spcPts val="2681"/>
              </a:lnSpc>
              <a:buFont typeface="Arial"/>
              <a:buChar char="•"/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4th year students use it the most;</a:t>
            </a:r>
          </a:p>
          <a:p>
            <a:pPr marL="413480" lvl="1" indent="-206740">
              <a:lnSpc>
                <a:spcPts val="2681"/>
              </a:lnSpc>
              <a:buFont typeface="Arial"/>
              <a:buChar char="•"/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Alumni use it;</a:t>
            </a:r>
          </a:p>
          <a:p>
            <a:pPr>
              <a:lnSpc>
                <a:spcPts val="2681"/>
              </a:lnSpc>
            </a:pPr>
            <a:endParaRPr lang="en-US" sz="1915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681"/>
              </a:lnSpc>
              <a:spcBef>
                <a:spcPct val="0"/>
              </a:spcBef>
            </a:pPr>
            <a:endParaRPr lang="en-US" sz="1915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29517" y="6208876"/>
            <a:ext cx="6125251" cy="65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1"/>
              </a:lnSpc>
              <a:spcBef>
                <a:spcPct val="0"/>
              </a:spcBef>
            </a:pPr>
            <a:r>
              <a:rPr lang="en-US" sz="1915">
                <a:solidFill>
                  <a:srgbClr val="000000"/>
                </a:solidFill>
                <a:latin typeface="Montserrat Bold"/>
              </a:rPr>
              <a:t>Used for micro-learning (Lots of ZERO COURSE completions with HIGH VIDEO completions)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1476" y="4341976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36776" y="5772726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54500" y="3558674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343" y="311958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25687" y="3495768"/>
            <a:ext cx="5432092" cy="3276415"/>
          </a:xfrm>
          <a:custGeom>
            <a:avLst/>
            <a:gdLst/>
            <a:ahLst/>
            <a:cxnLst/>
            <a:rect l="l" t="t" r="r" b="b"/>
            <a:pathLst>
              <a:path w="5432092" h="3276415">
                <a:moveTo>
                  <a:pt x="0" y="0"/>
                </a:moveTo>
                <a:lnTo>
                  <a:pt x="5432092" y="0"/>
                </a:lnTo>
                <a:lnTo>
                  <a:pt x="5432092" y="3276414"/>
                </a:lnTo>
                <a:lnTo>
                  <a:pt x="0" y="3276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524" r="-131678" b="-230583"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1325687" y="3433690"/>
          <a:ext cx="5432092" cy="3276415"/>
        </p:xfrm>
        <a:graphic>
          <a:graphicData uri="http://schemas.openxmlformats.org/drawingml/2006/table">
            <a:tbl>
              <a:tblPr/>
              <a:tblGrid>
                <a:gridCol w="4173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2592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181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657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Courses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764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166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Avg. per 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4.2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908801" y="800100"/>
            <a:ext cx="797839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16" dirty="0">
                <a:solidFill>
                  <a:srgbClr val="0056D2"/>
                </a:solidFill>
                <a:latin typeface="Impact"/>
              </a:rPr>
              <a:t>COURSERA GUIDED PROJECT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2235" y="2975360"/>
            <a:ext cx="7633505" cy="17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1"/>
              </a:lnSpc>
              <a:spcBef>
                <a:spcPct val="0"/>
              </a:spcBef>
            </a:pPr>
            <a:r>
              <a:rPr lang="en-US" sz="2015">
                <a:solidFill>
                  <a:srgbClr val="000000"/>
                </a:solidFill>
                <a:latin typeface="Montserrat"/>
              </a:rPr>
              <a:t>Coursera offers what are known as </a:t>
            </a:r>
            <a:r>
              <a:rPr lang="en-US" sz="2015">
                <a:solidFill>
                  <a:srgbClr val="000000"/>
                </a:solidFill>
                <a:latin typeface="Montserrat Bold"/>
              </a:rPr>
              <a:t>"Guided Projects.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" These projects are hands-on experiences designed to provide learners with the opportunity to apply specific skills or knowledge in a practical, task-oriented context.</a:t>
            </a:r>
          </a:p>
          <a:p>
            <a:pPr algn="ctr">
              <a:lnSpc>
                <a:spcPts val="2821"/>
              </a:lnSpc>
              <a:spcBef>
                <a:spcPct val="0"/>
              </a:spcBef>
            </a:pPr>
            <a:endParaRPr lang="en-US" sz="2015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84964" y="4838700"/>
            <a:ext cx="6573788" cy="17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1"/>
              </a:lnSpc>
              <a:spcBef>
                <a:spcPct val="0"/>
              </a:spcBef>
            </a:pPr>
            <a:r>
              <a:rPr lang="en-US" sz="2015">
                <a:solidFill>
                  <a:srgbClr val="000000"/>
                </a:solidFill>
                <a:latin typeface="Montserrat"/>
              </a:rPr>
              <a:t>During a guided project, learners are led step-by-step through the completion of a task or the creation of a deliverable, such as building a data visualization, designing a website, or analyzing a dataset.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25727" y="2860210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5" y="0"/>
                </a:lnTo>
                <a:lnTo>
                  <a:pt x="7833025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7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32235" y="4876800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5" y="0"/>
                </a:lnTo>
                <a:lnTo>
                  <a:pt x="7833025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7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32235" y="7181757"/>
            <a:ext cx="10990434" cy="245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1"/>
              </a:lnSpc>
              <a:spcBef>
                <a:spcPct val="0"/>
              </a:spcBef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Benefits for Students:</a:t>
            </a:r>
          </a:p>
          <a:p>
            <a:pPr marL="435070" lvl="1" indent="-217535">
              <a:lnSpc>
                <a:spcPts val="2821"/>
              </a:lnSpc>
              <a:buFont typeface="Arial"/>
              <a:buChar char="•"/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Skill Application: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 Lets students apply theoretical knowledge practically.</a:t>
            </a:r>
          </a:p>
          <a:p>
            <a:pPr marL="435070" lvl="1" indent="-217535">
              <a:lnSpc>
                <a:spcPts val="2821"/>
              </a:lnSpc>
              <a:buFont typeface="Arial"/>
              <a:buChar char="•"/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Guidance: 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Offers step-by-step instructions, great for beginners.</a:t>
            </a:r>
          </a:p>
          <a:p>
            <a:pPr marL="435070" lvl="1" indent="-217535">
              <a:lnSpc>
                <a:spcPts val="2821"/>
              </a:lnSpc>
              <a:buFont typeface="Arial"/>
              <a:buChar char="•"/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Portfolio Building: 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Produces tangible results students can showcase.</a:t>
            </a:r>
          </a:p>
          <a:p>
            <a:pPr marL="435070" lvl="1" indent="-217535">
              <a:lnSpc>
                <a:spcPts val="2821"/>
              </a:lnSpc>
              <a:buFont typeface="Arial"/>
              <a:buChar char="•"/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Quick and Relevant: 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Often completed in a few hours with real-world applicability</a:t>
            </a:r>
            <a:r>
              <a:rPr lang="en-US" sz="2015">
                <a:solidFill>
                  <a:srgbClr val="000000"/>
                </a:solidFill>
                <a:latin typeface="Montserrat Bold"/>
              </a:rPr>
              <a:t>.</a:t>
            </a:r>
          </a:p>
          <a:p>
            <a:pPr marL="435070" lvl="1" indent="-217535">
              <a:lnSpc>
                <a:spcPts val="2821"/>
              </a:lnSpc>
              <a:buFont typeface="Arial"/>
              <a:buChar char="•"/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Flexible: </a:t>
            </a:r>
            <a:r>
              <a:rPr lang="en-US" sz="2015">
                <a:solidFill>
                  <a:srgbClr val="000000"/>
                </a:solidFill>
                <a:latin typeface="Montserrat"/>
              </a:rPr>
              <a:t>Students can learn at their own pace.</a:t>
            </a:r>
          </a:p>
          <a:p>
            <a:pPr>
              <a:lnSpc>
                <a:spcPts val="2821"/>
              </a:lnSpc>
              <a:spcBef>
                <a:spcPct val="0"/>
              </a:spcBef>
            </a:pPr>
            <a:endParaRPr lang="en-US" sz="2015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985585"/>
            <a:ext cx="14164123" cy="7643472"/>
            <a:chOff x="0" y="-28575"/>
            <a:chExt cx="18885497" cy="10191296"/>
          </a:xfrm>
        </p:grpSpPr>
        <p:sp>
          <p:nvSpPr>
            <p:cNvPr id="9" name="TextBox 9"/>
            <p:cNvSpPr txBox="1"/>
            <p:nvPr/>
          </p:nvSpPr>
          <p:spPr>
            <a:xfrm>
              <a:off x="12382455" y="-28575"/>
              <a:ext cx="3612166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Count of Department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120298" y="139817"/>
              <a:ext cx="131078" cy="131078"/>
              <a:chOff x="2564190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56419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9914853" y="672869"/>
              <a:ext cx="8678449" cy="8847793"/>
              <a:chOff x="0" y="0"/>
              <a:chExt cx="1009011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10281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10281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018022" y="0"/>
                    </a:moveTo>
                    <a:lnTo>
                      <a:pt x="2030722" y="0"/>
                    </a:lnTo>
                    <a:lnTo>
                      <a:pt x="2030722" y="10287000"/>
                    </a:lnTo>
                    <a:lnTo>
                      <a:pt x="2018022" y="10287000"/>
                    </a:lnTo>
                    <a:close/>
                    <a:moveTo>
                      <a:pt x="4036044" y="0"/>
                    </a:moveTo>
                    <a:lnTo>
                      <a:pt x="4048744" y="0"/>
                    </a:lnTo>
                    <a:lnTo>
                      <a:pt x="4048744" y="10287000"/>
                    </a:lnTo>
                    <a:lnTo>
                      <a:pt x="4036044" y="10287000"/>
                    </a:lnTo>
                    <a:close/>
                    <a:moveTo>
                      <a:pt x="6054066" y="0"/>
                    </a:moveTo>
                    <a:lnTo>
                      <a:pt x="6066766" y="0"/>
                    </a:lnTo>
                    <a:lnTo>
                      <a:pt x="6066766" y="10287000"/>
                    </a:lnTo>
                    <a:lnTo>
                      <a:pt x="6054066" y="10287000"/>
                    </a:lnTo>
                    <a:close/>
                    <a:moveTo>
                      <a:pt x="8072088" y="0"/>
                    </a:moveTo>
                    <a:lnTo>
                      <a:pt x="8084788" y="0"/>
                    </a:lnTo>
                    <a:lnTo>
                      <a:pt x="8084788" y="10287000"/>
                    </a:lnTo>
                    <a:lnTo>
                      <a:pt x="8072088" y="10287000"/>
                    </a:lnTo>
                    <a:close/>
                    <a:moveTo>
                      <a:pt x="10090110" y="0"/>
                    </a:moveTo>
                    <a:lnTo>
                      <a:pt x="10102810" y="0"/>
                    </a:lnTo>
                    <a:lnTo>
                      <a:pt x="10102810" y="10287000"/>
                    </a:lnTo>
                    <a:lnTo>
                      <a:pt x="1009011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9792137" y="9666858"/>
              <a:ext cx="245431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51364" y="9666858"/>
              <a:ext cx="501103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 dirty="0">
                  <a:solidFill>
                    <a:srgbClr val="000000"/>
                  </a:solidFill>
                  <a:latin typeface="Canva Sans"/>
                </a:rPr>
                <a:t>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60258" y="9666858"/>
              <a:ext cx="564424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 dirty="0">
                  <a:solidFill>
                    <a:srgbClr val="000000"/>
                  </a:solidFill>
                  <a:latin typeface="Canva Sans"/>
                </a:rPr>
                <a:t>50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932473" y="9666858"/>
              <a:ext cx="378899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75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19162" y="9666858"/>
              <a:ext cx="800927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 dirty="0">
                  <a:solidFill>
                    <a:srgbClr val="000000"/>
                  </a:solidFill>
                  <a:latin typeface="Canva Sans"/>
                </a:rPr>
                <a:t>100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003024" y="9666858"/>
              <a:ext cx="882473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89"/>
                </a:lnSpc>
              </a:pPr>
              <a:r>
                <a:rPr lang="en-US" sz="2064" dirty="0">
                  <a:solidFill>
                    <a:srgbClr val="000000"/>
                  </a:solidFill>
                  <a:latin typeface="Canva Sans"/>
                </a:rPr>
                <a:t>125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07745" y="936626"/>
              <a:ext cx="3832337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Faculty of Engineering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058400"/>
              <a:ext cx="9740081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Faculty of Economics, Administrative and Social Sciences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180256" y="3180174"/>
              <a:ext cx="3559826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Faculty of Education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91319" y="4301947"/>
              <a:ext cx="2648762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Academic Staff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32462" y="5423721"/>
              <a:ext cx="2907619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Graduate School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58188" y="6545495"/>
              <a:ext cx="2081894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Admin Staff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028799" y="7667268"/>
              <a:ext cx="6711283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Faculty of Arts Design and Architecture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221032" y="8789042"/>
              <a:ext cx="2519049" cy="439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89"/>
                </a:lnSpc>
              </a:pPr>
              <a:r>
                <a:rPr lang="en-US" sz="2064">
                  <a:solidFill>
                    <a:srgbClr val="000000"/>
                  </a:solidFill>
                  <a:latin typeface="Canva Sans"/>
                </a:rPr>
                <a:t>Faculty of Law 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9914853" y="672869"/>
              <a:ext cx="7781352" cy="8847793"/>
              <a:chOff x="0" y="0"/>
              <a:chExt cx="9047089" cy="10287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047089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9047089" h="1157288">
                    <a:moveTo>
                      <a:pt x="0" y="0"/>
                    </a:moveTo>
                    <a:lnTo>
                      <a:pt x="8954506" y="0"/>
                    </a:lnTo>
                    <a:lnTo>
                      <a:pt x="8954506" y="0"/>
                    </a:lnTo>
                    <a:cubicBezTo>
                      <a:pt x="9005638" y="0"/>
                      <a:pt x="9047089" y="41451"/>
                      <a:pt x="9047089" y="92583"/>
                    </a:cubicBezTo>
                    <a:lnTo>
                      <a:pt x="9047089" y="1064704"/>
                    </a:lnTo>
                    <a:cubicBezTo>
                      <a:pt x="9047089" y="1115837"/>
                      <a:pt x="9005638" y="1157287"/>
                      <a:pt x="8954506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1304245"/>
                <a:ext cx="1862930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1862930" h="1157288">
                    <a:moveTo>
                      <a:pt x="0" y="0"/>
                    </a:moveTo>
                    <a:lnTo>
                      <a:pt x="1770347" y="0"/>
                    </a:lnTo>
                    <a:cubicBezTo>
                      <a:pt x="1821480" y="0"/>
                      <a:pt x="1862930" y="41450"/>
                      <a:pt x="1862930" y="92583"/>
                    </a:cubicBezTo>
                    <a:lnTo>
                      <a:pt x="1862930" y="1064704"/>
                    </a:lnTo>
                    <a:cubicBezTo>
                      <a:pt x="1862930" y="1115836"/>
                      <a:pt x="1821480" y="1157287"/>
                      <a:pt x="1770347" y="1157287"/>
                    </a:cubicBezTo>
                    <a:lnTo>
                      <a:pt x="0" y="1157287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2608489"/>
                <a:ext cx="1297884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1297884" h="1157288">
                    <a:moveTo>
                      <a:pt x="0" y="0"/>
                    </a:moveTo>
                    <a:lnTo>
                      <a:pt x="1205301" y="0"/>
                    </a:lnTo>
                    <a:cubicBezTo>
                      <a:pt x="1229856" y="0"/>
                      <a:pt x="1253405" y="9754"/>
                      <a:pt x="1270767" y="27117"/>
                    </a:cubicBezTo>
                    <a:cubicBezTo>
                      <a:pt x="1288130" y="44480"/>
                      <a:pt x="1297884" y="68029"/>
                      <a:pt x="1297884" y="92583"/>
                    </a:cubicBezTo>
                    <a:lnTo>
                      <a:pt x="1297884" y="1064705"/>
                    </a:lnTo>
                    <a:cubicBezTo>
                      <a:pt x="1297884" y="1089259"/>
                      <a:pt x="1288130" y="1112808"/>
                      <a:pt x="1270767" y="1130171"/>
                    </a:cubicBezTo>
                    <a:cubicBezTo>
                      <a:pt x="1253405" y="1147533"/>
                      <a:pt x="1229856" y="1157288"/>
                      <a:pt x="1205301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3912734"/>
                <a:ext cx="652117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652117" h="1157288">
                    <a:moveTo>
                      <a:pt x="0" y="0"/>
                    </a:moveTo>
                    <a:lnTo>
                      <a:pt x="559534" y="0"/>
                    </a:lnTo>
                    <a:cubicBezTo>
                      <a:pt x="610666" y="0"/>
                      <a:pt x="652117" y="41451"/>
                      <a:pt x="652117" y="92583"/>
                    </a:cubicBezTo>
                    <a:lnTo>
                      <a:pt x="652117" y="1064704"/>
                    </a:lnTo>
                    <a:cubicBezTo>
                      <a:pt x="652117" y="1089259"/>
                      <a:pt x="642363" y="1112808"/>
                      <a:pt x="625000" y="1130171"/>
                    </a:cubicBezTo>
                    <a:cubicBezTo>
                      <a:pt x="607637" y="1147533"/>
                      <a:pt x="584089" y="1157288"/>
                      <a:pt x="559534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5216978"/>
                <a:ext cx="409954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409954" h="1157288">
                    <a:moveTo>
                      <a:pt x="0" y="0"/>
                    </a:moveTo>
                    <a:lnTo>
                      <a:pt x="317371" y="0"/>
                    </a:lnTo>
                    <a:cubicBezTo>
                      <a:pt x="341926" y="0"/>
                      <a:pt x="365475" y="9755"/>
                      <a:pt x="382838" y="27117"/>
                    </a:cubicBezTo>
                    <a:cubicBezTo>
                      <a:pt x="400200" y="44480"/>
                      <a:pt x="409954" y="68029"/>
                      <a:pt x="409954" y="92584"/>
                    </a:cubicBezTo>
                    <a:lnTo>
                      <a:pt x="409954" y="1064705"/>
                    </a:lnTo>
                    <a:cubicBezTo>
                      <a:pt x="409954" y="1115837"/>
                      <a:pt x="368504" y="1157288"/>
                      <a:pt x="317371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6521223"/>
                <a:ext cx="329234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329234" h="1157288">
                    <a:moveTo>
                      <a:pt x="0" y="0"/>
                    </a:moveTo>
                    <a:lnTo>
                      <a:pt x="236651" y="0"/>
                    </a:lnTo>
                    <a:cubicBezTo>
                      <a:pt x="261205" y="0"/>
                      <a:pt x="284754" y="9754"/>
                      <a:pt x="302117" y="27117"/>
                    </a:cubicBezTo>
                    <a:cubicBezTo>
                      <a:pt x="319479" y="44480"/>
                      <a:pt x="329234" y="68029"/>
                      <a:pt x="329234" y="92583"/>
                    </a:cubicBezTo>
                    <a:lnTo>
                      <a:pt x="329234" y="1064705"/>
                    </a:lnTo>
                    <a:cubicBezTo>
                      <a:pt x="329233" y="1115836"/>
                      <a:pt x="287783" y="1157287"/>
                      <a:pt x="236651" y="1157287"/>
                    </a:cubicBezTo>
                    <a:lnTo>
                      <a:pt x="0" y="1157287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7825468"/>
                <a:ext cx="167792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167792" h="1157288">
                    <a:moveTo>
                      <a:pt x="0" y="0"/>
                    </a:moveTo>
                    <a:lnTo>
                      <a:pt x="75209" y="0"/>
                    </a:lnTo>
                    <a:cubicBezTo>
                      <a:pt x="126341" y="0"/>
                      <a:pt x="167792" y="41451"/>
                      <a:pt x="167792" y="92583"/>
                    </a:cubicBezTo>
                    <a:lnTo>
                      <a:pt x="167792" y="1064704"/>
                    </a:lnTo>
                    <a:cubicBezTo>
                      <a:pt x="167792" y="1089258"/>
                      <a:pt x="158038" y="1112807"/>
                      <a:pt x="140675" y="1130171"/>
                    </a:cubicBezTo>
                    <a:cubicBezTo>
                      <a:pt x="123312" y="1147533"/>
                      <a:pt x="99763" y="1157288"/>
                      <a:pt x="75209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9129712"/>
                <a:ext cx="87071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87071" h="115728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48088" y="0"/>
                      <a:pt x="87071" y="38983"/>
                      <a:pt x="87071" y="87071"/>
                    </a:cubicBezTo>
                    <a:lnTo>
                      <a:pt x="87071" y="1070217"/>
                    </a:lnTo>
                    <a:cubicBezTo>
                      <a:pt x="87071" y="1118305"/>
                      <a:pt x="48088" y="1157288"/>
                      <a:pt x="0" y="1157288"/>
                    </a:cubicBezTo>
                    <a:lnTo>
                      <a:pt x="0" y="1157288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37" name="TextBox 37"/>
          <p:cNvSpPr txBox="1"/>
          <p:nvPr/>
        </p:nvSpPr>
        <p:spPr>
          <a:xfrm>
            <a:off x="14441807" y="2657575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112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75643" y="5982993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971165" y="5166063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8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75643" y="6908907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341494" y="4446391"/>
            <a:ext cx="380687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  <a:spcBef>
                <a:spcPct val="0"/>
              </a:spcBef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16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67678" y="7725837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90478" y="8542768"/>
            <a:ext cx="751016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822526" y="3499456"/>
            <a:ext cx="528372" cy="43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0"/>
              </a:lnSpc>
            </a:pPr>
            <a:r>
              <a:rPr lang="en-US" sz="2550">
                <a:solidFill>
                  <a:srgbClr val="000000"/>
                </a:solidFill>
                <a:latin typeface="Canva Sans Bold"/>
              </a:rPr>
              <a:t>23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86000" y="730965"/>
            <a:ext cx="9372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16" dirty="0">
                <a:solidFill>
                  <a:srgbClr val="0056D2"/>
                </a:solidFill>
                <a:latin typeface="Impact"/>
              </a:rPr>
              <a:t>COURSERA GUIDED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934461"/>
            <a:ext cx="15520387" cy="7859047"/>
            <a:chOff x="0" y="0"/>
            <a:chExt cx="20693849" cy="10478730"/>
          </a:xfrm>
        </p:grpSpPr>
        <p:sp>
          <p:nvSpPr>
            <p:cNvPr id="9" name="TextBox 9"/>
            <p:cNvSpPr txBox="1"/>
            <p:nvPr/>
          </p:nvSpPr>
          <p:spPr>
            <a:xfrm>
              <a:off x="14516628" y="-38100"/>
              <a:ext cx="2651678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Learning Hours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4244807" y="144972"/>
              <a:ext cx="135911" cy="135911"/>
              <a:chOff x="3275806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275806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1323430" y="697676"/>
              <a:ext cx="9173985" cy="9173985"/>
              <a:chOff x="0" y="0"/>
              <a:chExt cx="1028700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429000" y="0"/>
                    </a:moveTo>
                    <a:lnTo>
                      <a:pt x="3441700" y="0"/>
                    </a:lnTo>
                    <a:lnTo>
                      <a:pt x="3441700" y="10287000"/>
                    </a:lnTo>
                    <a:lnTo>
                      <a:pt x="3429000" y="10287000"/>
                    </a:lnTo>
                    <a:close/>
                    <a:moveTo>
                      <a:pt x="6858000" y="0"/>
                    </a:moveTo>
                    <a:lnTo>
                      <a:pt x="6870700" y="0"/>
                    </a:lnTo>
                    <a:lnTo>
                      <a:pt x="6870700" y="10287000"/>
                    </a:lnTo>
                    <a:lnTo>
                      <a:pt x="685800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196191" y="10014776"/>
              <a:ext cx="254479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174905" y="10014776"/>
              <a:ext cx="413042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205116" y="10014776"/>
              <a:ext cx="468609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50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300982" y="10014776"/>
              <a:ext cx="392867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75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722288" y="721868"/>
              <a:ext cx="8419928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Create Your First Chatbot with Rasa and Python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337836"/>
              <a:ext cx="11142216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Introduction to Advance Features in Rasa Chatbot Framework 2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06375" y="1953804"/>
              <a:ext cx="8535841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Spreadsheets for Beginners using Google Sheets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519526" y="2569771"/>
              <a:ext cx="7622690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Agile Projects:  Developing Tasks with Taiga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49566" y="3185739"/>
              <a:ext cx="9892650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Scrum Team Building Using Games and Interactive Tools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678442" y="3801706"/>
              <a:ext cx="7463773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Use Python Unit Test to Demonstrate TDD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08088" y="4417674"/>
              <a:ext cx="9434127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Visualize Project Milestones with Gantt Charts in Miro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57680" y="5033642"/>
              <a:ext cx="9684536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Agile Projects: Creating User Stories with Value in Taiga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30835" y="5649609"/>
              <a:ext cx="10111381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Apply Fibonacci Scales to Agile Project Estimation in Miro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04370" y="6265577"/>
              <a:ext cx="10737845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Business Strategy: Business Model Canvas Analysis with Miro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701937" y="6881544"/>
              <a:ext cx="8440279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Project Scheduling:  Estimate Activity Durations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83040" y="7497512"/>
              <a:ext cx="10059176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Computer Vision - Image Basics with OpenCV and Python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823025" y="8113479"/>
              <a:ext cx="7319191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XG-Boost 101: Used Cars Price Prediction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53063" y="8729447"/>
              <a:ext cx="10889152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Agile Projects: Develop Product Wireframe Prototypes in Miro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518414" y="9345415"/>
              <a:ext cx="4623802" cy="463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96"/>
                </a:lnSpc>
              </a:pPr>
              <a:r>
                <a:rPr lang="en-US" sz="2140">
                  <a:solidFill>
                    <a:srgbClr val="000000"/>
                  </a:solidFill>
                  <a:latin typeface="Canva Sans"/>
                </a:rPr>
                <a:t>Create User Stories in Jira </a:t>
              </a:r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11323430" y="697676"/>
              <a:ext cx="7387663" cy="9173985"/>
              <a:chOff x="0" y="0"/>
              <a:chExt cx="8283956" cy="10287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283956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283956" h="617220">
                    <a:moveTo>
                      <a:pt x="0" y="0"/>
                    </a:moveTo>
                    <a:lnTo>
                      <a:pt x="8234579" y="0"/>
                    </a:lnTo>
                    <a:cubicBezTo>
                      <a:pt x="8247675" y="0"/>
                      <a:pt x="8260234" y="5202"/>
                      <a:pt x="8269494" y="14462"/>
                    </a:cubicBezTo>
                    <a:cubicBezTo>
                      <a:pt x="8278754" y="23722"/>
                      <a:pt x="8283956" y="36282"/>
                      <a:pt x="8283956" y="49378"/>
                    </a:cubicBezTo>
                    <a:lnTo>
                      <a:pt x="8283956" y="567842"/>
                    </a:lnTo>
                    <a:cubicBezTo>
                      <a:pt x="8283956" y="595113"/>
                      <a:pt x="8261849" y="617220"/>
                      <a:pt x="8234579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690699"/>
                <a:ext cx="5363819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5363819" h="617220">
                    <a:moveTo>
                      <a:pt x="0" y="0"/>
                    </a:moveTo>
                    <a:lnTo>
                      <a:pt x="5314442" y="0"/>
                    </a:lnTo>
                    <a:cubicBezTo>
                      <a:pt x="5341712" y="0"/>
                      <a:pt x="5363819" y="22107"/>
                      <a:pt x="5363819" y="49377"/>
                    </a:cubicBezTo>
                    <a:lnTo>
                      <a:pt x="5363819" y="567842"/>
                    </a:lnTo>
                    <a:cubicBezTo>
                      <a:pt x="5363819" y="580938"/>
                      <a:pt x="5358617" y="593497"/>
                      <a:pt x="5349357" y="602757"/>
                    </a:cubicBezTo>
                    <a:cubicBezTo>
                      <a:pt x="5340097" y="612017"/>
                      <a:pt x="5327538" y="617220"/>
                      <a:pt x="5314442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1381397"/>
                <a:ext cx="2605532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2605532" h="617220">
                    <a:moveTo>
                      <a:pt x="0" y="0"/>
                    </a:moveTo>
                    <a:lnTo>
                      <a:pt x="2556154" y="0"/>
                    </a:lnTo>
                    <a:cubicBezTo>
                      <a:pt x="2569250" y="0"/>
                      <a:pt x="2581810" y="5202"/>
                      <a:pt x="2591070" y="14463"/>
                    </a:cubicBezTo>
                    <a:cubicBezTo>
                      <a:pt x="2600330" y="23723"/>
                      <a:pt x="2605532" y="36282"/>
                      <a:pt x="2605532" y="49378"/>
                    </a:cubicBezTo>
                    <a:lnTo>
                      <a:pt x="2605532" y="567843"/>
                    </a:lnTo>
                    <a:cubicBezTo>
                      <a:pt x="2605532" y="580938"/>
                      <a:pt x="2600330" y="593498"/>
                      <a:pt x="2591070" y="602758"/>
                    </a:cubicBezTo>
                    <a:cubicBezTo>
                      <a:pt x="2581810" y="612018"/>
                      <a:pt x="2569250" y="617220"/>
                      <a:pt x="2556154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2072096"/>
                <a:ext cx="2569870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2569870" h="617220">
                    <a:moveTo>
                      <a:pt x="0" y="0"/>
                    </a:moveTo>
                    <a:lnTo>
                      <a:pt x="2520493" y="0"/>
                    </a:lnTo>
                    <a:cubicBezTo>
                      <a:pt x="2547763" y="0"/>
                      <a:pt x="2569870" y="22107"/>
                      <a:pt x="2569870" y="49377"/>
                    </a:cubicBezTo>
                    <a:lnTo>
                      <a:pt x="2569870" y="567842"/>
                    </a:lnTo>
                    <a:cubicBezTo>
                      <a:pt x="2569870" y="580938"/>
                      <a:pt x="2564668" y="593497"/>
                      <a:pt x="2555408" y="602757"/>
                    </a:cubicBezTo>
                    <a:cubicBezTo>
                      <a:pt x="2546148" y="612017"/>
                      <a:pt x="2533589" y="617220"/>
                      <a:pt x="2520493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0" y="2762794"/>
                <a:ext cx="250540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2505405" h="617220">
                    <a:moveTo>
                      <a:pt x="0" y="0"/>
                    </a:moveTo>
                    <a:lnTo>
                      <a:pt x="2456028" y="0"/>
                    </a:lnTo>
                    <a:cubicBezTo>
                      <a:pt x="2469123" y="0"/>
                      <a:pt x="2481683" y="5203"/>
                      <a:pt x="2490943" y="14463"/>
                    </a:cubicBezTo>
                    <a:cubicBezTo>
                      <a:pt x="2500203" y="23723"/>
                      <a:pt x="2505405" y="36282"/>
                      <a:pt x="2505405" y="49378"/>
                    </a:cubicBezTo>
                    <a:lnTo>
                      <a:pt x="2505405" y="567843"/>
                    </a:lnTo>
                    <a:cubicBezTo>
                      <a:pt x="2505405" y="580938"/>
                      <a:pt x="2500203" y="593498"/>
                      <a:pt x="2490943" y="602758"/>
                    </a:cubicBezTo>
                    <a:cubicBezTo>
                      <a:pt x="2481683" y="612018"/>
                      <a:pt x="2469123" y="617220"/>
                      <a:pt x="2456028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3453493"/>
                <a:ext cx="2017116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2017116" h="617220">
                    <a:moveTo>
                      <a:pt x="0" y="0"/>
                    </a:moveTo>
                    <a:lnTo>
                      <a:pt x="1967738" y="0"/>
                    </a:lnTo>
                    <a:cubicBezTo>
                      <a:pt x="1980834" y="0"/>
                      <a:pt x="1993393" y="5202"/>
                      <a:pt x="2002653" y="14462"/>
                    </a:cubicBezTo>
                    <a:cubicBezTo>
                      <a:pt x="2011913" y="23722"/>
                      <a:pt x="2017116" y="36282"/>
                      <a:pt x="2017116" y="49377"/>
                    </a:cubicBezTo>
                    <a:lnTo>
                      <a:pt x="2017116" y="567842"/>
                    </a:lnTo>
                    <a:cubicBezTo>
                      <a:pt x="2017116" y="580938"/>
                      <a:pt x="2011913" y="593497"/>
                      <a:pt x="2002653" y="602757"/>
                    </a:cubicBezTo>
                    <a:cubicBezTo>
                      <a:pt x="1993393" y="612017"/>
                      <a:pt x="1980834" y="617220"/>
                      <a:pt x="1967738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4144192"/>
                <a:ext cx="1483563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1483563" h="617220">
                    <a:moveTo>
                      <a:pt x="0" y="0"/>
                    </a:moveTo>
                    <a:lnTo>
                      <a:pt x="1434186" y="0"/>
                    </a:lnTo>
                    <a:cubicBezTo>
                      <a:pt x="1447281" y="0"/>
                      <a:pt x="1459841" y="5202"/>
                      <a:pt x="1469101" y="14462"/>
                    </a:cubicBezTo>
                    <a:cubicBezTo>
                      <a:pt x="1478361" y="23722"/>
                      <a:pt x="1483563" y="36282"/>
                      <a:pt x="1483563" y="49377"/>
                    </a:cubicBezTo>
                    <a:lnTo>
                      <a:pt x="1483563" y="567842"/>
                    </a:lnTo>
                    <a:cubicBezTo>
                      <a:pt x="1483563" y="580937"/>
                      <a:pt x="1478361" y="593497"/>
                      <a:pt x="1469101" y="602757"/>
                    </a:cubicBezTo>
                    <a:cubicBezTo>
                      <a:pt x="1459841" y="612017"/>
                      <a:pt x="1447281" y="617219"/>
                      <a:pt x="1434186" y="617219"/>
                    </a:cubicBezTo>
                    <a:lnTo>
                      <a:pt x="0" y="617219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4834890"/>
                <a:ext cx="1432814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1432814" h="617220">
                    <a:moveTo>
                      <a:pt x="0" y="0"/>
                    </a:moveTo>
                    <a:lnTo>
                      <a:pt x="1383436" y="0"/>
                    </a:lnTo>
                    <a:cubicBezTo>
                      <a:pt x="1396532" y="0"/>
                      <a:pt x="1409092" y="5203"/>
                      <a:pt x="1418352" y="14462"/>
                    </a:cubicBezTo>
                    <a:cubicBezTo>
                      <a:pt x="1427612" y="23723"/>
                      <a:pt x="1432814" y="36282"/>
                      <a:pt x="1432814" y="49378"/>
                    </a:cubicBezTo>
                    <a:lnTo>
                      <a:pt x="1432814" y="567842"/>
                    </a:lnTo>
                    <a:cubicBezTo>
                      <a:pt x="1432814" y="580938"/>
                      <a:pt x="1427612" y="593497"/>
                      <a:pt x="1418352" y="602758"/>
                    </a:cubicBezTo>
                    <a:cubicBezTo>
                      <a:pt x="1409092" y="612017"/>
                      <a:pt x="1396532" y="617220"/>
                      <a:pt x="1383436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5525589"/>
                <a:ext cx="1251763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1251763" h="617220">
                    <a:moveTo>
                      <a:pt x="0" y="0"/>
                    </a:moveTo>
                    <a:lnTo>
                      <a:pt x="1202385" y="0"/>
                    </a:lnTo>
                    <a:cubicBezTo>
                      <a:pt x="1215481" y="0"/>
                      <a:pt x="1228040" y="5202"/>
                      <a:pt x="1237300" y="14462"/>
                    </a:cubicBezTo>
                    <a:cubicBezTo>
                      <a:pt x="1246561" y="23722"/>
                      <a:pt x="1251763" y="36282"/>
                      <a:pt x="1251763" y="49377"/>
                    </a:cubicBezTo>
                    <a:lnTo>
                      <a:pt x="1251763" y="567842"/>
                    </a:lnTo>
                    <a:cubicBezTo>
                      <a:pt x="1251763" y="580938"/>
                      <a:pt x="1246561" y="593497"/>
                      <a:pt x="1237300" y="602757"/>
                    </a:cubicBezTo>
                    <a:cubicBezTo>
                      <a:pt x="1228040" y="612017"/>
                      <a:pt x="1215481" y="617220"/>
                      <a:pt x="1202385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0" y="6216287"/>
                <a:ext cx="965098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965098" h="617220">
                    <a:moveTo>
                      <a:pt x="0" y="0"/>
                    </a:moveTo>
                    <a:lnTo>
                      <a:pt x="915721" y="0"/>
                    </a:lnTo>
                    <a:cubicBezTo>
                      <a:pt x="928816" y="0"/>
                      <a:pt x="941376" y="5203"/>
                      <a:pt x="950636" y="14463"/>
                    </a:cubicBezTo>
                    <a:cubicBezTo>
                      <a:pt x="959896" y="23723"/>
                      <a:pt x="965098" y="36282"/>
                      <a:pt x="965098" y="49378"/>
                    </a:cubicBezTo>
                    <a:lnTo>
                      <a:pt x="965098" y="567842"/>
                    </a:lnTo>
                    <a:cubicBezTo>
                      <a:pt x="965098" y="580938"/>
                      <a:pt x="959896" y="593497"/>
                      <a:pt x="950636" y="602757"/>
                    </a:cubicBezTo>
                    <a:cubicBezTo>
                      <a:pt x="941376" y="612018"/>
                      <a:pt x="928816" y="617220"/>
                      <a:pt x="915721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0" y="6906985"/>
                <a:ext cx="848512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48512" h="617220">
                    <a:moveTo>
                      <a:pt x="0" y="0"/>
                    </a:moveTo>
                    <a:lnTo>
                      <a:pt x="799135" y="0"/>
                    </a:lnTo>
                    <a:cubicBezTo>
                      <a:pt x="826405" y="0"/>
                      <a:pt x="848512" y="22108"/>
                      <a:pt x="848512" y="49378"/>
                    </a:cubicBezTo>
                    <a:lnTo>
                      <a:pt x="848512" y="567843"/>
                    </a:lnTo>
                    <a:cubicBezTo>
                      <a:pt x="848512" y="595114"/>
                      <a:pt x="826405" y="617221"/>
                      <a:pt x="799135" y="617221"/>
                    </a:cubicBezTo>
                    <a:lnTo>
                      <a:pt x="0" y="617221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0" y="7597684"/>
                <a:ext cx="79227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792277" h="617220">
                    <a:moveTo>
                      <a:pt x="0" y="0"/>
                    </a:moveTo>
                    <a:lnTo>
                      <a:pt x="742899" y="0"/>
                    </a:lnTo>
                    <a:cubicBezTo>
                      <a:pt x="755995" y="0"/>
                      <a:pt x="768554" y="5202"/>
                      <a:pt x="777814" y="14463"/>
                    </a:cubicBezTo>
                    <a:cubicBezTo>
                      <a:pt x="787075" y="23723"/>
                      <a:pt x="792277" y="36282"/>
                      <a:pt x="792277" y="49378"/>
                    </a:cubicBezTo>
                    <a:lnTo>
                      <a:pt x="792277" y="567842"/>
                    </a:lnTo>
                    <a:cubicBezTo>
                      <a:pt x="792277" y="580938"/>
                      <a:pt x="787075" y="593497"/>
                      <a:pt x="777814" y="602757"/>
                    </a:cubicBezTo>
                    <a:cubicBezTo>
                      <a:pt x="768554" y="612018"/>
                      <a:pt x="755995" y="617220"/>
                      <a:pt x="742899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8288383"/>
                <a:ext cx="75798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757987" h="617220">
                    <a:moveTo>
                      <a:pt x="0" y="0"/>
                    </a:moveTo>
                    <a:lnTo>
                      <a:pt x="708609" y="0"/>
                    </a:lnTo>
                    <a:cubicBezTo>
                      <a:pt x="735880" y="0"/>
                      <a:pt x="757987" y="22107"/>
                      <a:pt x="757987" y="49378"/>
                    </a:cubicBezTo>
                    <a:lnTo>
                      <a:pt x="757987" y="567842"/>
                    </a:lnTo>
                    <a:cubicBezTo>
                      <a:pt x="757987" y="595113"/>
                      <a:pt x="735880" y="617220"/>
                      <a:pt x="708609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8979081"/>
                <a:ext cx="74975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749757" h="617220">
                    <a:moveTo>
                      <a:pt x="0" y="0"/>
                    </a:moveTo>
                    <a:lnTo>
                      <a:pt x="700380" y="0"/>
                    </a:lnTo>
                    <a:cubicBezTo>
                      <a:pt x="713475" y="0"/>
                      <a:pt x="726035" y="5202"/>
                      <a:pt x="735295" y="14463"/>
                    </a:cubicBezTo>
                    <a:cubicBezTo>
                      <a:pt x="744555" y="23723"/>
                      <a:pt x="749757" y="36282"/>
                      <a:pt x="749757" y="49378"/>
                    </a:cubicBezTo>
                    <a:lnTo>
                      <a:pt x="749757" y="567842"/>
                    </a:lnTo>
                    <a:cubicBezTo>
                      <a:pt x="749757" y="580939"/>
                      <a:pt x="744555" y="593497"/>
                      <a:pt x="735295" y="602757"/>
                    </a:cubicBezTo>
                    <a:cubicBezTo>
                      <a:pt x="726035" y="612018"/>
                      <a:pt x="713475" y="617220"/>
                      <a:pt x="700380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9669780"/>
                <a:ext cx="700380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700380" h="617220">
                    <a:moveTo>
                      <a:pt x="0" y="0"/>
                    </a:moveTo>
                    <a:lnTo>
                      <a:pt x="651002" y="0"/>
                    </a:lnTo>
                    <a:cubicBezTo>
                      <a:pt x="664098" y="0"/>
                      <a:pt x="676657" y="5202"/>
                      <a:pt x="685917" y="14463"/>
                    </a:cubicBezTo>
                    <a:cubicBezTo>
                      <a:pt x="695177" y="23723"/>
                      <a:pt x="700380" y="36282"/>
                      <a:pt x="700380" y="49378"/>
                    </a:cubicBezTo>
                    <a:lnTo>
                      <a:pt x="700380" y="567842"/>
                    </a:lnTo>
                    <a:cubicBezTo>
                      <a:pt x="700380" y="580938"/>
                      <a:pt x="695177" y="593497"/>
                      <a:pt x="685917" y="602757"/>
                    </a:cubicBezTo>
                    <a:cubicBezTo>
                      <a:pt x="676657" y="612018"/>
                      <a:pt x="664098" y="617220"/>
                      <a:pt x="651002" y="617220"/>
                    </a:cubicBezTo>
                    <a:lnTo>
                      <a:pt x="0" y="61722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49" name="TextBox 49"/>
          <p:cNvSpPr txBox="1"/>
          <p:nvPr/>
        </p:nvSpPr>
        <p:spPr>
          <a:xfrm>
            <a:off x="15115943" y="2465524"/>
            <a:ext cx="113849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60.35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152303" y="7537914"/>
            <a:ext cx="50122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5.73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50313" y="6615839"/>
            <a:ext cx="546820" cy="3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000000"/>
                </a:solidFill>
                <a:latin typeface="Canva Sans Bold"/>
              </a:rPr>
              <a:t>6.99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416760" y="6171552"/>
            <a:ext cx="550815" cy="3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000000"/>
                </a:solidFill>
                <a:latin typeface="Canva Sans Bold"/>
              </a:rPr>
              <a:t>9.08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639758" y="5669145"/>
            <a:ext cx="73212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10.4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639758" y="5222562"/>
            <a:ext cx="86644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10.77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924187" y="4787369"/>
            <a:ext cx="89005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14.66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260131" y="4316635"/>
            <a:ext cx="8556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18.22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260131" y="3845902"/>
            <a:ext cx="668719" cy="3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000000"/>
                </a:solidFill>
                <a:latin typeface="Canva Sans Bold"/>
              </a:rPr>
              <a:t>18.69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371882" y="3375740"/>
            <a:ext cx="9725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18.95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163729" y="2957898"/>
            <a:ext cx="705632" cy="3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000000"/>
                </a:solidFill>
                <a:latin typeface="Canva Sans Bold"/>
              </a:rPr>
              <a:t>39.06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104644" y="8907800"/>
            <a:ext cx="719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5.06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118419" y="8428252"/>
            <a:ext cx="5351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5.42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160843" y="7060127"/>
            <a:ext cx="63629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6.14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118419" y="8017462"/>
            <a:ext cx="5351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 dirty="0">
                <a:solidFill>
                  <a:srgbClr val="000000"/>
                </a:solidFill>
                <a:latin typeface="Canva Sans Bold"/>
              </a:rPr>
              <a:t>5.48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514600" y="730965"/>
            <a:ext cx="830983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sz="5716" dirty="0">
                <a:solidFill>
                  <a:srgbClr val="0056D2"/>
                </a:solidFill>
                <a:latin typeface="Impact"/>
              </a:rPr>
              <a:t>COURSERA GUIDED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5301" y="3933825"/>
            <a:ext cx="4991828" cy="2415540"/>
          </a:xfrm>
          <a:custGeom>
            <a:avLst/>
            <a:gdLst/>
            <a:ahLst/>
            <a:cxnLst/>
            <a:rect l="l" t="t" r="r" b="b"/>
            <a:pathLst>
              <a:path w="4991828" h="2415540">
                <a:moveTo>
                  <a:pt x="0" y="0"/>
                </a:moveTo>
                <a:lnTo>
                  <a:pt x="4991828" y="0"/>
                </a:lnTo>
                <a:lnTo>
                  <a:pt x="4991828" y="2415540"/>
                </a:lnTo>
                <a:lnTo>
                  <a:pt x="0" y="2415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600" r="-152111" b="-3484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925301" y="3933825"/>
          <a:ext cx="4991828" cy="2415540"/>
        </p:xfrm>
        <a:graphic>
          <a:graphicData uri="http://schemas.openxmlformats.org/drawingml/2006/table">
            <a:tbl>
              <a:tblPr/>
              <a:tblGrid>
                <a:gridCol w="3725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770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770">
                <a:tc>
                  <a:txBody>
                    <a:bodyPr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Courses Completed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IBM Plex Sans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2427583" y="1998147"/>
            <a:ext cx="1077618" cy="1261625"/>
          </a:xfrm>
          <a:custGeom>
            <a:avLst/>
            <a:gdLst/>
            <a:ahLst/>
            <a:cxnLst/>
            <a:rect l="l" t="t" r="r" b="b"/>
            <a:pathLst>
              <a:path w="1261625" h="1261625">
                <a:moveTo>
                  <a:pt x="0" y="0"/>
                </a:moveTo>
                <a:lnTo>
                  <a:pt x="1261625" y="0"/>
                </a:lnTo>
                <a:lnTo>
                  <a:pt x="1261625" y="1261625"/>
                </a:lnTo>
                <a:lnTo>
                  <a:pt x="0" y="1261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17670" y="4668419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17670" y="2894748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859824" y="1574353"/>
            <a:ext cx="8570855" cy="444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1"/>
              </a:lnSpc>
              <a:spcBef>
                <a:spcPct val="0"/>
              </a:spcBef>
            </a:pPr>
            <a:r>
              <a:rPr lang="en-US" sz="2115" dirty="0">
                <a:solidFill>
                  <a:srgbClr val="000000"/>
                </a:solidFill>
                <a:latin typeface="Montserrat"/>
              </a:rPr>
              <a:t>The program aims to act as a bridge between industry and academia within the scope of training and developing new talents.</a:t>
            </a:r>
          </a:p>
          <a:p>
            <a:pPr>
              <a:lnSpc>
                <a:spcPts val="2961"/>
              </a:lnSpc>
              <a:spcBef>
                <a:spcPct val="0"/>
              </a:spcBef>
            </a:pPr>
            <a:endParaRPr lang="en-US" sz="2115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961"/>
              </a:lnSpc>
              <a:spcBef>
                <a:spcPct val="0"/>
              </a:spcBef>
            </a:pPr>
            <a:r>
              <a:rPr lang="en-US" sz="2115" dirty="0">
                <a:solidFill>
                  <a:srgbClr val="000000"/>
                </a:solidFill>
                <a:latin typeface="Montserrat"/>
              </a:rPr>
              <a:t>The Huawei certificate, students participating in the program  have the chance to attend master classes, seminars, competitions, and similar events in Turkey and around the world. </a:t>
            </a:r>
          </a:p>
          <a:p>
            <a:pPr>
              <a:lnSpc>
                <a:spcPts val="2961"/>
              </a:lnSpc>
              <a:spcBef>
                <a:spcPct val="0"/>
              </a:spcBef>
            </a:pPr>
            <a:endParaRPr lang="en-US" sz="2115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961"/>
              </a:lnSpc>
              <a:spcBef>
                <a:spcPct val="0"/>
              </a:spcBef>
            </a:pPr>
            <a:r>
              <a:rPr lang="en-US" sz="2115" dirty="0">
                <a:solidFill>
                  <a:srgbClr val="000000"/>
                </a:solidFill>
                <a:latin typeface="Montserrat"/>
              </a:rPr>
              <a:t>Participating students also have access to the latest online Huawei resources on 5G, artificial intelligence, </a:t>
            </a:r>
            <a:r>
              <a:rPr lang="en-US" sz="2115" dirty="0" err="1">
                <a:solidFill>
                  <a:srgbClr val="000000"/>
                </a:solidFill>
                <a:latin typeface="Montserrat"/>
              </a:rPr>
              <a:t>IoT</a:t>
            </a:r>
            <a:r>
              <a:rPr lang="en-US" sz="2115" dirty="0">
                <a:solidFill>
                  <a:srgbClr val="000000"/>
                </a:solidFill>
                <a:latin typeface="Montserrat"/>
              </a:rPr>
              <a:t>, and cloud computing technologies.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59824" y="1118593"/>
            <a:ext cx="8218376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89207" y="7710109"/>
            <a:ext cx="9538470" cy="72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  <a:spcBef>
                <a:spcPct val="0"/>
              </a:spcBef>
            </a:pPr>
            <a:r>
              <a:rPr lang="en-US" sz="2115">
                <a:solidFill>
                  <a:srgbClr val="000000"/>
                </a:solidFill>
                <a:latin typeface="Montserrat"/>
              </a:rPr>
              <a:t>Students from MEF University, particularly those in the </a:t>
            </a:r>
            <a:r>
              <a:rPr lang="en-US" sz="2115">
                <a:solidFill>
                  <a:srgbClr val="000000"/>
                </a:solidFill>
                <a:latin typeface="Montserrat Bold"/>
              </a:rPr>
              <a:t>Computer Engineering Department</a:t>
            </a:r>
            <a:r>
              <a:rPr lang="en-US" sz="2115">
                <a:solidFill>
                  <a:srgbClr val="000000"/>
                </a:solidFill>
                <a:latin typeface="Montserrat"/>
              </a:rPr>
              <a:t>, favor the Huwasi learning program.</a:t>
            </a:r>
          </a:p>
        </p:txBody>
      </p:sp>
      <p:sp>
        <p:nvSpPr>
          <p:cNvPr id="16" name="Freeform 16"/>
          <p:cNvSpPr/>
          <p:nvPr/>
        </p:nvSpPr>
        <p:spPr>
          <a:xfrm>
            <a:off x="4421215" y="7309519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84854" y="2120303"/>
            <a:ext cx="15648382" cy="6932477"/>
            <a:chOff x="0" y="0"/>
            <a:chExt cx="20864509" cy="9243303"/>
          </a:xfrm>
        </p:grpSpPr>
        <p:sp>
          <p:nvSpPr>
            <p:cNvPr id="9" name="TextBox 9"/>
            <p:cNvSpPr txBox="1"/>
            <p:nvPr/>
          </p:nvSpPr>
          <p:spPr>
            <a:xfrm>
              <a:off x="14239258" y="-38100"/>
              <a:ext cx="4845129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Number of students completed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3999484" y="127880"/>
              <a:ext cx="119887" cy="119887"/>
              <a:chOff x="1682948" y="-619760"/>
              <a:chExt cx="152400" cy="152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682948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2675574" y="615421"/>
              <a:ext cx="8092386" cy="8092386"/>
              <a:chOff x="0" y="0"/>
              <a:chExt cx="10287000" cy="10287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571750" y="0"/>
                    </a:moveTo>
                    <a:lnTo>
                      <a:pt x="2584450" y="0"/>
                    </a:lnTo>
                    <a:lnTo>
                      <a:pt x="2584450" y="10287000"/>
                    </a:lnTo>
                    <a:lnTo>
                      <a:pt x="2571750" y="10287000"/>
                    </a:lnTo>
                    <a:close/>
                    <a:moveTo>
                      <a:pt x="5143500" y="0"/>
                    </a:moveTo>
                    <a:lnTo>
                      <a:pt x="5156200" y="0"/>
                    </a:lnTo>
                    <a:lnTo>
                      <a:pt x="5156200" y="10287000"/>
                    </a:lnTo>
                    <a:lnTo>
                      <a:pt x="5143500" y="10287000"/>
                    </a:lnTo>
                    <a:close/>
                    <a:moveTo>
                      <a:pt x="7715250" y="0"/>
                    </a:moveTo>
                    <a:lnTo>
                      <a:pt x="7727950" y="0"/>
                    </a:lnTo>
                    <a:lnTo>
                      <a:pt x="7727950" y="10287000"/>
                    </a:lnTo>
                    <a:lnTo>
                      <a:pt x="771525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2563335" y="8829556"/>
              <a:ext cx="224476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610940" y="8829556"/>
              <a:ext cx="175460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625061" y="8829556"/>
              <a:ext cx="193412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642069" y="8829556"/>
              <a:ext cx="205588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0671410" y="8829556"/>
              <a:ext cx="193100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8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815931" y="794117"/>
              <a:ext cx="5699793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HCSA-Sales-IP Network Certification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21918" y="1704510"/>
              <a:ext cx="3593806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HCSA- Sales- Smart PV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447836" y="2614904"/>
              <a:ext cx="5067888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HCIA-Cloud Service V3.0 Course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164974" y="3525297"/>
              <a:ext cx="4350750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Computer Networks Course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873845" y="4435691"/>
              <a:ext cx="5641879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HCIA-Cloud Computing V4.0 Course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327640" y="5346084"/>
              <a:ext cx="6188084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HCSA-Presales-IP Network Certification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35880" y="6256477"/>
              <a:ext cx="5479844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HCSA-Sales-Transmission &amp; Access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7166871"/>
              <a:ext cx="12515724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Huawei ICT Competition 2022-2023 Regional Exam for CEE＆Nordic - Cloud Track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332167" y="8077264"/>
              <a:ext cx="6183557" cy="41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3"/>
                </a:lnSpc>
              </a:pPr>
              <a:r>
                <a:rPr lang="en-US" sz="1887">
                  <a:solidFill>
                    <a:srgbClr val="000000"/>
                  </a:solidFill>
                  <a:latin typeface="Canva Sans"/>
                </a:rPr>
                <a:t>Innovation Competition Learning Space 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12675574" y="615421"/>
              <a:ext cx="7085833" cy="8092386"/>
              <a:chOff x="0" y="0"/>
              <a:chExt cx="9007475" cy="10287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00747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9007475" h="1028700">
                    <a:moveTo>
                      <a:pt x="0" y="0"/>
                    </a:moveTo>
                    <a:lnTo>
                      <a:pt x="8925179" y="0"/>
                    </a:lnTo>
                    <a:cubicBezTo>
                      <a:pt x="8970630" y="0"/>
                      <a:pt x="9007475" y="36845"/>
                      <a:pt x="9007475" y="82296"/>
                    </a:cubicBezTo>
                    <a:lnTo>
                      <a:pt x="9007475" y="946404"/>
                    </a:lnTo>
                    <a:cubicBezTo>
                      <a:pt x="9007475" y="991855"/>
                      <a:pt x="8970630" y="1028700"/>
                      <a:pt x="892517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1157288"/>
                <a:ext cx="386397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3863975" h="1028700">
                    <a:moveTo>
                      <a:pt x="0" y="0"/>
                    </a:moveTo>
                    <a:lnTo>
                      <a:pt x="3781679" y="0"/>
                    </a:lnTo>
                    <a:cubicBezTo>
                      <a:pt x="3803505" y="0"/>
                      <a:pt x="3824437" y="8670"/>
                      <a:pt x="3839871" y="24103"/>
                    </a:cubicBezTo>
                    <a:cubicBezTo>
                      <a:pt x="3855305" y="39537"/>
                      <a:pt x="3863975" y="60469"/>
                      <a:pt x="3863975" y="82296"/>
                    </a:cubicBezTo>
                    <a:lnTo>
                      <a:pt x="3863975" y="946404"/>
                    </a:lnTo>
                    <a:cubicBezTo>
                      <a:pt x="3863975" y="968230"/>
                      <a:pt x="3855305" y="989162"/>
                      <a:pt x="3839871" y="1004596"/>
                    </a:cubicBezTo>
                    <a:cubicBezTo>
                      <a:pt x="3824437" y="1020029"/>
                      <a:pt x="3803505" y="1028700"/>
                      <a:pt x="378167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2314575"/>
                <a:ext cx="2578100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2578100" h="1028700">
                    <a:moveTo>
                      <a:pt x="0" y="0"/>
                    </a:moveTo>
                    <a:lnTo>
                      <a:pt x="2495804" y="0"/>
                    </a:lnTo>
                    <a:cubicBezTo>
                      <a:pt x="2541255" y="0"/>
                      <a:pt x="2578100" y="36845"/>
                      <a:pt x="2578100" y="82296"/>
                    </a:cubicBezTo>
                    <a:lnTo>
                      <a:pt x="2578100" y="946404"/>
                    </a:lnTo>
                    <a:cubicBezTo>
                      <a:pt x="2578100" y="968230"/>
                      <a:pt x="2569430" y="989162"/>
                      <a:pt x="2553996" y="1004596"/>
                    </a:cubicBezTo>
                    <a:cubicBezTo>
                      <a:pt x="2538563" y="1020030"/>
                      <a:pt x="2517630" y="1028700"/>
                      <a:pt x="2495804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3471862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31755" y="0"/>
                      <a:pt x="1252688" y="8671"/>
                      <a:pt x="1268121" y="24104"/>
                    </a:cubicBezTo>
                    <a:cubicBezTo>
                      <a:pt x="1283555" y="39538"/>
                      <a:pt x="1292225" y="60470"/>
                      <a:pt x="1292225" y="82297"/>
                    </a:cubicBezTo>
                    <a:lnTo>
                      <a:pt x="1292225" y="946404"/>
                    </a:lnTo>
                    <a:cubicBezTo>
                      <a:pt x="1292225" y="968231"/>
                      <a:pt x="1283555" y="989163"/>
                      <a:pt x="1268121" y="1004597"/>
                    </a:cubicBezTo>
                    <a:cubicBezTo>
                      <a:pt x="1252688" y="1020030"/>
                      <a:pt x="1231755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4629150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31755" y="0"/>
                      <a:pt x="1252688" y="8670"/>
                      <a:pt x="1268121" y="24104"/>
                    </a:cubicBezTo>
                    <a:cubicBezTo>
                      <a:pt x="1283555" y="39538"/>
                      <a:pt x="1292225" y="60470"/>
                      <a:pt x="1292225" y="82296"/>
                    </a:cubicBezTo>
                    <a:lnTo>
                      <a:pt x="1292225" y="946404"/>
                    </a:lnTo>
                    <a:cubicBezTo>
                      <a:pt x="1292225" y="968230"/>
                      <a:pt x="1283555" y="989162"/>
                      <a:pt x="1268121" y="1004596"/>
                    </a:cubicBezTo>
                    <a:cubicBezTo>
                      <a:pt x="1252688" y="1020030"/>
                      <a:pt x="1231755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5786438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31755" y="0"/>
                      <a:pt x="1252688" y="8670"/>
                      <a:pt x="1268121" y="24103"/>
                    </a:cubicBezTo>
                    <a:cubicBezTo>
                      <a:pt x="1283555" y="39537"/>
                      <a:pt x="1292225" y="60469"/>
                      <a:pt x="1292225" y="82296"/>
                    </a:cubicBezTo>
                    <a:lnTo>
                      <a:pt x="1292225" y="946404"/>
                    </a:lnTo>
                    <a:cubicBezTo>
                      <a:pt x="1292225" y="991854"/>
                      <a:pt x="1255380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6943725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55380" y="0"/>
                      <a:pt x="1292225" y="36845"/>
                      <a:pt x="1292225" y="82296"/>
                    </a:cubicBezTo>
                    <a:lnTo>
                      <a:pt x="1292225" y="946404"/>
                    </a:lnTo>
                    <a:cubicBezTo>
                      <a:pt x="1292225" y="991855"/>
                      <a:pt x="1255380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8101012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55380" y="0"/>
                      <a:pt x="1292225" y="36846"/>
                      <a:pt x="1292225" y="82296"/>
                    </a:cubicBezTo>
                    <a:lnTo>
                      <a:pt x="1292225" y="946405"/>
                    </a:lnTo>
                    <a:cubicBezTo>
                      <a:pt x="1292225" y="991855"/>
                      <a:pt x="1255380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9258300"/>
                <a:ext cx="1292225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292225" h="1028700">
                    <a:moveTo>
                      <a:pt x="0" y="0"/>
                    </a:moveTo>
                    <a:lnTo>
                      <a:pt x="1209929" y="0"/>
                    </a:lnTo>
                    <a:cubicBezTo>
                      <a:pt x="1255380" y="0"/>
                      <a:pt x="1292225" y="36845"/>
                      <a:pt x="1292225" y="82296"/>
                    </a:cubicBezTo>
                    <a:lnTo>
                      <a:pt x="1292225" y="946404"/>
                    </a:lnTo>
                    <a:cubicBezTo>
                      <a:pt x="1292225" y="991855"/>
                      <a:pt x="1255380" y="1028700"/>
                      <a:pt x="1209929" y="1028700"/>
                    </a:cubicBezTo>
                    <a:lnTo>
                      <a:pt x="0" y="1028700"/>
                    </a:lnTo>
                    <a:close/>
                  </a:path>
                </a:pathLst>
              </a:custGeom>
              <a:solidFill>
                <a:srgbClr val="0053D1"/>
              </a:solidFill>
            </p:spPr>
          </p:sp>
        </p:grpSp>
      </p:grpSp>
      <p:sp>
        <p:nvSpPr>
          <p:cNvPr id="38" name="Freeform 38"/>
          <p:cNvSpPr/>
          <p:nvPr/>
        </p:nvSpPr>
        <p:spPr>
          <a:xfrm>
            <a:off x="2427582" y="1998147"/>
            <a:ext cx="1261625" cy="1261625"/>
          </a:xfrm>
          <a:custGeom>
            <a:avLst/>
            <a:gdLst/>
            <a:ahLst/>
            <a:cxnLst/>
            <a:rect l="l" t="t" r="r" b="b"/>
            <a:pathLst>
              <a:path w="1261625" h="1261625">
                <a:moveTo>
                  <a:pt x="0" y="0"/>
                </a:moveTo>
                <a:lnTo>
                  <a:pt x="1261625" y="0"/>
                </a:lnTo>
                <a:lnTo>
                  <a:pt x="1261625" y="1261625"/>
                </a:lnTo>
                <a:lnTo>
                  <a:pt x="0" y="1261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71960" y="3994751"/>
            <a:ext cx="7123421" cy="3928573"/>
            <a:chOff x="0" y="0"/>
            <a:chExt cx="9497895" cy="5238097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50211" y="111600"/>
              <a:ext cx="8947684" cy="4808317"/>
              <a:chOff x="0" y="0"/>
              <a:chExt cx="19142836" cy="10287000"/>
            </a:xfrm>
          </p:grpSpPr>
        </p:grpSp>
        <p:sp>
          <p:nvSpPr>
            <p:cNvPr id="10" name="TextBox 10"/>
            <p:cNvSpPr txBox="1"/>
            <p:nvPr/>
          </p:nvSpPr>
          <p:spPr>
            <a:xfrm>
              <a:off x="1170923" y="4995846"/>
              <a:ext cx="827728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Bad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98386" y="4995846"/>
              <a:ext cx="358490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Bad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21479" y="4995846"/>
              <a:ext cx="49799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Good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979704" y="4995846"/>
              <a:ext cx="967229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Good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50211" y="111600"/>
              <a:ext cx="8947684" cy="4808317"/>
              <a:chOff x="0" y="0"/>
              <a:chExt cx="19142836" cy="10287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63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20510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41084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61658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82232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0280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690" y="-19050"/>
              <a:ext cx="45254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50%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42613"/>
              <a:ext cx="45523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40%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730" y="1904277"/>
              <a:ext cx="45050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30%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667" y="2865940"/>
              <a:ext cx="444565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20%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820" y="3827604"/>
              <a:ext cx="44141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10%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921" y="4789267"/>
              <a:ext cx="34031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0% 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550211" y="186527"/>
              <a:ext cx="8947684" cy="4733390"/>
              <a:chOff x="0" y="160299"/>
              <a:chExt cx="19142836" cy="1012670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9725152"/>
                <a:ext cx="4426781" cy="561848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561848">
                    <a:moveTo>
                      <a:pt x="0" y="561848"/>
                    </a:moveTo>
                    <a:lnTo>
                      <a:pt x="0" y="354143"/>
                    </a:lnTo>
                    <a:lnTo>
                      <a:pt x="0" y="354143"/>
                    </a:lnTo>
                    <a:cubicBezTo>
                      <a:pt x="0" y="260218"/>
                      <a:pt x="37311" y="170141"/>
                      <a:pt x="103726" y="103726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3" y="0"/>
                      <a:pt x="4256640" y="37311"/>
                      <a:pt x="4323055" y="103726"/>
                    </a:cubicBezTo>
                    <a:cubicBezTo>
                      <a:pt x="4389470" y="170141"/>
                      <a:pt x="4426781" y="260218"/>
                      <a:pt x="4426781" y="354143"/>
                    </a:cubicBezTo>
                    <a:lnTo>
                      <a:pt x="4426781" y="561848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905352" y="8945397"/>
                <a:ext cx="4426781" cy="1341603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1341603">
                    <a:moveTo>
                      <a:pt x="0" y="1341603"/>
                    </a:moveTo>
                    <a:lnTo>
                      <a:pt x="0" y="354143"/>
                    </a:lnTo>
                    <a:cubicBezTo>
                      <a:pt x="0" y="260219"/>
                      <a:pt x="37311" y="170141"/>
                      <a:pt x="103726" y="103727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2" y="0"/>
                      <a:pt x="4256640" y="37311"/>
                      <a:pt x="4323054" y="103727"/>
                    </a:cubicBezTo>
                    <a:cubicBezTo>
                      <a:pt x="4389470" y="170141"/>
                      <a:pt x="4426781" y="260219"/>
                      <a:pt x="4426781" y="354143"/>
                    </a:cubicBezTo>
                    <a:lnTo>
                      <a:pt x="4426781" y="1341603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9810703" y="1717751"/>
                <a:ext cx="4426781" cy="8569249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8569249">
                    <a:moveTo>
                      <a:pt x="0" y="8569249"/>
                    </a:moveTo>
                    <a:lnTo>
                      <a:pt x="0" y="354143"/>
                    </a:lnTo>
                    <a:cubicBezTo>
                      <a:pt x="0" y="260218"/>
                      <a:pt x="37312" y="170141"/>
                      <a:pt x="103727" y="103726"/>
                    </a:cubicBezTo>
                    <a:cubicBezTo>
                      <a:pt x="170141" y="37311"/>
                      <a:pt x="260219" y="0"/>
                      <a:pt x="354143" y="0"/>
                    </a:cubicBezTo>
                    <a:lnTo>
                      <a:pt x="4072639" y="0"/>
                    </a:lnTo>
                    <a:cubicBezTo>
                      <a:pt x="4166563" y="0"/>
                      <a:pt x="4256641" y="37311"/>
                      <a:pt x="4323056" y="103726"/>
                    </a:cubicBezTo>
                    <a:cubicBezTo>
                      <a:pt x="4389471" y="170141"/>
                      <a:pt x="4426781" y="260218"/>
                      <a:pt x="4426781" y="354143"/>
                    </a:cubicBezTo>
                    <a:lnTo>
                      <a:pt x="4426781" y="8569249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4716055" y="160299"/>
                <a:ext cx="4426781" cy="10126701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10126701">
                    <a:moveTo>
                      <a:pt x="0" y="10126701"/>
                    </a:moveTo>
                    <a:lnTo>
                      <a:pt x="0" y="354143"/>
                    </a:lnTo>
                    <a:cubicBezTo>
                      <a:pt x="0" y="260218"/>
                      <a:pt x="37311" y="170141"/>
                      <a:pt x="103726" y="103726"/>
                    </a:cubicBezTo>
                    <a:cubicBezTo>
                      <a:pt x="170140" y="37312"/>
                      <a:pt x="260218" y="0"/>
                      <a:pt x="354143" y="0"/>
                    </a:cubicBezTo>
                    <a:lnTo>
                      <a:pt x="4072638" y="0"/>
                    </a:lnTo>
                    <a:cubicBezTo>
                      <a:pt x="4166563" y="0"/>
                      <a:pt x="4256641" y="37312"/>
                      <a:pt x="4323056" y="103726"/>
                    </a:cubicBezTo>
                    <a:cubicBezTo>
                      <a:pt x="4389470" y="170141"/>
                      <a:pt x="4426781" y="260218"/>
                      <a:pt x="4426781" y="354143"/>
                    </a:cubicBezTo>
                    <a:lnTo>
                      <a:pt x="4426781" y="10126701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</p:grpSp>
      </p:grpSp>
      <p:sp>
        <p:nvSpPr>
          <p:cNvPr id="32" name="TextBox 32"/>
          <p:cNvSpPr txBox="1"/>
          <p:nvPr/>
        </p:nvSpPr>
        <p:spPr>
          <a:xfrm>
            <a:off x="2424188" y="2141833"/>
            <a:ext cx="14763006" cy="38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1"/>
              </a:lnSpc>
              <a:spcBef>
                <a:spcPct val="0"/>
              </a:spcBef>
            </a:pPr>
            <a:r>
              <a:rPr lang="en-US" sz="2215">
                <a:solidFill>
                  <a:srgbClr val="000000"/>
                </a:solidFill>
                <a:latin typeface="Montserrat Bold"/>
              </a:rPr>
              <a:t>How would you evaluate the quality of the courses offered on MOOC platforms (Coursera, edX etc.)?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23128" y="8034653"/>
            <a:ext cx="2019781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n=184 Students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24620" y="7057549"/>
            <a:ext cx="759375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2.70%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20639" y="3658640"/>
            <a:ext cx="10742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 dirty="0">
                <a:solidFill>
                  <a:srgbClr val="000000"/>
                </a:solidFill>
                <a:latin typeface="Montserrat Bold"/>
              </a:rPr>
              <a:t>49.19%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546141" y="4207101"/>
            <a:ext cx="864464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41.62%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788909" y="6759538"/>
            <a:ext cx="777951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6.49%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240673" y="3893596"/>
            <a:ext cx="7128847" cy="3928573"/>
            <a:chOff x="0" y="0"/>
            <a:chExt cx="9505129" cy="5238097"/>
          </a:xfrm>
        </p:grpSpPr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557446" y="111600"/>
              <a:ext cx="8947684" cy="4808317"/>
              <a:chOff x="0" y="0"/>
              <a:chExt cx="19142836" cy="10287000"/>
            </a:xfrm>
          </p:grpSpPr>
        </p:grpSp>
        <p:sp>
          <p:nvSpPr>
            <p:cNvPr id="40" name="TextBox 40"/>
            <p:cNvSpPr txBox="1"/>
            <p:nvPr/>
          </p:nvSpPr>
          <p:spPr>
            <a:xfrm>
              <a:off x="1178158" y="4995846"/>
              <a:ext cx="827728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Bad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705620" y="4995846"/>
              <a:ext cx="358490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Bad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928714" y="4995846"/>
              <a:ext cx="49799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Good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986939" y="4995846"/>
              <a:ext cx="967229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Good</a:t>
              </a:r>
            </a:p>
          </p:txBody>
        </p:sp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557446" y="111600"/>
              <a:ext cx="8947684" cy="4808317"/>
              <a:chOff x="0" y="0"/>
              <a:chExt cx="19142836" cy="10287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-63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3422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6851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10280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0" y="-19050"/>
              <a:ext cx="462467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60%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235" y="1583722"/>
              <a:ext cx="45523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40% 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7901" y="3186495"/>
              <a:ext cx="444565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20%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2156" y="4789267"/>
              <a:ext cx="34031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0% </a:t>
              </a:r>
            </a:p>
          </p:txBody>
        </p:sp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557446" y="456434"/>
              <a:ext cx="8947684" cy="4463483"/>
              <a:chOff x="0" y="737743"/>
              <a:chExt cx="19142836" cy="9549257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10200069"/>
                <a:ext cx="4426781" cy="86931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86931">
                    <a:moveTo>
                      <a:pt x="0" y="86931"/>
                    </a:moveTo>
                    <a:lnTo>
                      <a:pt x="0" y="86931"/>
                    </a:lnTo>
                    <a:cubicBezTo>
                      <a:pt x="0" y="38920"/>
                      <a:pt x="38921" y="0"/>
                      <a:pt x="86931" y="0"/>
                    </a:cubicBezTo>
                    <a:lnTo>
                      <a:pt x="4339849" y="0"/>
                    </a:lnTo>
                    <a:cubicBezTo>
                      <a:pt x="4387860" y="0"/>
                      <a:pt x="4426781" y="38920"/>
                      <a:pt x="4426781" y="86931"/>
                    </a:cubicBezTo>
                    <a:lnTo>
                      <a:pt x="4426781" y="86931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5" name="Freeform 55"/>
              <p:cNvSpPr/>
              <p:nvPr/>
            </p:nvSpPr>
            <p:spPr>
              <a:xfrm>
                <a:off x="4905352" y="9795446"/>
                <a:ext cx="4426781" cy="491554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491554">
                    <a:moveTo>
                      <a:pt x="0" y="491554"/>
                    </a:moveTo>
                    <a:lnTo>
                      <a:pt x="0" y="354143"/>
                    </a:lnTo>
                    <a:cubicBezTo>
                      <a:pt x="0" y="260219"/>
                      <a:pt x="37311" y="170141"/>
                      <a:pt x="103726" y="103727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2" y="0"/>
                      <a:pt x="4256640" y="37311"/>
                      <a:pt x="4323054" y="103727"/>
                    </a:cubicBezTo>
                    <a:cubicBezTo>
                      <a:pt x="4389470" y="170141"/>
                      <a:pt x="4426781" y="260219"/>
                      <a:pt x="4426781" y="354143"/>
                    </a:cubicBezTo>
                    <a:lnTo>
                      <a:pt x="4426781" y="491554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6" name="Freeform 56"/>
              <p:cNvSpPr/>
              <p:nvPr/>
            </p:nvSpPr>
            <p:spPr>
              <a:xfrm>
                <a:off x="9810703" y="3244342"/>
                <a:ext cx="4426781" cy="7042658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7042658">
                    <a:moveTo>
                      <a:pt x="0" y="7042658"/>
                    </a:moveTo>
                    <a:lnTo>
                      <a:pt x="0" y="354143"/>
                    </a:lnTo>
                    <a:cubicBezTo>
                      <a:pt x="0" y="260218"/>
                      <a:pt x="37312" y="170141"/>
                      <a:pt x="103727" y="103726"/>
                    </a:cubicBezTo>
                    <a:cubicBezTo>
                      <a:pt x="170141" y="37311"/>
                      <a:pt x="260219" y="0"/>
                      <a:pt x="354143" y="0"/>
                    </a:cubicBezTo>
                    <a:lnTo>
                      <a:pt x="4072639" y="0"/>
                    </a:lnTo>
                    <a:cubicBezTo>
                      <a:pt x="4166563" y="0"/>
                      <a:pt x="4256641" y="37311"/>
                      <a:pt x="4323056" y="103726"/>
                    </a:cubicBezTo>
                    <a:cubicBezTo>
                      <a:pt x="4389471" y="170141"/>
                      <a:pt x="4426781" y="260218"/>
                      <a:pt x="4426781" y="354143"/>
                    </a:cubicBezTo>
                    <a:lnTo>
                      <a:pt x="4426781" y="7042658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7" name="Freeform 57"/>
              <p:cNvSpPr/>
              <p:nvPr/>
            </p:nvSpPr>
            <p:spPr>
              <a:xfrm>
                <a:off x="14716055" y="737743"/>
                <a:ext cx="4426781" cy="9549257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9549257">
                    <a:moveTo>
                      <a:pt x="0" y="9549257"/>
                    </a:moveTo>
                    <a:lnTo>
                      <a:pt x="0" y="354142"/>
                    </a:lnTo>
                    <a:cubicBezTo>
                      <a:pt x="0" y="260218"/>
                      <a:pt x="37311" y="170140"/>
                      <a:pt x="103726" y="103726"/>
                    </a:cubicBezTo>
                    <a:cubicBezTo>
                      <a:pt x="170140" y="37311"/>
                      <a:pt x="260218" y="0"/>
                      <a:pt x="354143" y="0"/>
                    </a:cubicBezTo>
                    <a:lnTo>
                      <a:pt x="4072638" y="0"/>
                    </a:lnTo>
                    <a:cubicBezTo>
                      <a:pt x="4166563" y="0"/>
                      <a:pt x="4256641" y="37311"/>
                      <a:pt x="4323056" y="103726"/>
                    </a:cubicBezTo>
                    <a:cubicBezTo>
                      <a:pt x="4389470" y="170140"/>
                      <a:pt x="4426781" y="260218"/>
                      <a:pt x="4426781" y="354142"/>
                    </a:cubicBezTo>
                    <a:lnTo>
                      <a:pt x="4426781" y="9549257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</p:grpSp>
      </p:grpSp>
      <p:sp>
        <p:nvSpPr>
          <p:cNvPr id="58" name="TextBox 58"/>
          <p:cNvSpPr txBox="1"/>
          <p:nvPr/>
        </p:nvSpPr>
        <p:spPr>
          <a:xfrm>
            <a:off x="12136325" y="7933498"/>
            <a:ext cx="1741666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n=125 Alumni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020025" y="7206555"/>
            <a:ext cx="784188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0.47%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98890" y="3807646"/>
            <a:ext cx="903607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55.66%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3428045" y="4695220"/>
            <a:ext cx="899892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41.04%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813863" y="6969118"/>
            <a:ext cx="747566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2.83%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71960" y="3994751"/>
            <a:ext cx="7123421" cy="3928573"/>
            <a:chOff x="0" y="0"/>
            <a:chExt cx="9497895" cy="5238097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50211" y="111600"/>
              <a:ext cx="8947684" cy="4808317"/>
              <a:chOff x="0" y="0"/>
              <a:chExt cx="19142836" cy="10287000"/>
            </a:xfrm>
          </p:grpSpPr>
        </p:grpSp>
        <p:sp>
          <p:nvSpPr>
            <p:cNvPr id="10" name="TextBox 10"/>
            <p:cNvSpPr txBox="1"/>
            <p:nvPr/>
          </p:nvSpPr>
          <p:spPr>
            <a:xfrm>
              <a:off x="1170923" y="4995846"/>
              <a:ext cx="827728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Bad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98386" y="4995846"/>
              <a:ext cx="358490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Bad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21479" y="4995846"/>
              <a:ext cx="49799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Good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979704" y="4995846"/>
              <a:ext cx="967229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Good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50211" y="111600"/>
              <a:ext cx="8947684" cy="4808317"/>
              <a:chOff x="0" y="0"/>
              <a:chExt cx="19142836" cy="10287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63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20510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41084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61658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82232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0280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690" y="-19050"/>
              <a:ext cx="45254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50%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42613"/>
              <a:ext cx="45523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40%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730" y="1904277"/>
              <a:ext cx="45050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30%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667" y="2865940"/>
              <a:ext cx="444565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20%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820" y="3827604"/>
              <a:ext cx="44141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10%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921" y="4789267"/>
              <a:ext cx="34031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0% 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550211" y="602927"/>
              <a:ext cx="8947684" cy="4316990"/>
              <a:chOff x="0" y="1051154"/>
              <a:chExt cx="19142836" cy="923584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8945397"/>
                <a:ext cx="4426781" cy="1341603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1341603">
                    <a:moveTo>
                      <a:pt x="0" y="1341603"/>
                    </a:moveTo>
                    <a:lnTo>
                      <a:pt x="0" y="354143"/>
                    </a:lnTo>
                    <a:lnTo>
                      <a:pt x="0" y="354143"/>
                    </a:lnTo>
                    <a:cubicBezTo>
                      <a:pt x="0" y="260219"/>
                      <a:pt x="37311" y="170141"/>
                      <a:pt x="103726" y="103727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3" y="0"/>
                      <a:pt x="4256640" y="37311"/>
                      <a:pt x="4323055" y="103727"/>
                    </a:cubicBezTo>
                    <a:cubicBezTo>
                      <a:pt x="4389470" y="170141"/>
                      <a:pt x="4426781" y="260219"/>
                      <a:pt x="4426781" y="354143"/>
                    </a:cubicBezTo>
                    <a:lnTo>
                      <a:pt x="4426781" y="1341603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905352" y="8056600"/>
                <a:ext cx="4426781" cy="2230400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2230400">
                    <a:moveTo>
                      <a:pt x="0" y="2230400"/>
                    </a:moveTo>
                    <a:lnTo>
                      <a:pt x="0" y="354143"/>
                    </a:lnTo>
                    <a:cubicBezTo>
                      <a:pt x="0" y="260219"/>
                      <a:pt x="37311" y="170141"/>
                      <a:pt x="103726" y="103727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2" y="0"/>
                      <a:pt x="4256640" y="37311"/>
                      <a:pt x="4323054" y="103727"/>
                    </a:cubicBezTo>
                    <a:cubicBezTo>
                      <a:pt x="4389470" y="170141"/>
                      <a:pt x="4426781" y="260219"/>
                      <a:pt x="4426781" y="354143"/>
                    </a:cubicBezTo>
                    <a:lnTo>
                      <a:pt x="4426781" y="2230400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9810703" y="1051153"/>
                <a:ext cx="4426781" cy="9235847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9235847">
                    <a:moveTo>
                      <a:pt x="0" y="9235847"/>
                    </a:moveTo>
                    <a:lnTo>
                      <a:pt x="0" y="354143"/>
                    </a:lnTo>
                    <a:cubicBezTo>
                      <a:pt x="0" y="260219"/>
                      <a:pt x="37312" y="170141"/>
                      <a:pt x="103727" y="103726"/>
                    </a:cubicBezTo>
                    <a:cubicBezTo>
                      <a:pt x="170141" y="37312"/>
                      <a:pt x="260219" y="0"/>
                      <a:pt x="354143" y="1"/>
                    </a:cubicBezTo>
                    <a:lnTo>
                      <a:pt x="4072639" y="1"/>
                    </a:lnTo>
                    <a:cubicBezTo>
                      <a:pt x="4166563" y="0"/>
                      <a:pt x="4256641" y="37312"/>
                      <a:pt x="4323056" y="103726"/>
                    </a:cubicBezTo>
                    <a:cubicBezTo>
                      <a:pt x="4389471" y="170141"/>
                      <a:pt x="4426781" y="260219"/>
                      <a:pt x="4426781" y="354143"/>
                    </a:cubicBezTo>
                    <a:lnTo>
                      <a:pt x="4426781" y="9235847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4716055" y="2495448"/>
                <a:ext cx="4426781" cy="7791552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7791552">
                    <a:moveTo>
                      <a:pt x="0" y="7791552"/>
                    </a:moveTo>
                    <a:lnTo>
                      <a:pt x="0" y="354143"/>
                    </a:lnTo>
                    <a:cubicBezTo>
                      <a:pt x="0" y="260218"/>
                      <a:pt x="37311" y="170141"/>
                      <a:pt x="103726" y="103726"/>
                    </a:cubicBezTo>
                    <a:cubicBezTo>
                      <a:pt x="170140" y="37312"/>
                      <a:pt x="260218" y="0"/>
                      <a:pt x="354143" y="0"/>
                    </a:cubicBezTo>
                    <a:lnTo>
                      <a:pt x="4072638" y="0"/>
                    </a:lnTo>
                    <a:cubicBezTo>
                      <a:pt x="4166563" y="0"/>
                      <a:pt x="4256641" y="37312"/>
                      <a:pt x="4323056" y="103726"/>
                    </a:cubicBezTo>
                    <a:cubicBezTo>
                      <a:pt x="4389470" y="170141"/>
                      <a:pt x="4426781" y="260218"/>
                      <a:pt x="4426781" y="354143"/>
                    </a:cubicBezTo>
                    <a:lnTo>
                      <a:pt x="4426781" y="7791552"/>
                    </a:lnTo>
                    <a:close/>
                  </a:path>
                </a:pathLst>
              </a:custGeom>
              <a:solidFill>
                <a:srgbClr val="E53E30"/>
              </a:solidFill>
            </p:spPr>
          </p:sp>
        </p:grpSp>
      </p:grpSp>
      <p:sp>
        <p:nvSpPr>
          <p:cNvPr id="32" name="TextBox 32"/>
          <p:cNvSpPr txBox="1"/>
          <p:nvPr/>
        </p:nvSpPr>
        <p:spPr>
          <a:xfrm>
            <a:off x="2625983" y="2238530"/>
            <a:ext cx="11758761" cy="38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1"/>
              </a:lnSpc>
              <a:spcBef>
                <a:spcPct val="0"/>
              </a:spcBef>
            </a:pPr>
            <a:r>
              <a:rPr lang="en-US" sz="2215">
                <a:solidFill>
                  <a:srgbClr val="000000"/>
                </a:solidFill>
                <a:latin typeface="Montserrat Bold"/>
              </a:rPr>
              <a:t>How effective do you find MOOCs in helping you acquire career-relevant skills 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23128" y="8034653"/>
            <a:ext cx="2019781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n=184 Students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10596" y="6908544"/>
            <a:ext cx="777951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6.49%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61159" y="4534132"/>
            <a:ext cx="927889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37.84%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15916" y="4105947"/>
            <a:ext cx="956550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44.86%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69171" y="6509378"/>
            <a:ext cx="818023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10.81%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240673" y="3893596"/>
            <a:ext cx="7128847" cy="3928573"/>
            <a:chOff x="0" y="0"/>
            <a:chExt cx="9505129" cy="5238097"/>
          </a:xfrm>
        </p:grpSpPr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557446" y="111600"/>
              <a:ext cx="8947684" cy="4808317"/>
              <a:chOff x="0" y="0"/>
              <a:chExt cx="19142836" cy="10287000"/>
            </a:xfrm>
          </p:grpSpPr>
        </p:grpSp>
        <p:sp>
          <p:nvSpPr>
            <p:cNvPr id="40" name="TextBox 40"/>
            <p:cNvSpPr txBox="1"/>
            <p:nvPr/>
          </p:nvSpPr>
          <p:spPr>
            <a:xfrm>
              <a:off x="1178158" y="4995846"/>
              <a:ext cx="827728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Bad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3705620" y="4995846"/>
              <a:ext cx="358490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Bad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928714" y="4995846"/>
              <a:ext cx="49799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Good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986939" y="4995846"/>
              <a:ext cx="967229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Very Good</a:t>
              </a:r>
            </a:p>
          </p:txBody>
        </p:sp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557446" y="111600"/>
              <a:ext cx="8947684" cy="4808317"/>
              <a:chOff x="0" y="0"/>
              <a:chExt cx="19142836" cy="10287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-63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3422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0" y="6851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10280650"/>
                <a:ext cx="19142836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142836" h="12700">
                    <a:moveTo>
                      <a:pt x="0" y="0"/>
                    </a:moveTo>
                    <a:lnTo>
                      <a:pt x="19142836" y="0"/>
                    </a:lnTo>
                    <a:lnTo>
                      <a:pt x="191428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0" y="-19050"/>
              <a:ext cx="462467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60%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235" y="1583722"/>
              <a:ext cx="455232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40% 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7901" y="3186495"/>
              <a:ext cx="444565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20%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2156" y="4789267"/>
              <a:ext cx="340311" cy="242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70"/>
                </a:lnSpc>
              </a:pPr>
              <a:r>
                <a:rPr lang="en-US" sz="1121">
                  <a:solidFill>
                    <a:srgbClr val="000000"/>
                  </a:solidFill>
                  <a:latin typeface="Canva Sans"/>
                </a:rPr>
                <a:t>0% </a:t>
              </a:r>
            </a:p>
          </p:txBody>
        </p:sp>
        <p:grpSp>
          <p:nvGrpSpPr>
            <p:cNvPr id="53" name="Group 53"/>
            <p:cNvGrpSpPr>
              <a:grpSpLocks noChangeAspect="1"/>
            </p:cNvGrpSpPr>
            <p:nvPr/>
          </p:nvGrpSpPr>
          <p:grpSpPr>
            <a:xfrm>
              <a:off x="557446" y="456434"/>
              <a:ext cx="8947684" cy="4463483"/>
              <a:chOff x="0" y="737743"/>
              <a:chExt cx="19142836" cy="9549257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10152062"/>
                <a:ext cx="4426781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134938">
                    <a:moveTo>
                      <a:pt x="0" y="134938"/>
                    </a:moveTo>
                    <a:lnTo>
                      <a:pt x="0" y="134938"/>
                    </a:lnTo>
                    <a:cubicBezTo>
                      <a:pt x="0" y="60414"/>
                      <a:pt x="60414" y="0"/>
                      <a:pt x="134938" y="0"/>
                    </a:cubicBezTo>
                    <a:lnTo>
                      <a:pt x="4291843" y="0"/>
                    </a:lnTo>
                    <a:cubicBezTo>
                      <a:pt x="4366367" y="0"/>
                      <a:pt x="4426781" y="60414"/>
                      <a:pt x="4426781" y="134938"/>
                    </a:cubicBezTo>
                    <a:lnTo>
                      <a:pt x="4426781" y="134938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5" name="Freeform 55"/>
              <p:cNvSpPr/>
              <p:nvPr/>
            </p:nvSpPr>
            <p:spPr>
              <a:xfrm>
                <a:off x="4905352" y="8651875"/>
                <a:ext cx="4426781" cy="1635125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1635125">
                    <a:moveTo>
                      <a:pt x="0" y="1635125"/>
                    </a:moveTo>
                    <a:lnTo>
                      <a:pt x="0" y="354143"/>
                    </a:lnTo>
                    <a:cubicBezTo>
                      <a:pt x="0" y="260218"/>
                      <a:pt x="37311" y="170141"/>
                      <a:pt x="103726" y="103726"/>
                    </a:cubicBezTo>
                    <a:cubicBezTo>
                      <a:pt x="170140" y="37312"/>
                      <a:pt x="260218" y="0"/>
                      <a:pt x="354142" y="0"/>
                    </a:cubicBezTo>
                    <a:lnTo>
                      <a:pt x="4072638" y="0"/>
                    </a:lnTo>
                    <a:cubicBezTo>
                      <a:pt x="4166562" y="0"/>
                      <a:pt x="4256640" y="37311"/>
                      <a:pt x="4323054" y="103726"/>
                    </a:cubicBezTo>
                    <a:cubicBezTo>
                      <a:pt x="4389470" y="170141"/>
                      <a:pt x="4426781" y="260218"/>
                      <a:pt x="4426781" y="354143"/>
                    </a:cubicBezTo>
                    <a:lnTo>
                      <a:pt x="4426781" y="1635125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6" name="Freeform 56"/>
              <p:cNvSpPr/>
              <p:nvPr/>
            </p:nvSpPr>
            <p:spPr>
              <a:xfrm>
                <a:off x="9810703" y="3244342"/>
                <a:ext cx="4426781" cy="7042658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7042658">
                    <a:moveTo>
                      <a:pt x="0" y="7042658"/>
                    </a:moveTo>
                    <a:lnTo>
                      <a:pt x="0" y="354143"/>
                    </a:lnTo>
                    <a:cubicBezTo>
                      <a:pt x="0" y="260218"/>
                      <a:pt x="37312" y="170141"/>
                      <a:pt x="103727" y="103726"/>
                    </a:cubicBezTo>
                    <a:cubicBezTo>
                      <a:pt x="170141" y="37311"/>
                      <a:pt x="260219" y="0"/>
                      <a:pt x="354143" y="0"/>
                    </a:cubicBezTo>
                    <a:lnTo>
                      <a:pt x="4072639" y="0"/>
                    </a:lnTo>
                    <a:cubicBezTo>
                      <a:pt x="4166563" y="0"/>
                      <a:pt x="4256641" y="37311"/>
                      <a:pt x="4323056" y="103726"/>
                    </a:cubicBezTo>
                    <a:cubicBezTo>
                      <a:pt x="4389471" y="170141"/>
                      <a:pt x="4426781" y="260218"/>
                      <a:pt x="4426781" y="354143"/>
                    </a:cubicBezTo>
                    <a:lnTo>
                      <a:pt x="4426781" y="7042658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  <p:sp>
            <p:nvSpPr>
              <p:cNvPr id="57" name="Freeform 57"/>
              <p:cNvSpPr/>
              <p:nvPr/>
            </p:nvSpPr>
            <p:spPr>
              <a:xfrm>
                <a:off x="14716055" y="737743"/>
                <a:ext cx="4426781" cy="9549257"/>
              </a:xfrm>
              <a:custGeom>
                <a:avLst/>
                <a:gdLst/>
                <a:ahLst/>
                <a:cxnLst/>
                <a:rect l="l" t="t" r="r" b="b"/>
                <a:pathLst>
                  <a:path w="4426781" h="9549257">
                    <a:moveTo>
                      <a:pt x="0" y="9549257"/>
                    </a:moveTo>
                    <a:lnTo>
                      <a:pt x="0" y="354142"/>
                    </a:lnTo>
                    <a:cubicBezTo>
                      <a:pt x="0" y="260218"/>
                      <a:pt x="37311" y="170140"/>
                      <a:pt x="103726" y="103726"/>
                    </a:cubicBezTo>
                    <a:cubicBezTo>
                      <a:pt x="170140" y="37311"/>
                      <a:pt x="260218" y="0"/>
                      <a:pt x="354143" y="0"/>
                    </a:cubicBezTo>
                    <a:lnTo>
                      <a:pt x="4072638" y="0"/>
                    </a:lnTo>
                    <a:cubicBezTo>
                      <a:pt x="4166563" y="0"/>
                      <a:pt x="4256641" y="37311"/>
                      <a:pt x="4323056" y="103726"/>
                    </a:cubicBezTo>
                    <a:cubicBezTo>
                      <a:pt x="4389470" y="170140"/>
                      <a:pt x="4426781" y="260218"/>
                      <a:pt x="4426781" y="354142"/>
                    </a:cubicBezTo>
                    <a:lnTo>
                      <a:pt x="4426781" y="9549257"/>
                    </a:lnTo>
                    <a:close/>
                  </a:path>
                </a:pathLst>
              </a:custGeom>
              <a:solidFill>
                <a:srgbClr val="072268"/>
              </a:solidFill>
            </p:spPr>
          </p:sp>
        </p:grpSp>
      </p:grpSp>
      <p:sp>
        <p:nvSpPr>
          <p:cNvPr id="58" name="TextBox 58"/>
          <p:cNvSpPr txBox="1"/>
          <p:nvPr/>
        </p:nvSpPr>
        <p:spPr>
          <a:xfrm>
            <a:off x="12136325" y="7933498"/>
            <a:ext cx="1741666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n=125 Alumni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998096" y="6956394"/>
            <a:ext cx="760702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0.75%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177859" y="3807935"/>
            <a:ext cx="945669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50.00%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3486179" y="4683138"/>
            <a:ext cx="898565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39.75%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769551" y="6658383"/>
            <a:ext cx="764948" cy="33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Montserrat Bold"/>
              </a:rPr>
              <a:t>9.50%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5855108" y="2858995"/>
            <a:ext cx="11492805" cy="33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1"/>
              </a:lnSpc>
              <a:spcBef>
                <a:spcPct val="0"/>
              </a:spcBef>
            </a:pPr>
            <a:r>
              <a:rPr lang="en-US" sz="2015">
                <a:solidFill>
                  <a:srgbClr val="000000"/>
                </a:solidFill>
                <a:latin typeface="Montserrat Bold"/>
              </a:rPr>
              <a:t> "Students grasp the value of microcredentials better once they get into the industry"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31205"/>
            <a:ext cx="18296709" cy="3622094"/>
          </a:xfrm>
          <a:custGeom>
            <a:avLst/>
            <a:gdLst/>
            <a:ahLst/>
            <a:cxnLst/>
            <a:rect l="l" t="t" r="r" b="b"/>
            <a:pathLst>
              <a:path w="18815777" h="3974952">
                <a:moveTo>
                  <a:pt x="0" y="0"/>
                </a:moveTo>
                <a:lnTo>
                  <a:pt x="18815777" y="0"/>
                </a:lnTo>
                <a:lnTo>
                  <a:pt x="18815777" y="3974952"/>
                </a:lnTo>
                <a:lnTo>
                  <a:pt x="0" y="3974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8000"/>
            </a:blip>
            <a:stretch>
              <a:fillRect l="-9255" t="-15703" r="-92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5450" y="758477"/>
            <a:ext cx="3681494" cy="2470863"/>
          </a:xfrm>
          <a:custGeom>
            <a:avLst/>
            <a:gdLst/>
            <a:ahLst/>
            <a:cxnLst/>
            <a:rect l="l" t="t" r="r" b="b"/>
            <a:pathLst>
              <a:path w="3681494" h="2470863">
                <a:moveTo>
                  <a:pt x="0" y="0"/>
                </a:moveTo>
                <a:lnTo>
                  <a:pt x="3681495" y="0"/>
                </a:lnTo>
                <a:lnTo>
                  <a:pt x="3681495" y="2470864"/>
                </a:lnTo>
                <a:lnTo>
                  <a:pt x="0" y="2470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3969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38693" y="2180602"/>
            <a:ext cx="5810614" cy="4414925"/>
            <a:chOff x="0" y="0"/>
            <a:chExt cx="7747486" cy="5886567"/>
          </a:xfrm>
        </p:grpSpPr>
        <p:sp>
          <p:nvSpPr>
            <p:cNvPr id="9" name="TextBox 9"/>
            <p:cNvSpPr txBox="1"/>
            <p:nvPr/>
          </p:nvSpPr>
          <p:spPr>
            <a:xfrm rot="-449580">
              <a:off x="388206" y="372805"/>
              <a:ext cx="6961787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438892"/>
              <a:ext cx="7747486" cy="44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64164" y="5382962"/>
            <a:ext cx="8864066" cy="218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2"/>
              </a:lnSpc>
            </a:pPr>
            <a:r>
              <a:rPr lang="en-US" sz="12852">
                <a:solidFill>
                  <a:srgbClr val="072268"/>
                </a:solidFill>
                <a:latin typeface="Archive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573" y="429949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20547" y="8409011"/>
            <a:ext cx="1527652" cy="849289"/>
          </a:xfrm>
          <a:custGeom>
            <a:avLst/>
            <a:gdLst/>
            <a:ahLst/>
            <a:cxnLst/>
            <a:rect l="l" t="t" r="r" b="b"/>
            <a:pathLst>
              <a:path w="1527652" h="849289">
                <a:moveTo>
                  <a:pt x="0" y="0"/>
                </a:moveTo>
                <a:lnTo>
                  <a:pt x="1527652" y="0"/>
                </a:lnTo>
                <a:lnTo>
                  <a:pt x="1527652" y="849289"/>
                </a:lnTo>
                <a:lnTo>
                  <a:pt x="0" y="84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5407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1" y="0"/>
                </a:lnTo>
                <a:lnTo>
                  <a:pt x="3714641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98083" y="4001771"/>
            <a:ext cx="5190648" cy="3389155"/>
            <a:chOff x="0" y="0"/>
            <a:chExt cx="1367084" cy="8926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7084" cy="892617"/>
            </a:xfrm>
            <a:custGeom>
              <a:avLst/>
              <a:gdLst/>
              <a:ahLst/>
              <a:cxnLst/>
              <a:rect l="l" t="t" r="r" b="b"/>
              <a:pathLst>
                <a:path w="1367084" h="892617">
                  <a:moveTo>
                    <a:pt x="0" y="0"/>
                  </a:moveTo>
                  <a:lnTo>
                    <a:pt x="1367084" y="0"/>
                  </a:lnTo>
                  <a:lnTo>
                    <a:pt x="1367084" y="892617"/>
                  </a:lnTo>
                  <a:lnTo>
                    <a:pt x="0" y="8926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05849" y="4303385"/>
            <a:ext cx="823447" cy="776099"/>
          </a:xfrm>
          <a:custGeom>
            <a:avLst/>
            <a:gdLst/>
            <a:ahLst/>
            <a:cxnLst/>
            <a:rect l="l" t="t" r="r" b="b"/>
            <a:pathLst>
              <a:path w="823447" h="776099">
                <a:moveTo>
                  <a:pt x="0" y="0"/>
                </a:moveTo>
                <a:lnTo>
                  <a:pt x="823448" y="0"/>
                </a:lnTo>
                <a:lnTo>
                  <a:pt x="823448" y="776099"/>
                </a:lnTo>
                <a:lnTo>
                  <a:pt x="0" y="776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8331" y="4456485"/>
            <a:ext cx="2634380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16216A"/>
                </a:solidFill>
                <a:latin typeface="Comic Sans Bold"/>
              </a:rPr>
              <a:t>Higher Education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05849" y="5257789"/>
            <a:ext cx="823447" cy="776099"/>
          </a:xfrm>
          <a:custGeom>
            <a:avLst/>
            <a:gdLst/>
            <a:ahLst/>
            <a:cxnLst/>
            <a:rect l="l" t="t" r="r" b="b"/>
            <a:pathLst>
              <a:path w="823447" h="776099">
                <a:moveTo>
                  <a:pt x="0" y="0"/>
                </a:moveTo>
                <a:lnTo>
                  <a:pt x="823448" y="0"/>
                </a:lnTo>
                <a:lnTo>
                  <a:pt x="823448" y="776099"/>
                </a:lnTo>
                <a:lnTo>
                  <a:pt x="0" y="776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5849" y="6257717"/>
            <a:ext cx="823447" cy="776099"/>
          </a:xfrm>
          <a:custGeom>
            <a:avLst/>
            <a:gdLst/>
            <a:ahLst/>
            <a:cxnLst/>
            <a:rect l="l" t="t" r="r" b="b"/>
            <a:pathLst>
              <a:path w="823447" h="776099">
                <a:moveTo>
                  <a:pt x="0" y="0"/>
                </a:moveTo>
                <a:lnTo>
                  <a:pt x="823448" y="0"/>
                </a:lnTo>
                <a:lnTo>
                  <a:pt x="823448" y="776100"/>
                </a:lnTo>
                <a:lnTo>
                  <a:pt x="0" y="77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68331" y="5431526"/>
            <a:ext cx="2634380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16216A"/>
                </a:solidFill>
                <a:latin typeface="Comic Sans Bold"/>
              </a:rPr>
              <a:t>Research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51739" y="6420342"/>
            <a:ext cx="4183328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16216A"/>
                </a:solidFill>
                <a:latin typeface="Comic Sans Bold"/>
              </a:rPr>
              <a:t>Services to the Society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50483" y="4154171"/>
            <a:ext cx="5190648" cy="3389155"/>
            <a:chOff x="0" y="0"/>
            <a:chExt cx="1367084" cy="8926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67084" cy="892617"/>
            </a:xfrm>
            <a:custGeom>
              <a:avLst/>
              <a:gdLst/>
              <a:ahLst/>
              <a:cxnLst/>
              <a:rect l="l" t="t" r="r" b="b"/>
              <a:pathLst>
                <a:path w="1367084" h="892617">
                  <a:moveTo>
                    <a:pt x="0" y="0"/>
                  </a:moveTo>
                  <a:lnTo>
                    <a:pt x="1367084" y="0"/>
                  </a:lnTo>
                  <a:lnTo>
                    <a:pt x="1367084" y="892617"/>
                  </a:lnTo>
                  <a:lnTo>
                    <a:pt x="0" y="8926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83095" y="2371394"/>
            <a:ext cx="9864818" cy="5564175"/>
            <a:chOff x="0" y="0"/>
            <a:chExt cx="2598141" cy="14654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98141" cy="1465462"/>
            </a:xfrm>
            <a:custGeom>
              <a:avLst/>
              <a:gdLst/>
              <a:ahLst/>
              <a:cxnLst/>
              <a:rect l="l" t="t" r="r" b="b"/>
              <a:pathLst>
                <a:path w="2598141" h="1465462">
                  <a:moveTo>
                    <a:pt x="0" y="0"/>
                  </a:moveTo>
                  <a:lnTo>
                    <a:pt x="2598141" y="0"/>
                  </a:lnTo>
                  <a:lnTo>
                    <a:pt x="2598141" y="1465462"/>
                  </a:lnTo>
                  <a:lnTo>
                    <a:pt x="0" y="14654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1"/>
                </a:lnSpc>
              </a:pPr>
              <a:endParaRPr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83888" y="4504110"/>
            <a:ext cx="3957834" cy="3403737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13249410" y="3558484"/>
            <a:ext cx="2517668" cy="1132951"/>
          </a:xfrm>
          <a:custGeom>
            <a:avLst/>
            <a:gdLst/>
            <a:ahLst/>
            <a:cxnLst/>
            <a:rect l="l" t="t" r="r" b="b"/>
            <a:pathLst>
              <a:path w="2517668" h="1132951">
                <a:moveTo>
                  <a:pt x="0" y="0"/>
                </a:moveTo>
                <a:lnTo>
                  <a:pt x="2517668" y="0"/>
                </a:lnTo>
                <a:lnTo>
                  <a:pt x="2517668" y="1132950"/>
                </a:lnTo>
                <a:lnTo>
                  <a:pt x="0" y="1132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220374" y="4080446"/>
            <a:ext cx="1067815" cy="1067815"/>
          </a:xfrm>
          <a:custGeom>
            <a:avLst/>
            <a:gdLst/>
            <a:ahLst/>
            <a:cxnLst/>
            <a:rect l="l" t="t" r="r" b="b"/>
            <a:pathLst>
              <a:path w="1067815" h="1067815">
                <a:moveTo>
                  <a:pt x="0" y="0"/>
                </a:moveTo>
                <a:lnTo>
                  <a:pt x="1067815" y="0"/>
                </a:lnTo>
                <a:lnTo>
                  <a:pt x="1067815" y="1067815"/>
                </a:lnTo>
                <a:lnTo>
                  <a:pt x="0" y="10678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144000" y="3469457"/>
            <a:ext cx="2182102" cy="1221977"/>
          </a:xfrm>
          <a:custGeom>
            <a:avLst/>
            <a:gdLst/>
            <a:ahLst/>
            <a:cxnLst/>
            <a:rect l="l" t="t" r="r" b="b"/>
            <a:pathLst>
              <a:path w="2182102" h="1221977">
                <a:moveTo>
                  <a:pt x="0" y="0"/>
                </a:moveTo>
                <a:lnTo>
                  <a:pt x="2182102" y="0"/>
                </a:lnTo>
                <a:lnTo>
                  <a:pt x="2182102" y="1221977"/>
                </a:lnTo>
                <a:lnTo>
                  <a:pt x="0" y="1221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767078" y="4280316"/>
            <a:ext cx="1492222" cy="598443"/>
          </a:xfrm>
          <a:custGeom>
            <a:avLst/>
            <a:gdLst/>
            <a:ahLst/>
            <a:cxnLst/>
            <a:rect l="l" t="t" r="r" b="b"/>
            <a:pathLst>
              <a:path w="1492222" h="598443">
                <a:moveTo>
                  <a:pt x="0" y="0"/>
                </a:moveTo>
                <a:lnTo>
                  <a:pt x="1492222" y="0"/>
                </a:lnTo>
                <a:lnTo>
                  <a:pt x="1492222" y="598443"/>
                </a:lnTo>
                <a:lnTo>
                  <a:pt x="0" y="5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385717" y="3688079"/>
            <a:ext cx="2381360" cy="2381360"/>
          </a:xfrm>
          <a:custGeom>
            <a:avLst/>
            <a:gdLst/>
            <a:ahLst/>
            <a:cxnLst/>
            <a:rect l="l" t="t" r="r" b="b"/>
            <a:pathLst>
              <a:path w="2381360" h="2381360">
                <a:moveTo>
                  <a:pt x="0" y="0"/>
                </a:moveTo>
                <a:lnTo>
                  <a:pt x="2381361" y="0"/>
                </a:lnTo>
                <a:lnTo>
                  <a:pt x="2381361" y="2381360"/>
                </a:lnTo>
                <a:lnTo>
                  <a:pt x="0" y="2381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175122" y="5412024"/>
            <a:ext cx="2148576" cy="1117260"/>
          </a:xfrm>
          <a:custGeom>
            <a:avLst/>
            <a:gdLst/>
            <a:ahLst/>
            <a:cxnLst/>
            <a:rect l="l" t="t" r="r" b="b"/>
            <a:pathLst>
              <a:path w="2148576" h="1117260">
                <a:moveTo>
                  <a:pt x="0" y="0"/>
                </a:moveTo>
                <a:lnTo>
                  <a:pt x="2148576" y="0"/>
                </a:lnTo>
                <a:lnTo>
                  <a:pt x="2148576" y="1117259"/>
                </a:lnTo>
                <a:lnTo>
                  <a:pt x="0" y="1117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534438" y="6420516"/>
            <a:ext cx="1507502" cy="844201"/>
          </a:xfrm>
          <a:custGeom>
            <a:avLst/>
            <a:gdLst/>
            <a:ahLst/>
            <a:cxnLst/>
            <a:rect l="l" t="t" r="r" b="b"/>
            <a:pathLst>
              <a:path w="1507502" h="844201">
                <a:moveTo>
                  <a:pt x="0" y="0"/>
                </a:moveTo>
                <a:lnTo>
                  <a:pt x="1507502" y="0"/>
                </a:lnTo>
                <a:lnTo>
                  <a:pt x="1507502" y="844201"/>
                </a:lnTo>
                <a:lnTo>
                  <a:pt x="0" y="844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447523" y="5561837"/>
            <a:ext cx="2336541" cy="1717358"/>
          </a:xfrm>
          <a:custGeom>
            <a:avLst/>
            <a:gdLst/>
            <a:ahLst/>
            <a:cxnLst/>
            <a:rect l="l" t="t" r="r" b="b"/>
            <a:pathLst>
              <a:path w="2336541" h="1717358">
                <a:moveTo>
                  <a:pt x="0" y="0"/>
                </a:moveTo>
                <a:lnTo>
                  <a:pt x="2336541" y="0"/>
                </a:lnTo>
                <a:lnTo>
                  <a:pt x="2336541" y="1717358"/>
                </a:lnTo>
                <a:lnTo>
                  <a:pt x="0" y="1717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5747704" y="962025"/>
            <a:ext cx="659055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16216A"/>
                </a:solidFill>
                <a:latin typeface="Lovelo"/>
              </a:rPr>
              <a:t>MEF : A Leader in Innovation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70329" y="2687909"/>
            <a:ext cx="7919591" cy="44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  <a:spcBef>
                <a:spcPct val="0"/>
              </a:spcBef>
            </a:pPr>
            <a:r>
              <a:rPr lang="en-US" sz="2615">
                <a:solidFill>
                  <a:srgbClr val="16216A"/>
                </a:solidFill>
                <a:latin typeface="Comic Sans Bold"/>
              </a:rPr>
              <a:t>Innovative Tools and Technologies Used by MEF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573" y="429949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20547" y="8409011"/>
            <a:ext cx="1527652" cy="849289"/>
          </a:xfrm>
          <a:custGeom>
            <a:avLst/>
            <a:gdLst/>
            <a:ahLst/>
            <a:cxnLst/>
            <a:rect l="l" t="t" r="r" b="b"/>
            <a:pathLst>
              <a:path w="1527652" h="849289">
                <a:moveTo>
                  <a:pt x="0" y="0"/>
                </a:moveTo>
                <a:lnTo>
                  <a:pt x="1527652" y="0"/>
                </a:lnTo>
                <a:lnTo>
                  <a:pt x="1527652" y="849289"/>
                </a:lnTo>
                <a:lnTo>
                  <a:pt x="0" y="84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5407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1" y="0"/>
                </a:lnTo>
                <a:lnTo>
                  <a:pt x="3714641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26470" y="3756744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17369" y="8061529"/>
            <a:ext cx="8483947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6216A"/>
                </a:solidFill>
                <a:latin typeface="Comic Sans Bold"/>
              </a:rPr>
              <a:t>47.761 students both from state and private universities participated in 2023 survey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0784" y="6096928"/>
            <a:ext cx="6059556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6" lvl="1" indent="-226698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16216A"/>
                </a:solidFill>
                <a:latin typeface="Comic Sans Bold"/>
              </a:rPr>
              <a:t>MEF is ranked 6th among 200 universities in Turkey in 2023 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691410" y="5609099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4" y="0"/>
                </a:lnTo>
                <a:lnTo>
                  <a:pt x="7833024" y="1566605"/>
                </a:lnTo>
                <a:lnTo>
                  <a:pt x="0" y="1566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53828" y="7625709"/>
            <a:ext cx="7833024" cy="1566605"/>
          </a:xfrm>
          <a:custGeom>
            <a:avLst/>
            <a:gdLst/>
            <a:ahLst/>
            <a:cxnLst/>
            <a:rect l="l" t="t" r="r" b="b"/>
            <a:pathLst>
              <a:path w="7833024" h="1566605">
                <a:moveTo>
                  <a:pt x="0" y="0"/>
                </a:moveTo>
                <a:lnTo>
                  <a:pt x="7833025" y="0"/>
                </a:lnTo>
                <a:lnTo>
                  <a:pt x="7833025" y="1566604"/>
                </a:lnTo>
                <a:lnTo>
                  <a:pt x="0" y="1566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28888" y="1249057"/>
            <a:ext cx="2844554" cy="4200369"/>
          </a:xfrm>
          <a:custGeom>
            <a:avLst/>
            <a:gdLst/>
            <a:ahLst/>
            <a:cxnLst/>
            <a:rect l="l" t="t" r="r" b="b"/>
            <a:pathLst>
              <a:path w="2844554" h="4200369">
                <a:moveTo>
                  <a:pt x="0" y="0"/>
                </a:moveTo>
                <a:lnTo>
                  <a:pt x="2844553" y="0"/>
                </a:lnTo>
                <a:lnTo>
                  <a:pt x="2844553" y="4200369"/>
                </a:lnTo>
                <a:lnTo>
                  <a:pt x="0" y="4200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19879" y="1911782"/>
            <a:ext cx="3353562" cy="4114800"/>
          </a:xfrm>
          <a:custGeom>
            <a:avLst/>
            <a:gdLst/>
            <a:ahLst/>
            <a:cxnLst/>
            <a:rect l="l" t="t" r="r" b="b"/>
            <a:pathLst>
              <a:path w="3353562" h="4114800">
                <a:moveTo>
                  <a:pt x="0" y="0"/>
                </a:moveTo>
                <a:lnTo>
                  <a:pt x="3353562" y="0"/>
                </a:lnTo>
                <a:lnTo>
                  <a:pt x="3353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550628" y="1721973"/>
            <a:ext cx="1063942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16216A"/>
                </a:solidFill>
                <a:latin typeface="Lovelo"/>
              </a:rPr>
              <a:t>University Students Satisfaction Survey-2023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91915" y="3921557"/>
            <a:ext cx="7702133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6216A"/>
                </a:solidFill>
                <a:latin typeface="Comic Sans Bold"/>
              </a:rPr>
              <a:t>MEF University consistently ranks among the top 10 universities in Turkey in terms of student satisfaction.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573" y="429949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20547" y="8409011"/>
            <a:ext cx="1527652" cy="849289"/>
          </a:xfrm>
          <a:custGeom>
            <a:avLst/>
            <a:gdLst/>
            <a:ahLst/>
            <a:cxnLst/>
            <a:rect l="l" t="t" r="r" b="b"/>
            <a:pathLst>
              <a:path w="1527652" h="849289">
                <a:moveTo>
                  <a:pt x="0" y="0"/>
                </a:moveTo>
                <a:lnTo>
                  <a:pt x="1527652" y="0"/>
                </a:lnTo>
                <a:lnTo>
                  <a:pt x="1527652" y="849289"/>
                </a:lnTo>
                <a:lnTo>
                  <a:pt x="0" y="849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5407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1" y="0"/>
                </a:lnTo>
                <a:lnTo>
                  <a:pt x="3714641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01094" y="3371827"/>
            <a:ext cx="3353562" cy="4114800"/>
          </a:xfrm>
          <a:custGeom>
            <a:avLst/>
            <a:gdLst/>
            <a:ahLst/>
            <a:cxnLst/>
            <a:rect l="l" t="t" r="r" b="b"/>
            <a:pathLst>
              <a:path w="3353562" h="4114800">
                <a:moveTo>
                  <a:pt x="0" y="0"/>
                </a:moveTo>
                <a:lnTo>
                  <a:pt x="3353562" y="0"/>
                </a:lnTo>
                <a:lnTo>
                  <a:pt x="3353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1894535" y="423963"/>
            <a:ext cx="5040337" cy="6655764"/>
          </a:xfrm>
          <a:custGeom>
            <a:avLst/>
            <a:gdLst/>
            <a:ahLst/>
            <a:cxnLst/>
            <a:rect l="l" t="t" r="r" b="b"/>
            <a:pathLst>
              <a:path w="5040337" h="6655764">
                <a:moveTo>
                  <a:pt x="0" y="0"/>
                </a:moveTo>
                <a:lnTo>
                  <a:pt x="5040337" y="0"/>
                </a:lnTo>
                <a:lnTo>
                  <a:pt x="5040337" y="6655765"/>
                </a:lnTo>
                <a:lnTo>
                  <a:pt x="0" y="6655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0476" y="5770052"/>
            <a:ext cx="3004792" cy="4023456"/>
          </a:xfrm>
          <a:custGeom>
            <a:avLst/>
            <a:gdLst/>
            <a:ahLst/>
            <a:cxnLst/>
            <a:rect l="l" t="t" r="r" b="b"/>
            <a:pathLst>
              <a:path w="3004792" h="4023456">
                <a:moveTo>
                  <a:pt x="0" y="0"/>
                </a:moveTo>
                <a:lnTo>
                  <a:pt x="3004792" y="0"/>
                </a:lnTo>
                <a:lnTo>
                  <a:pt x="3004792" y="4023456"/>
                </a:lnTo>
                <a:lnTo>
                  <a:pt x="0" y="4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026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47600" y="4049271"/>
            <a:ext cx="3061473" cy="4084605"/>
          </a:xfrm>
          <a:custGeom>
            <a:avLst/>
            <a:gdLst/>
            <a:ahLst/>
            <a:cxnLst/>
            <a:rect l="l" t="t" r="r" b="b"/>
            <a:pathLst>
              <a:path w="3061473" h="4084605">
                <a:moveTo>
                  <a:pt x="0" y="0"/>
                </a:moveTo>
                <a:lnTo>
                  <a:pt x="3061473" y="0"/>
                </a:lnTo>
                <a:lnTo>
                  <a:pt x="3061473" y="4084606"/>
                </a:lnTo>
                <a:lnTo>
                  <a:pt x="0" y="4084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81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90913" y="1825623"/>
            <a:ext cx="3061473" cy="4052389"/>
          </a:xfrm>
          <a:custGeom>
            <a:avLst/>
            <a:gdLst/>
            <a:ahLst/>
            <a:cxnLst/>
            <a:rect l="l" t="t" r="r" b="b"/>
            <a:pathLst>
              <a:path w="3061473" h="4052389">
                <a:moveTo>
                  <a:pt x="0" y="0"/>
                </a:moveTo>
                <a:lnTo>
                  <a:pt x="3061473" y="0"/>
                </a:lnTo>
                <a:lnTo>
                  <a:pt x="3061473" y="4052389"/>
                </a:lnTo>
                <a:lnTo>
                  <a:pt x="0" y="4052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610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42975"/>
            <a:ext cx="8764697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72268"/>
                </a:solidFill>
                <a:latin typeface="Archivo Black"/>
              </a:rPr>
              <a:t>MEF Innovation Hub in Istanbul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34087" y="8427891"/>
            <a:ext cx="7941320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E53E30"/>
                </a:solidFill>
                <a:latin typeface="Archivo Black"/>
              </a:rPr>
              <a:t>At the center of the Turkish startup eco-system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423" y="311958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05049" y="1507478"/>
            <a:ext cx="3277902" cy="327790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645400" y="2314211"/>
            <a:ext cx="2993892" cy="1664437"/>
          </a:xfrm>
          <a:custGeom>
            <a:avLst/>
            <a:gdLst/>
            <a:ahLst/>
            <a:cxnLst/>
            <a:rect l="l" t="t" r="r" b="b"/>
            <a:pathLst>
              <a:path w="2993892" h="1664437">
                <a:moveTo>
                  <a:pt x="0" y="0"/>
                </a:moveTo>
                <a:lnTo>
                  <a:pt x="2993893" y="0"/>
                </a:lnTo>
                <a:lnTo>
                  <a:pt x="2993893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28713" y="-168858"/>
            <a:ext cx="6630575" cy="6630575"/>
          </a:xfrm>
          <a:custGeom>
            <a:avLst/>
            <a:gdLst/>
            <a:ahLst/>
            <a:cxnLst/>
            <a:rect l="l" t="t" r="r" b="b"/>
            <a:pathLst>
              <a:path w="6630575" h="6630575">
                <a:moveTo>
                  <a:pt x="0" y="0"/>
                </a:moveTo>
                <a:lnTo>
                  <a:pt x="6630574" y="0"/>
                </a:lnTo>
                <a:lnTo>
                  <a:pt x="6630574" y="6630574"/>
                </a:lnTo>
                <a:lnTo>
                  <a:pt x="0" y="663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84215" y="5880329"/>
            <a:ext cx="7719570" cy="253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6599">
                <a:solidFill>
                  <a:srgbClr val="16216A"/>
                </a:solidFill>
                <a:latin typeface="Lovelo"/>
              </a:rPr>
              <a:t>DIGITAL LEARNING AT </a:t>
            </a:r>
          </a:p>
          <a:p>
            <a:pPr algn="ctr">
              <a:lnSpc>
                <a:spcPts val="6533"/>
              </a:lnSpc>
            </a:pPr>
            <a:r>
              <a:rPr lang="en-US" sz="6599">
                <a:solidFill>
                  <a:srgbClr val="16216A"/>
                </a:solidFill>
                <a:latin typeface="Lovelo"/>
              </a:rPr>
              <a:t>MEF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476" y="3511954"/>
            <a:ext cx="7366729" cy="3036009"/>
          </a:xfrm>
          <a:custGeom>
            <a:avLst/>
            <a:gdLst/>
            <a:ahLst/>
            <a:cxnLst/>
            <a:rect l="l" t="t" r="r" b="b"/>
            <a:pathLst>
              <a:path w="7366729" h="3036009">
                <a:moveTo>
                  <a:pt x="0" y="0"/>
                </a:moveTo>
                <a:lnTo>
                  <a:pt x="7366729" y="0"/>
                </a:lnTo>
                <a:lnTo>
                  <a:pt x="7366729" y="3036009"/>
                </a:lnTo>
                <a:lnTo>
                  <a:pt x="0" y="3036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974" r="-39070" b="-188473"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600476" y="3541183"/>
          <a:ext cx="5996974" cy="2471500"/>
        </p:xfrm>
        <a:graphic>
          <a:graphicData uri="http://schemas.openxmlformats.org/drawingml/2006/table">
            <a:tbl>
              <a:tblPr/>
              <a:tblGrid>
                <a:gridCol w="408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38">
                <a:tc gridSpan="2">
                  <a:txBody>
                    <a:bodyPr/>
                    <a:lstStyle/>
                    <a:p>
                      <a:pPr algn="ctr">
                        <a:lnSpc>
                          <a:spcPts val="2963"/>
                        </a:lnSpc>
                        <a:defRPr/>
                      </a:pPr>
                      <a:r>
                        <a:rPr lang="en-US" sz="2116">
                          <a:solidFill>
                            <a:srgbClr val="E53E30"/>
                          </a:solidFill>
                          <a:latin typeface="Lovelo Bold"/>
                        </a:rPr>
                        <a:t>22-23 Fall</a:t>
                      </a:r>
                      <a:r>
                        <a:rPr lang="en-US" sz="2116">
                          <a:solidFill>
                            <a:srgbClr val="000000"/>
                          </a:solidFill>
                          <a:latin typeface="Lovelo Bold"/>
                        </a:rPr>
                        <a:t> Blackboard usage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63"/>
                        </a:lnSpc>
                        <a:defRPr/>
                      </a:pPr>
                      <a:r>
                        <a:rPr lang="en-US" sz="2116">
                          <a:solidFill>
                            <a:srgbClr val="E53E30"/>
                          </a:solidFill>
                          <a:latin typeface="Lovelo Bold"/>
                        </a:rPr>
                        <a:t>22-23 Fall</a:t>
                      </a:r>
                      <a:r>
                        <a:rPr lang="en-US" sz="2116">
                          <a:solidFill>
                            <a:srgbClr val="000000"/>
                          </a:solidFill>
                          <a:latin typeface="Lovelo Bold"/>
                        </a:rPr>
                        <a:t> Blackboard usage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774">
                <a:tc>
                  <a:txBody>
                    <a:bodyPr/>
                    <a:lstStyle/>
                    <a:p>
                      <a:pPr algn="ctr">
                        <a:lnSpc>
                          <a:spcPts val="2051"/>
                        </a:lnSpc>
                        <a:defRPr/>
                      </a:pPr>
                      <a:r>
                        <a:rPr lang="en-US" sz="1465">
                          <a:solidFill>
                            <a:srgbClr val="000000"/>
                          </a:solidFill>
                          <a:latin typeface="Lovelo"/>
                        </a:rPr>
                        <a:t>Average Login Time Per User Per Day in Hours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1"/>
                        </a:lnSpc>
                        <a:defRPr/>
                      </a:pPr>
                      <a:r>
                        <a:rPr lang="en-US" sz="2279">
                          <a:solidFill>
                            <a:srgbClr val="000000"/>
                          </a:solidFill>
                          <a:latin typeface="Lovelo"/>
                        </a:rPr>
                        <a:t>40 minutes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988">
                <a:tc>
                  <a:txBody>
                    <a:bodyPr/>
                    <a:lstStyle/>
                    <a:p>
                      <a:pPr algn="ctr">
                        <a:lnSpc>
                          <a:spcPts val="2051"/>
                        </a:lnSpc>
                        <a:defRPr/>
                      </a:pPr>
                      <a:r>
                        <a:rPr lang="en-US" sz="1465">
                          <a:solidFill>
                            <a:srgbClr val="000000"/>
                          </a:solidFill>
                          <a:latin typeface="Lovelo"/>
                        </a:rPr>
                        <a:t>Average Logins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1"/>
                        </a:lnSpc>
                        <a:defRPr/>
                      </a:pPr>
                      <a:r>
                        <a:rPr lang="en-US" sz="2279">
                          <a:solidFill>
                            <a:srgbClr val="000000"/>
                          </a:solidFill>
                          <a:latin typeface="Lovelo"/>
                        </a:rPr>
                        <a:t>190 times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9538443" y="3570413"/>
            <a:ext cx="7332115" cy="2977551"/>
          </a:xfrm>
          <a:custGeom>
            <a:avLst/>
            <a:gdLst/>
            <a:ahLst/>
            <a:cxnLst/>
            <a:rect l="l" t="t" r="r" b="b"/>
            <a:pathLst>
              <a:path w="7332115" h="2977551">
                <a:moveTo>
                  <a:pt x="0" y="0"/>
                </a:moveTo>
                <a:lnTo>
                  <a:pt x="7332115" y="0"/>
                </a:lnTo>
                <a:lnTo>
                  <a:pt x="7332115" y="2977550"/>
                </a:lnTo>
                <a:lnTo>
                  <a:pt x="0" y="2977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432" r="-15933" b="-144048"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9503828" y="3511954"/>
          <a:ext cx="5996974" cy="2471500"/>
        </p:xfrm>
        <a:graphic>
          <a:graphicData uri="http://schemas.openxmlformats.org/drawingml/2006/table">
            <a:tbl>
              <a:tblPr/>
              <a:tblGrid>
                <a:gridCol w="408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38">
                <a:tc gridSpan="2">
                  <a:txBody>
                    <a:bodyPr/>
                    <a:lstStyle/>
                    <a:p>
                      <a:pPr algn="ctr">
                        <a:lnSpc>
                          <a:spcPts val="2963"/>
                        </a:lnSpc>
                        <a:defRPr/>
                      </a:pPr>
                      <a:r>
                        <a:rPr lang="en-US" sz="2116">
                          <a:solidFill>
                            <a:srgbClr val="E53E30"/>
                          </a:solidFill>
                          <a:latin typeface="Lovelo Bold"/>
                        </a:rPr>
                        <a:t>22-23 Spring</a:t>
                      </a:r>
                      <a:r>
                        <a:rPr lang="en-US" sz="2116">
                          <a:solidFill>
                            <a:srgbClr val="000000"/>
                          </a:solidFill>
                          <a:latin typeface="Lovelo Bold"/>
                        </a:rPr>
                        <a:t> Blackboard usage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63"/>
                        </a:lnSpc>
                        <a:defRPr/>
                      </a:pPr>
                      <a:r>
                        <a:rPr lang="en-US" sz="2116">
                          <a:solidFill>
                            <a:srgbClr val="E53E30"/>
                          </a:solidFill>
                          <a:latin typeface="Lovelo Bold"/>
                        </a:rPr>
                        <a:t>22-23 Spring</a:t>
                      </a:r>
                      <a:r>
                        <a:rPr lang="en-US" sz="2116">
                          <a:solidFill>
                            <a:srgbClr val="000000"/>
                          </a:solidFill>
                          <a:latin typeface="Lovelo Bold"/>
                        </a:rPr>
                        <a:t> Blackboard usage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774">
                <a:tc>
                  <a:txBody>
                    <a:bodyPr/>
                    <a:lstStyle/>
                    <a:p>
                      <a:pPr algn="ctr">
                        <a:lnSpc>
                          <a:spcPts val="2051"/>
                        </a:lnSpc>
                        <a:defRPr/>
                      </a:pPr>
                      <a:r>
                        <a:rPr lang="en-US" sz="1465">
                          <a:solidFill>
                            <a:srgbClr val="000000"/>
                          </a:solidFill>
                          <a:latin typeface="Lovelo"/>
                        </a:rPr>
                        <a:t>Average Login Time Per User Per Day in Hours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1"/>
                        </a:lnSpc>
                        <a:defRPr/>
                      </a:pPr>
                      <a:r>
                        <a:rPr lang="en-US" sz="2279">
                          <a:solidFill>
                            <a:srgbClr val="000000"/>
                          </a:solidFill>
                          <a:latin typeface="Lovelo"/>
                        </a:rPr>
                        <a:t>45 minutes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988">
                <a:tc>
                  <a:txBody>
                    <a:bodyPr/>
                    <a:lstStyle/>
                    <a:p>
                      <a:pPr algn="ctr">
                        <a:lnSpc>
                          <a:spcPts val="2051"/>
                        </a:lnSpc>
                        <a:defRPr/>
                      </a:pPr>
                      <a:r>
                        <a:rPr lang="en-US" sz="1465">
                          <a:solidFill>
                            <a:srgbClr val="000000"/>
                          </a:solidFill>
                          <a:latin typeface="Lovelo"/>
                        </a:rPr>
                        <a:t>Average Logins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1"/>
                        </a:lnSpc>
                        <a:defRPr/>
                      </a:pPr>
                      <a:r>
                        <a:rPr lang="en-US" sz="2279">
                          <a:solidFill>
                            <a:srgbClr val="000000"/>
                          </a:solidFill>
                          <a:latin typeface="Lovelo"/>
                        </a:rPr>
                        <a:t>193 times</a:t>
                      </a:r>
                      <a:endParaRPr lang="en-US" sz="1100"/>
                    </a:p>
                  </a:txBody>
                  <a:tcPr marL="155079" marR="155079" marT="155079" marB="155079" anchor="ctr">
                    <a:lnL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249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>
            <a:off x="7124232" y="1825623"/>
            <a:ext cx="4374067" cy="826993"/>
          </a:xfrm>
          <a:custGeom>
            <a:avLst/>
            <a:gdLst/>
            <a:ahLst/>
            <a:cxnLst/>
            <a:rect l="l" t="t" r="r" b="b"/>
            <a:pathLst>
              <a:path w="4374067" h="826993">
                <a:moveTo>
                  <a:pt x="0" y="0"/>
                </a:moveTo>
                <a:lnTo>
                  <a:pt x="4374067" y="0"/>
                </a:lnTo>
                <a:lnTo>
                  <a:pt x="4374067" y="826993"/>
                </a:lnTo>
                <a:lnTo>
                  <a:pt x="0" y="82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4876" b="-10263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51783" y="6653654"/>
            <a:ext cx="2918965" cy="3028757"/>
          </a:xfrm>
          <a:custGeom>
            <a:avLst/>
            <a:gdLst/>
            <a:ahLst/>
            <a:cxnLst/>
            <a:rect l="l" t="t" r="r" b="b"/>
            <a:pathLst>
              <a:path w="2918965" h="3028757">
                <a:moveTo>
                  <a:pt x="0" y="0"/>
                </a:moveTo>
                <a:lnTo>
                  <a:pt x="2918965" y="0"/>
                </a:lnTo>
                <a:lnTo>
                  <a:pt x="2918965" y="3028757"/>
                </a:lnTo>
                <a:lnTo>
                  <a:pt x="0" y="3028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6588" y="2784861"/>
            <a:ext cx="10791638" cy="5652574"/>
          </a:xfrm>
          <a:custGeom>
            <a:avLst/>
            <a:gdLst/>
            <a:ahLst/>
            <a:cxnLst/>
            <a:rect l="l" t="t" r="r" b="b"/>
            <a:pathLst>
              <a:path w="10791638" h="5652574">
                <a:moveTo>
                  <a:pt x="0" y="0"/>
                </a:moveTo>
                <a:lnTo>
                  <a:pt x="10791638" y="0"/>
                </a:lnTo>
                <a:lnTo>
                  <a:pt x="10791638" y="5652573"/>
                </a:lnTo>
                <a:lnTo>
                  <a:pt x="0" y="5652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312" r="-16617" b="-90329"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4486588" y="2784861"/>
          <a:ext cx="9680845" cy="5313294"/>
        </p:xfrm>
        <a:graphic>
          <a:graphicData uri="http://schemas.openxmlformats.org/drawingml/2006/table">
            <a:tbl>
              <a:tblPr/>
              <a:tblGrid>
                <a:gridCol w="676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074">
                <a:tc gridSpan="2">
                  <a:txBody>
                    <a:bodyPr/>
                    <a:lstStyle/>
                    <a:p>
                      <a:pPr algn="ctr">
                        <a:lnSpc>
                          <a:spcPts val="3265"/>
                        </a:lnSpc>
                        <a:defRPr/>
                      </a:pPr>
                      <a:r>
                        <a:rPr lang="en-US" sz="2332">
                          <a:solidFill>
                            <a:srgbClr val="E53E30"/>
                          </a:solidFill>
                          <a:latin typeface="Lovelo Bold"/>
                        </a:rPr>
                        <a:t>22-23 Fall</a:t>
                      </a:r>
                      <a:r>
                        <a:rPr lang="en-US" sz="2332">
                          <a:solidFill>
                            <a:srgbClr val="000000"/>
                          </a:solidFill>
                          <a:latin typeface="Lovelo Bold"/>
                        </a:rPr>
                        <a:t> Course Satisfaction Survey university averages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65"/>
                        </a:lnSpc>
                        <a:defRPr/>
                      </a:pPr>
                      <a:r>
                        <a:rPr lang="en-US" sz="2332">
                          <a:solidFill>
                            <a:srgbClr val="E53E30"/>
                          </a:solidFill>
                          <a:latin typeface="Lovelo Bold"/>
                        </a:rPr>
                        <a:t>22-23 Fall</a:t>
                      </a:r>
                      <a:r>
                        <a:rPr lang="en-US" sz="2332">
                          <a:solidFill>
                            <a:srgbClr val="000000"/>
                          </a:solidFill>
                          <a:latin typeface="Lovelo Bold"/>
                        </a:rPr>
                        <a:t> Course Satisfaction Survey university averages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769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Did this course use the Flipped Classroom method? (Yes/No)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77 Percent: yes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137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If yes, the Flipped Classroom method was effectively used in this course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4.18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253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If yes, in the context of the Flipped Classroom method, the online course videos were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4.13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094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Overall, the course was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4.13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9421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Overall, the instructor’s teaching was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4.17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660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727138" y="6038214"/>
            <a:ext cx="3967318" cy="4037983"/>
          </a:xfrm>
          <a:custGeom>
            <a:avLst/>
            <a:gdLst/>
            <a:ahLst/>
            <a:cxnLst/>
            <a:rect l="l" t="t" r="r" b="b"/>
            <a:pathLst>
              <a:path w="3967318" h="4037983">
                <a:moveTo>
                  <a:pt x="0" y="0"/>
                </a:moveTo>
                <a:lnTo>
                  <a:pt x="3967319" y="0"/>
                </a:lnTo>
                <a:lnTo>
                  <a:pt x="3967319" y="4037983"/>
                </a:lnTo>
                <a:lnTo>
                  <a:pt x="0" y="4037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73358" y="1825623"/>
            <a:ext cx="1409735" cy="1411499"/>
          </a:xfrm>
          <a:custGeom>
            <a:avLst/>
            <a:gdLst/>
            <a:ahLst/>
            <a:cxnLst/>
            <a:rect l="l" t="t" r="r" b="b"/>
            <a:pathLst>
              <a:path w="1409735" h="1411499">
                <a:moveTo>
                  <a:pt x="0" y="0"/>
                </a:moveTo>
                <a:lnTo>
                  <a:pt x="1409735" y="0"/>
                </a:lnTo>
                <a:lnTo>
                  <a:pt x="1409735" y="1411499"/>
                </a:lnTo>
                <a:lnTo>
                  <a:pt x="0" y="1411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4483" y="1343643"/>
            <a:ext cx="6439948" cy="66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5023">
                <a:solidFill>
                  <a:srgbClr val="16226F"/>
                </a:solidFill>
                <a:latin typeface="IBM Plex Sans Bold"/>
              </a:rPr>
              <a:t>FLIPPED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3E7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4E8E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592" y="413113"/>
            <a:ext cx="17178817" cy="9663084"/>
            <a:chOff x="0" y="0"/>
            <a:chExt cx="6570580" cy="3695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0580" cy="3695952"/>
            </a:xfrm>
            <a:custGeom>
              <a:avLst/>
              <a:gdLst/>
              <a:ahLst/>
              <a:cxnLst/>
              <a:rect l="l" t="t" r="r" b="b"/>
              <a:pathLst>
                <a:path w="6570580" h="3695952">
                  <a:moveTo>
                    <a:pt x="0" y="0"/>
                  </a:moveTo>
                  <a:lnTo>
                    <a:pt x="6570580" y="0"/>
                  </a:lnTo>
                  <a:lnTo>
                    <a:pt x="6570580" y="3695952"/>
                  </a:lnTo>
                  <a:lnTo>
                    <a:pt x="0" y="3695952"/>
                  </a:lnTo>
                  <a:close/>
                </a:path>
              </a:pathLst>
            </a:custGeom>
            <a:solidFill>
              <a:srgbClr val="C4C7BE">
                <a:alpha val="2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489974" y="7935569"/>
            <a:ext cx="1857940" cy="18579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50694" y="8437434"/>
            <a:ext cx="1536500" cy="854208"/>
          </a:xfrm>
          <a:custGeom>
            <a:avLst/>
            <a:gdLst/>
            <a:ahLst/>
            <a:cxnLst/>
            <a:rect l="l" t="t" r="r" b="b"/>
            <a:pathLst>
              <a:path w="1536500" h="854208">
                <a:moveTo>
                  <a:pt x="0" y="0"/>
                </a:moveTo>
                <a:lnTo>
                  <a:pt x="1536500" y="0"/>
                </a:lnTo>
                <a:lnTo>
                  <a:pt x="1536500" y="854209"/>
                </a:lnTo>
                <a:lnTo>
                  <a:pt x="0" y="85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73358" y="7007218"/>
            <a:ext cx="3714642" cy="3714642"/>
          </a:xfrm>
          <a:custGeom>
            <a:avLst/>
            <a:gdLst/>
            <a:ahLst/>
            <a:cxnLst/>
            <a:rect l="l" t="t" r="r" b="b"/>
            <a:pathLst>
              <a:path w="3714642" h="3714642">
                <a:moveTo>
                  <a:pt x="0" y="0"/>
                </a:moveTo>
                <a:lnTo>
                  <a:pt x="3714642" y="0"/>
                </a:lnTo>
                <a:lnTo>
                  <a:pt x="3714642" y="3714641"/>
                </a:lnTo>
                <a:lnTo>
                  <a:pt x="0" y="371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3925" y="6301190"/>
            <a:ext cx="3805940" cy="3784532"/>
          </a:xfrm>
          <a:custGeom>
            <a:avLst/>
            <a:gdLst/>
            <a:ahLst/>
            <a:cxnLst/>
            <a:rect l="l" t="t" r="r" b="b"/>
            <a:pathLst>
              <a:path w="3805940" h="3784532">
                <a:moveTo>
                  <a:pt x="0" y="0"/>
                </a:moveTo>
                <a:lnTo>
                  <a:pt x="3805940" y="0"/>
                </a:lnTo>
                <a:lnTo>
                  <a:pt x="3805940" y="3784532"/>
                </a:lnTo>
                <a:lnTo>
                  <a:pt x="0" y="378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9891" y="1293133"/>
            <a:ext cx="6439948" cy="66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5023">
                <a:solidFill>
                  <a:srgbClr val="16226F"/>
                </a:solidFill>
                <a:latin typeface="IBM Plex Sans Bold"/>
              </a:rPr>
              <a:t>FLIPPED LEARNING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4486588" y="2784861"/>
            <a:ext cx="10791638" cy="5652574"/>
          </a:xfrm>
          <a:custGeom>
            <a:avLst/>
            <a:gdLst/>
            <a:ahLst/>
            <a:cxnLst/>
            <a:rect l="l" t="t" r="r" b="b"/>
            <a:pathLst>
              <a:path w="10791638" h="5652574">
                <a:moveTo>
                  <a:pt x="0" y="0"/>
                </a:moveTo>
                <a:lnTo>
                  <a:pt x="10791638" y="0"/>
                </a:lnTo>
                <a:lnTo>
                  <a:pt x="10791638" y="5652573"/>
                </a:lnTo>
                <a:lnTo>
                  <a:pt x="0" y="5652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979" r="-16617" b="-91662"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486588" y="2784861"/>
          <a:ext cx="10791638" cy="5662099"/>
        </p:xfrm>
        <a:graphic>
          <a:graphicData uri="http://schemas.openxmlformats.org/drawingml/2006/table">
            <a:tbl>
              <a:tblPr/>
              <a:tblGrid>
                <a:gridCol w="754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506">
                <a:tc gridSpan="2">
                  <a:txBody>
                    <a:bodyPr/>
                    <a:lstStyle/>
                    <a:p>
                      <a:pPr algn="ctr">
                        <a:lnSpc>
                          <a:spcPts val="3265"/>
                        </a:lnSpc>
                        <a:defRPr/>
                      </a:pPr>
                      <a:r>
                        <a:rPr lang="en-US" sz="2332">
                          <a:solidFill>
                            <a:srgbClr val="E53E30"/>
                          </a:solidFill>
                          <a:latin typeface="Lovelo Bold"/>
                        </a:rPr>
                        <a:t>22-23 Spring </a:t>
                      </a:r>
                      <a:r>
                        <a:rPr lang="en-US" sz="2332">
                          <a:solidFill>
                            <a:srgbClr val="000000"/>
                          </a:solidFill>
                          <a:latin typeface="Lovelo Bold"/>
                        </a:rPr>
                        <a:t>Course Satisfaction Survey university averages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65"/>
                        </a:lnSpc>
                        <a:defRPr/>
                      </a:pPr>
                      <a:r>
                        <a:rPr lang="en-US" sz="2332">
                          <a:solidFill>
                            <a:srgbClr val="E53E30"/>
                          </a:solidFill>
                          <a:latin typeface="Lovelo Bold"/>
                        </a:rPr>
                        <a:t>22-23 Spring </a:t>
                      </a:r>
                      <a:r>
                        <a:rPr lang="en-US" sz="2332">
                          <a:solidFill>
                            <a:srgbClr val="000000"/>
                          </a:solidFill>
                          <a:latin typeface="Lovelo Bold"/>
                        </a:rPr>
                        <a:t>Course Satisfaction Survey university averages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19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Did this course use the Flipped Classroom method? (Yes/No)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77.5 Percent: yes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328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If yes, the Flipped Classroom method was effectively used in this course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4.3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450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If yes, in the context of the Flipped Classroom method, the online course videos were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4.28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873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Overall, the course was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4.1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023">
                <a:tc>
                  <a:txBody>
                    <a:bodyPr/>
                    <a:lstStyle/>
                    <a:p>
                      <a:pPr algn="l">
                        <a:lnSpc>
                          <a:spcPts val="2260"/>
                        </a:lnSpc>
                        <a:defRPr/>
                      </a:pPr>
                      <a:r>
                        <a:rPr lang="en-US" sz="1614">
                          <a:solidFill>
                            <a:srgbClr val="000000"/>
                          </a:solidFill>
                          <a:latin typeface="Lovelo"/>
                        </a:rPr>
                        <a:t>Overall, the instructor’s teaching was effective (5-point scale)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6"/>
                        </a:lnSpc>
                        <a:defRPr/>
                      </a:pPr>
                      <a:r>
                        <a:rPr lang="en-US" sz="2511">
                          <a:solidFill>
                            <a:srgbClr val="000000"/>
                          </a:solidFill>
                          <a:latin typeface="Lovelo"/>
                        </a:rPr>
                        <a:t>4.24</a:t>
                      </a:r>
                      <a:endParaRPr lang="en-US" sz="1100"/>
                    </a:p>
                  </a:txBody>
                  <a:tcPr marL="170892" marR="170892" marT="170892" marB="170892" anchor="ctr">
                    <a:lnL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178" cap="flat" cmpd="sng" algn="ctr">
                      <a:solidFill>
                        <a:srgbClr val="0722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>
            <a:off x="14340489" y="1770321"/>
            <a:ext cx="1435704" cy="1402503"/>
          </a:xfrm>
          <a:custGeom>
            <a:avLst/>
            <a:gdLst/>
            <a:ahLst/>
            <a:cxnLst/>
            <a:rect l="l" t="t" r="r" b="b"/>
            <a:pathLst>
              <a:path w="1435704" h="1402503">
                <a:moveTo>
                  <a:pt x="0" y="0"/>
                </a:moveTo>
                <a:lnTo>
                  <a:pt x="1435704" y="0"/>
                </a:lnTo>
                <a:lnTo>
                  <a:pt x="1435704" y="1402503"/>
                </a:lnTo>
                <a:lnTo>
                  <a:pt x="0" y="1402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1654</Words>
  <Application>Microsoft Office PowerPoint</Application>
  <PresentationFormat>Custom</PresentationFormat>
  <Paragraphs>448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Comic Sans Bold</vt:lpstr>
      <vt:lpstr>Montserrat Medium</vt:lpstr>
      <vt:lpstr>Lovelo Bold</vt:lpstr>
      <vt:lpstr>Archivo Black</vt:lpstr>
      <vt:lpstr>Comic Sans</vt:lpstr>
      <vt:lpstr>Lovelo</vt:lpstr>
      <vt:lpstr>IBM Plex Sans</vt:lpstr>
      <vt:lpstr>Montserrat</vt:lpstr>
      <vt:lpstr>Impact</vt:lpstr>
      <vt:lpstr>Montserrat Bold</vt:lpstr>
      <vt:lpstr>Calibri</vt:lpstr>
      <vt:lpstr>Canva Sans</vt:lpstr>
      <vt:lpstr>Archive</vt:lpstr>
      <vt:lpstr>IBM Plex Sans Bold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Leader in Innovation in Higher Education in Turkey</dc:title>
  <dc:creator>yilmazme</dc:creator>
  <cp:lastModifiedBy>METİN YILMAZ</cp:lastModifiedBy>
  <cp:revision>8</cp:revision>
  <dcterms:created xsi:type="dcterms:W3CDTF">2006-08-16T00:00:00Z</dcterms:created>
  <dcterms:modified xsi:type="dcterms:W3CDTF">2023-10-17T10:02:26Z</dcterms:modified>
  <dc:identifier>DAFtGVNoI6U</dc:identifier>
</cp:coreProperties>
</file>