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343" r:id="rId3"/>
    <p:sldId id="344" r:id="rId4"/>
    <p:sldId id="339" r:id="rId5"/>
    <p:sldId id="341" r:id="rId6"/>
    <p:sldId id="342" r:id="rId7"/>
    <p:sldId id="356" r:id="rId8"/>
  </p:sldIdLst>
  <p:sldSz cx="18288000" cy="10287000"/>
  <p:notesSz cx="6797675" cy="9926638"/>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AA196-6EF6-46F5-8310-426F8EFB5300}" v="83" dt="2023-04-19T07:22:18.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74"/>
    <p:restoredTop sz="73665" autoAdjust="0"/>
  </p:normalViewPr>
  <p:slideViewPr>
    <p:cSldViewPr>
      <p:cViewPr varScale="1">
        <p:scale>
          <a:sx n="59" d="100"/>
          <a:sy n="59" d="100"/>
        </p:scale>
        <p:origin x="120" y="86"/>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mene" userId="e83c6966-9149-4e23-a316-0e16f2e1fc24" providerId="ADAL" clId="{FBCAA196-6EF6-46F5-8310-426F8EFB5300}"/>
    <pc:docChg chg="delSld">
      <pc:chgData name="cimene" userId="e83c6966-9149-4e23-a316-0e16f2e1fc24" providerId="ADAL" clId="{FBCAA196-6EF6-46F5-8310-426F8EFB5300}" dt="2023-04-19T08:34:06.010" v="0" actId="47"/>
      <pc:docMkLst>
        <pc:docMk/>
      </pc:docMkLst>
      <pc:sldChg chg="del">
        <pc:chgData name="cimene" userId="e83c6966-9149-4e23-a316-0e16f2e1fc24" providerId="ADAL" clId="{FBCAA196-6EF6-46F5-8310-426F8EFB5300}" dt="2023-04-19T08:34:06.010" v="0" actId="47"/>
        <pc:sldMkLst>
          <pc:docMk/>
          <pc:sldMk cId="130488003"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5"/>
          </a:xfrm>
          <a:prstGeom prst="rect">
            <a:avLst/>
          </a:prstGeom>
        </p:spPr>
        <p:txBody>
          <a:bodyPr vert="horz" lIns="53511" tIns="26755" rIns="53511" bIns="26755" rtlCol="0"/>
          <a:lstStyle>
            <a:lvl1pPr algn="l">
              <a:defRPr sz="700"/>
            </a:lvl1pPr>
          </a:lstStyle>
          <a:p>
            <a:endParaRPr lang="it-IT"/>
          </a:p>
        </p:txBody>
      </p:sp>
      <p:sp>
        <p:nvSpPr>
          <p:cNvPr id="3" name="Segnaposto data 2"/>
          <p:cNvSpPr>
            <a:spLocks noGrp="1"/>
          </p:cNvSpPr>
          <p:nvPr>
            <p:ph type="dt" idx="1"/>
          </p:nvPr>
        </p:nvSpPr>
        <p:spPr>
          <a:xfrm>
            <a:off x="3850967" y="0"/>
            <a:ext cx="2945659" cy="498055"/>
          </a:xfrm>
          <a:prstGeom prst="rect">
            <a:avLst/>
          </a:prstGeom>
        </p:spPr>
        <p:txBody>
          <a:bodyPr vert="horz" lIns="53511" tIns="26755" rIns="53511" bIns="26755" rtlCol="0"/>
          <a:lstStyle>
            <a:lvl1pPr algn="r">
              <a:defRPr sz="700"/>
            </a:lvl1pPr>
          </a:lstStyle>
          <a:p>
            <a:fld id="{70EF4177-CB03-1741-ADAA-50B97E62F76F}" type="datetimeFigureOut">
              <a:rPr lang="it-IT" smtClean="0"/>
              <a:t>18/04/2023</a:t>
            </a:fld>
            <a:endParaRPr lang="it-IT"/>
          </a:p>
        </p:txBody>
      </p:sp>
      <p:sp>
        <p:nvSpPr>
          <p:cNvPr id="4" name="Segnaposto immagin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53511" tIns="26755" rIns="53511" bIns="26755"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53511" tIns="26755" rIns="53511" bIns="26755"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9445"/>
            <a:ext cx="2945659" cy="497193"/>
          </a:xfrm>
          <a:prstGeom prst="rect">
            <a:avLst/>
          </a:prstGeom>
        </p:spPr>
        <p:txBody>
          <a:bodyPr vert="horz" lIns="53511" tIns="26755" rIns="53511" bIns="26755" rtlCol="0" anchor="b"/>
          <a:lstStyle>
            <a:lvl1pPr algn="l">
              <a:defRPr sz="700"/>
            </a:lvl1pPr>
          </a:lstStyle>
          <a:p>
            <a:endParaRPr lang="it-IT"/>
          </a:p>
        </p:txBody>
      </p:sp>
      <p:sp>
        <p:nvSpPr>
          <p:cNvPr id="7" name="Segnaposto numero diapositiva 6"/>
          <p:cNvSpPr>
            <a:spLocks noGrp="1"/>
          </p:cNvSpPr>
          <p:nvPr>
            <p:ph type="sldNum" sz="quarter" idx="5"/>
          </p:nvPr>
        </p:nvSpPr>
        <p:spPr>
          <a:xfrm>
            <a:off x="3850967" y="9429445"/>
            <a:ext cx="2945659" cy="497193"/>
          </a:xfrm>
          <a:prstGeom prst="rect">
            <a:avLst/>
          </a:prstGeom>
        </p:spPr>
        <p:txBody>
          <a:bodyPr vert="horz" lIns="53511" tIns="26755" rIns="53511" bIns="26755" rtlCol="0" anchor="b"/>
          <a:lstStyle>
            <a:lvl1pPr algn="r">
              <a:defRPr sz="700"/>
            </a:lvl1pPr>
          </a:lstStyle>
          <a:p>
            <a:fld id="{A0959C12-7536-934E-92CD-D7ADED8E2A34}" type="slidenum">
              <a:rPr lang="it-IT" smtClean="0"/>
              <a:t>‹#›</a:t>
            </a:fld>
            <a:endParaRPr lang="it-IT"/>
          </a:p>
        </p:txBody>
      </p:sp>
    </p:spTree>
    <p:extLst>
      <p:ext uri="{BB962C8B-B14F-4D97-AF65-F5344CB8AC3E}">
        <p14:creationId xmlns:p14="http://schemas.microsoft.com/office/powerpoint/2010/main" val="207009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59C12-7536-934E-92CD-D7ADED8E2A34}" type="slidenum">
              <a:rPr lang="it-IT" smtClean="0"/>
              <a:t>1</a:t>
            </a:fld>
            <a:endParaRPr lang="it-IT"/>
          </a:p>
        </p:txBody>
      </p:sp>
    </p:spTree>
    <p:extLst>
      <p:ext uri="{BB962C8B-B14F-4D97-AF65-F5344CB8AC3E}">
        <p14:creationId xmlns:p14="http://schemas.microsoft.com/office/powerpoint/2010/main" val="316539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700" dirty="0">
                <a:latin typeface="FreeSans"/>
              </a:rPr>
              <a:t>During my presentation, I will explain the content of the training kit. The training kit is composed of a set of training materials used during all the training activities. </a:t>
            </a:r>
          </a:p>
          <a:p>
            <a:pPr algn="l"/>
            <a:endParaRPr lang="en-US" sz="700" dirty="0">
              <a:latin typeface="FreeSans"/>
            </a:endParaRPr>
          </a:p>
          <a:p>
            <a:pPr algn="l"/>
            <a:r>
              <a:rPr lang="en-US" dirty="0"/>
              <a:t>It was stated in the HERMES project document that customized content would be prepared for two different target groups. There were librarians and library professionals in Target Group C1, and researchers, students, and teachers were in target group C2. It was planned to include seven bibliographies, seven infographics, digital maps, and seven video recordings in the content of this training kit.</a:t>
            </a:r>
          </a:p>
          <a:p>
            <a:pPr algn="l"/>
            <a:endParaRPr lang="en-US" dirty="0"/>
          </a:p>
          <a:p>
            <a:pPr algn="l"/>
            <a:r>
              <a:rPr lang="en-US" dirty="0"/>
              <a:t>Of course, we were expecting to get some impacts from the training activities using the training content, and we can list them as follows.</a:t>
            </a:r>
          </a:p>
          <a:p>
            <a:pPr algn="l"/>
            <a:endParaRPr lang="en-US" dirty="0"/>
          </a:p>
          <a:p>
            <a:pPr algn="l"/>
            <a:r>
              <a:rPr lang="en-US" dirty="0"/>
              <a:t>Expected impacts:</a:t>
            </a:r>
          </a:p>
          <a:p>
            <a:pPr algn="l"/>
            <a:r>
              <a:rPr lang="en-US" dirty="0"/>
              <a:t>- developed information-seeking and retrieval competencies for all trainees using the training materials</a:t>
            </a:r>
          </a:p>
          <a:p>
            <a:pPr algn="l"/>
            <a:r>
              <a:rPr lang="en-US" dirty="0"/>
              <a:t>- increased number of librarians, teachers, researchers, and students of universities and research organizations aware of Resource Sharing principles and practices</a:t>
            </a:r>
          </a:p>
          <a:p>
            <a:pPr algn="l"/>
            <a:r>
              <a:rPr lang="en-US" dirty="0"/>
              <a:t>- increased number of online free and open professional training courses always available for librarians</a:t>
            </a:r>
          </a:p>
          <a:p>
            <a:pPr algn="l"/>
            <a:r>
              <a:rPr lang="en-US" dirty="0"/>
              <a:t>- increased number of online free and open Information Literacy trainings always available for the whole scientific community</a:t>
            </a:r>
          </a:p>
          <a:p>
            <a:pPr algn="l"/>
            <a:r>
              <a:rPr lang="en-US" dirty="0"/>
              <a:t>- online openly available lesson plans, educational materials, and assessment tools.</a:t>
            </a:r>
          </a:p>
          <a:p>
            <a:pPr algn="l"/>
            <a:r>
              <a:rPr lang="en-US" dirty="0"/>
              <a:t>The transferability potential of this output is connected with the possibility of translating the video-recorded sets of webinars into other languages: the project foresees subtitles in Italian,</a:t>
            </a:r>
          </a:p>
          <a:p>
            <a:pPr algn="l"/>
            <a:r>
              <a:rPr lang="en-US" dirty="0"/>
              <a:t>Spanish, Arabic, and Turkish, but the English scripts will be available worldwide to any other interested organization.</a:t>
            </a:r>
          </a:p>
          <a:p>
            <a:pPr algn="l"/>
            <a:endParaRPr lang="en-US" dirty="0"/>
          </a:p>
          <a:p>
            <a:pPr algn="l"/>
            <a:r>
              <a:rPr lang="en-US" dirty="0"/>
              <a:t>As of today, there is much more content in the training kit than intended. I will give detailed information about these in the following slides.</a:t>
            </a:r>
          </a:p>
          <a:p>
            <a:pPr algn="l"/>
            <a:endParaRPr lang="en-US" dirty="0"/>
          </a:p>
          <a:p>
            <a:pPr algn="l"/>
            <a:r>
              <a:rPr lang="en-US" dirty="0"/>
              <a:t>Before moving on to the new slides, I would like to thank the committee members and trainers I worked with on the Training Committee. However, special thanks to Stefania, who prepared an excellent project document for us; Carmen, who designed the questionnaires and evaluation forms; and Ibrahim, who contributed to all training activities with his endless energy and unique trainer experience.</a:t>
            </a:r>
          </a:p>
        </p:txBody>
      </p:sp>
      <p:sp>
        <p:nvSpPr>
          <p:cNvPr id="4" name="Slide Number Placeholder 3"/>
          <p:cNvSpPr>
            <a:spLocks noGrp="1"/>
          </p:cNvSpPr>
          <p:nvPr>
            <p:ph type="sldNum" sz="quarter" idx="5"/>
          </p:nvPr>
        </p:nvSpPr>
        <p:spPr/>
        <p:txBody>
          <a:bodyPr/>
          <a:lstStyle/>
          <a:p>
            <a:fld id="{A0959C12-7536-934E-92CD-D7ADED8E2A34}" type="slidenum">
              <a:rPr lang="it-IT" smtClean="0"/>
              <a:t>2</a:t>
            </a:fld>
            <a:endParaRPr lang="it-IT"/>
          </a:p>
        </p:txBody>
      </p:sp>
    </p:spTree>
    <p:extLst>
      <p:ext uri="{BB962C8B-B14F-4D97-AF65-F5344CB8AC3E}">
        <p14:creationId xmlns:p14="http://schemas.microsoft.com/office/powerpoint/2010/main" val="190045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started by creating the training scheme. A schema was designed following the objectives in the project document, and first of all, suitable trainers for the C1 and C2 target groups were determined. Then, with the group meetings attended by the trainers, it was decided what should be included in the training kit apart from the content in the project document.</a:t>
            </a:r>
          </a:p>
        </p:txBody>
      </p:sp>
      <p:sp>
        <p:nvSpPr>
          <p:cNvPr id="4" name="Slide Number Placeholder 3"/>
          <p:cNvSpPr>
            <a:spLocks noGrp="1"/>
          </p:cNvSpPr>
          <p:nvPr>
            <p:ph type="sldNum" sz="quarter" idx="5"/>
          </p:nvPr>
        </p:nvSpPr>
        <p:spPr/>
        <p:txBody>
          <a:bodyPr/>
          <a:lstStyle/>
          <a:p>
            <a:fld id="{A0959C12-7536-934E-92CD-D7ADED8E2A34}" type="slidenum">
              <a:rPr lang="it-IT" smtClean="0"/>
              <a:t>3</a:t>
            </a:fld>
            <a:endParaRPr lang="it-IT"/>
          </a:p>
        </p:txBody>
      </p:sp>
    </p:spTree>
    <p:extLst>
      <p:ext uri="{BB962C8B-B14F-4D97-AF65-F5344CB8AC3E}">
        <p14:creationId xmlns:p14="http://schemas.microsoft.com/office/powerpoint/2010/main" val="352849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Initially,  as the training committee, we thought there would be only one training kit. We were thinking of planning trainings accordingly and uploading the video recordings of the training sessions to the YouTube channel, and our work would be completed. However, in the project's next steps, it was realized that a content kit should be available for the Training Committee only and a second content open for public access. And now, we have two different training kit content for various purposes.</a:t>
            </a:r>
            <a:endParaRPr lang="it-IT" dirty="0"/>
          </a:p>
        </p:txBody>
      </p:sp>
      <p:sp>
        <p:nvSpPr>
          <p:cNvPr id="4" name="Segnaposto numero diapositiva 3"/>
          <p:cNvSpPr>
            <a:spLocks noGrp="1"/>
          </p:cNvSpPr>
          <p:nvPr>
            <p:ph type="sldNum" sz="quarter" idx="5"/>
          </p:nvPr>
        </p:nvSpPr>
        <p:spPr/>
        <p:txBody>
          <a:bodyPr/>
          <a:lstStyle/>
          <a:p>
            <a:fld id="{A0959C12-7536-934E-92CD-D7ADED8E2A34}" type="slidenum">
              <a:rPr lang="it-IT" smtClean="0"/>
              <a:t>4</a:t>
            </a:fld>
            <a:endParaRPr lang="it-IT"/>
          </a:p>
        </p:txBody>
      </p:sp>
    </p:spTree>
    <p:extLst>
      <p:ext uri="{BB962C8B-B14F-4D97-AF65-F5344CB8AC3E}">
        <p14:creationId xmlns:p14="http://schemas.microsoft.com/office/powerpoint/2010/main" val="116019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in detail at the content of the first training kit, which is available training committee and the project partners only. </a:t>
            </a:r>
          </a:p>
          <a:p>
            <a:endParaRPr lang="en-US" dirty="0"/>
          </a:p>
          <a:p>
            <a:pPr marL="100333" indent="-100333">
              <a:buFont typeface="Arial" panose="020B0604020202020204" pitchFamily="34" charset="0"/>
              <a:buChar char="•"/>
            </a:pPr>
            <a:r>
              <a:rPr lang="en-US" dirty="0"/>
              <a:t>Surveys exist for different target groups, such as instructors, and trainees. We have already conducted these three surveys to evaluate the </a:t>
            </a:r>
            <a:r>
              <a:rPr lang="en-US" dirty="0" err="1"/>
              <a:t>Hacettepe</a:t>
            </a:r>
            <a:r>
              <a:rPr lang="en-US" dirty="0"/>
              <a:t>, Qatar, and Istanbul training sessions. </a:t>
            </a:r>
          </a:p>
          <a:p>
            <a:pPr marL="100333" indent="-100333">
              <a:buFont typeface="Arial" panose="020B0604020202020204" pitchFamily="34" charset="0"/>
              <a:buChar char="•"/>
            </a:pPr>
            <a:r>
              <a:rPr lang="en-US" dirty="0"/>
              <a:t>The evaluation reports were formed by analyzing the results of the surveys. These reports will be used to improve the quality of the following training activities and identify trainees' training needs.</a:t>
            </a:r>
          </a:p>
          <a:p>
            <a:pPr marL="100333" indent="-100333">
              <a:buFont typeface="Arial" panose="020B0604020202020204" pitchFamily="34" charset="0"/>
              <a:buChar char="•"/>
            </a:pPr>
            <a:r>
              <a:rPr lang="en-US" dirty="0"/>
              <a:t>The instructor biographies also exist in the training kit. The biographies promote the instructors, focus on their expertise, cover contact details and bring detailed information about their backgrounds. </a:t>
            </a:r>
          </a:p>
          <a:p>
            <a:pPr marL="100333" indent="-100333">
              <a:buFont typeface="Arial" panose="020B0604020202020204" pitchFamily="34" charset="0"/>
              <a:buChar char="•"/>
            </a:pPr>
            <a:r>
              <a:rPr lang="en-US" dirty="0"/>
              <a:t>Course Description Forms one of the essential parts of the kit. These forms contain critical information such as the content of the course, information about the instructor, the objectives and possible outcomes of the training, and reading lists.</a:t>
            </a:r>
          </a:p>
          <a:p>
            <a:pPr marL="100333" indent="-100333">
              <a:buFont typeface="Arial" panose="020B0604020202020204" pitchFamily="34" charset="0"/>
              <a:buChar char="•"/>
            </a:pPr>
            <a:r>
              <a:rPr lang="en-US" dirty="0"/>
              <a:t>Presentation templates, which are designed to create an institutional form, prevent confusion, and create a unique perception, are also included in the kit.</a:t>
            </a:r>
          </a:p>
          <a:p>
            <a:pPr marL="100333" indent="-100333">
              <a:buFont typeface="Arial" panose="020B0604020202020204" pitchFamily="34" charset="0"/>
              <a:buChar char="•"/>
            </a:pPr>
            <a:r>
              <a:rPr lang="en-US" dirty="0"/>
              <a:t>Some documents used during this training period are also included in the kit to be used as a draft while planning the training sessions in the future.</a:t>
            </a:r>
          </a:p>
          <a:p>
            <a:pPr marL="100333" indent="-100333">
              <a:buFont typeface="Arial" panose="020B0604020202020204" pitchFamily="34" charset="0"/>
              <a:buChar char="•"/>
            </a:pPr>
            <a:r>
              <a:rPr lang="en-US" dirty="0"/>
              <a:t>I specifically marked this last item as red. While preparing this presentation, I realized that, as the training committee, we still need to create the to-do list, which is the most crucial part of the kit. We have to prepare this list and add it to the kit as soon as possible.</a:t>
            </a:r>
          </a:p>
        </p:txBody>
      </p:sp>
      <p:sp>
        <p:nvSpPr>
          <p:cNvPr id="4" name="Slide Number Placeholder 3"/>
          <p:cNvSpPr>
            <a:spLocks noGrp="1"/>
          </p:cNvSpPr>
          <p:nvPr>
            <p:ph type="sldNum" sz="quarter" idx="5"/>
          </p:nvPr>
        </p:nvSpPr>
        <p:spPr/>
        <p:txBody>
          <a:bodyPr/>
          <a:lstStyle/>
          <a:p>
            <a:fld id="{A0959C12-7536-934E-92CD-D7ADED8E2A34}" type="slidenum">
              <a:rPr lang="it-IT" smtClean="0"/>
              <a:t>5</a:t>
            </a:fld>
            <a:endParaRPr lang="it-IT"/>
          </a:p>
        </p:txBody>
      </p:sp>
    </p:spTree>
    <p:extLst>
      <p:ext uri="{BB962C8B-B14F-4D97-AF65-F5344CB8AC3E}">
        <p14:creationId xmlns:p14="http://schemas.microsoft.com/office/powerpoint/2010/main" val="224501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E101A"/>
                </a:solidFill>
                <a:effectLst/>
              </a:rPr>
              <a:t>Infographics:</a:t>
            </a:r>
            <a:r>
              <a:rPr lang="en-US" dirty="0"/>
              <a:t> Specially designed infographics were prepared for each training session held at </a:t>
            </a:r>
            <a:r>
              <a:rPr lang="en-US" dirty="0" err="1"/>
              <a:t>Hacettepe</a:t>
            </a:r>
            <a:r>
              <a:rPr lang="en-US" dirty="0"/>
              <a:t> University. In these infographics, the topics given in each training session, the objectives of the training, and the expected outputs to be achieved are schematically explained. In addition, these infographics have been added as covers to training videos on YouTube.</a:t>
            </a:r>
          </a:p>
          <a:p>
            <a:r>
              <a:rPr lang="en-US" b="1" dirty="0">
                <a:solidFill>
                  <a:srgbClr val="0E101A"/>
                </a:solidFill>
                <a:effectLst/>
              </a:rPr>
              <a:t>Videos:</a:t>
            </a:r>
            <a:r>
              <a:rPr lang="en-US" dirty="0"/>
              <a:t> It was planned to produce 7 YouTube videos at the beginning. Currently, there are more than 25 video recordings on the YouTube channel of the HERMES project. We are planning to add nearly 15 new videos. Arabic, English, Italian, Spanish, and Turkish subtitles are added to the </a:t>
            </a:r>
            <a:r>
              <a:rPr lang="en-US" dirty="0" err="1"/>
              <a:t>Hacettepe</a:t>
            </a:r>
            <a:r>
              <a:rPr lang="en-US" dirty="0"/>
              <a:t> training videos. I would like to mention that adding subtitles in different languages is much more complicated than expected.</a:t>
            </a:r>
          </a:p>
          <a:p>
            <a:endParaRPr lang="en-US" dirty="0"/>
          </a:p>
          <a:p>
            <a:r>
              <a:rPr lang="en-US" b="1" dirty="0">
                <a:solidFill>
                  <a:srgbClr val="0E101A"/>
                </a:solidFill>
                <a:effectLst/>
              </a:rPr>
              <a:t>Description forms:</a:t>
            </a:r>
            <a:r>
              <a:rPr lang="en-US" dirty="0"/>
              <a:t>  As I mentioned before, Course Description Forms are included both in the kit that partners have access to and in videos that are accessible to everyone. In this way, people who watch the videos can also access more information about the content of the training, as well as a reading list and more.</a:t>
            </a:r>
          </a:p>
        </p:txBody>
      </p:sp>
      <p:sp>
        <p:nvSpPr>
          <p:cNvPr id="4" name="Slide Number Placeholder 3"/>
          <p:cNvSpPr>
            <a:spLocks noGrp="1"/>
          </p:cNvSpPr>
          <p:nvPr>
            <p:ph type="sldNum" sz="quarter" idx="5"/>
          </p:nvPr>
        </p:nvSpPr>
        <p:spPr/>
        <p:txBody>
          <a:bodyPr/>
          <a:lstStyle/>
          <a:p>
            <a:fld id="{A0959C12-7536-934E-92CD-D7ADED8E2A34}" type="slidenum">
              <a:rPr lang="it-IT" smtClean="0"/>
              <a:t>6</a:t>
            </a:fld>
            <a:endParaRPr lang="it-IT"/>
          </a:p>
        </p:txBody>
      </p:sp>
    </p:spTree>
    <p:extLst>
      <p:ext uri="{BB962C8B-B14F-4D97-AF65-F5344CB8AC3E}">
        <p14:creationId xmlns:p14="http://schemas.microsoft.com/office/powerpoint/2010/main" val="317934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Participating in the HERMES project has been an excellent experience for us as MEF Library staff. We are part of a much broader professional network than 3 years ago and are excited to share what we learned from this project.</a:t>
            </a:r>
          </a:p>
        </p:txBody>
      </p:sp>
      <p:sp>
        <p:nvSpPr>
          <p:cNvPr id="4" name="Slide Number Placeholder 3"/>
          <p:cNvSpPr>
            <a:spLocks noGrp="1"/>
          </p:cNvSpPr>
          <p:nvPr>
            <p:ph type="sldNum" sz="quarter" idx="5"/>
          </p:nvPr>
        </p:nvSpPr>
        <p:spPr/>
        <p:txBody>
          <a:bodyPr/>
          <a:lstStyle/>
          <a:p>
            <a:fld id="{A0959C12-7536-934E-92CD-D7ADED8E2A34}" type="slidenum">
              <a:rPr lang="it-IT" smtClean="0"/>
              <a:t>7</a:t>
            </a:fld>
            <a:endParaRPr lang="it-IT"/>
          </a:p>
        </p:txBody>
      </p:sp>
    </p:spTree>
    <p:extLst>
      <p:ext uri="{BB962C8B-B14F-4D97-AF65-F5344CB8AC3E}">
        <p14:creationId xmlns:p14="http://schemas.microsoft.com/office/powerpoint/2010/main" val="152443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685800" y="2130425"/>
            <a:ext cx="17171168" cy="1470025"/>
          </a:xfrm>
        </p:spPr>
        <p:txBody>
          <a:bodyPr/>
          <a:lstStyle/>
          <a:p>
            <a:pPr>
              <a:defRPr/>
            </a:pPr>
            <a:r>
              <a:rPr lang="en-US" dirty="0"/>
              <a:t>Click to edit Master title style</a:t>
            </a:r>
            <a:endParaRPr dirty="0"/>
          </a:p>
        </p:txBody>
      </p:sp>
      <p:sp>
        <p:nvSpPr>
          <p:cNvPr id="5" name="Subtitle 2"/>
          <p:cNvSpPr>
            <a:spLocks noGrp="1"/>
          </p:cNvSpPr>
          <p:nvPr>
            <p:ph type="subTitle" idx="1"/>
          </p:nvPr>
        </p:nvSpPr>
        <p:spPr bwMode="auto">
          <a:xfrm>
            <a:off x="1371600" y="3886201"/>
            <a:ext cx="16485368" cy="16173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dirty="0"/>
              <a:t>Click to edit Master subtitle style</a:t>
            </a:r>
            <a:endParaRPr dirty="0"/>
          </a:p>
        </p:txBody>
      </p:sp>
      <p:sp>
        <p:nvSpPr>
          <p:cNvPr id="7" name="Footer Placeholder 4"/>
          <p:cNvSpPr>
            <a:spLocks noGrp="1"/>
          </p:cNvSpPr>
          <p:nvPr>
            <p:ph type="ftr" sz="quarter" idx="11"/>
          </p:nvPr>
        </p:nvSpPr>
        <p:spPr bwMode="auto"/>
        <p:txBody>
          <a:bodyPr/>
          <a:lstStyle>
            <a:lvl1pPr>
              <a:defRPr sz="1400"/>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12"/>
          </p:nvPr>
        </p:nvSpPr>
        <p:spPr bwMode="auto"/>
        <p:txBody>
          <a:bodyPr/>
          <a:lstStyle>
            <a:lvl1pPr>
              <a:defRPr sz="1400"/>
            </a:lvl1pPr>
          </a:lstStyle>
          <a:p>
            <a:pPr>
              <a:defRPr/>
            </a:pPr>
            <a:fld id="{B6F15528-21DE-4FAA-801E-634DDDAF4B2B}" type="slidenum">
              <a:rPr lang="it-IT" smtClean="0"/>
              <a:pPr>
                <a:defRPr/>
              </a:pPr>
              <a:t>‹#›</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457200" y="274638"/>
            <a:ext cx="6019800" cy="5851525"/>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Footer Placeholder 4"/>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dirty="0"/>
          </a:p>
        </p:txBody>
      </p:sp>
      <p:sp>
        <p:nvSpPr>
          <p:cNvPr id="7" name="Footer Placeholder 4"/>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22313" y="4406900"/>
            <a:ext cx="14398351" cy="1362075"/>
          </a:xfrm>
        </p:spPr>
        <p:txBody>
          <a:bodyPr anchor="t"/>
          <a:lstStyle>
            <a:lvl1pPr algn="l">
              <a:defRPr sz="4000" b="1" cap="all"/>
            </a:lvl1pPr>
          </a:lstStyle>
          <a:p>
            <a:pPr>
              <a:defRPr/>
            </a:pPr>
            <a:r>
              <a:rPr lang="en-US"/>
              <a:t>Click to edit Master title style</a:t>
            </a:r>
            <a:endParaRPr/>
          </a:p>
        </p:txBody>
      </p:sp>
      <p:sp>
        <p:nvSpPr>
          <p:cNvPr id="5" name="Text Placeholder 2"/>
          <p:cNvSpPr>
            <a:spLocks noGrp="1"/>
          </p:cNvSpPr>
          <p:nvPr>
            <p:ph type="body" idx="1"/>
          </p:nvPr>
        </p:nvSpPr>
        <p:spPr bwMode="auto">
          <a:xfrm>
            <a:off x="722312" y="2906713"/>
            <a:ext cx="1648658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Edit Master text styles</a:t>
            </a:r>
            <a:endParaRPr/>
          </a:p>
        </p:txBody>
      </p:sp>
      <p:sp>
        <p:nvSpPr>
          <p:cNvPr id="7" name="Footer Placeholder 4"/>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Footer Placeholder 5"/>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5"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 name="Footer Placeholder 7"/>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11" name="Slide Number Placeholder 8"/>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6" name="Footer Placeholder 3"/>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7" name="Slide Number Placeholder 4"/>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5" name="Footer Placeholder 2"/>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6" name="Slide Number Placeholder 3"/>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5"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8" name="Footer Placeholder 5"/>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5"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8" name="Footer Placeholder 5"/>
          <p:cNvSpPr>
            <a:spLocks noGrp="1"/>
          </p:cNvSpPr>
          <p:nvPr>
            <p:ph type="ftr" sz="quarter" idx="11"/>
          </p:nvPr>
        </p:nvSpPr>
        <p:spPr bwMode="auto"/>
        <p:txBody>
          <a:bodyPr/>
          <a:lstStyle>
            <a:lvl1pPr>
              <a:defRPr/>
            </a:lvl1pPr>
          </a:lstStyle>
          <a:p>
            <a:r>
              <a:rPr lang="it-IT" b="1" dirty="0"/>
              <a:t>Resource Sharing: A Key Pillar of Open</a:t>
            </a:r>
          </a:p>
          <a:p>
            <a:r>
              <a:rPr lang="it-IT" b="1" dirty="0"/>
              <a:t>18-19 April 2023 @The Hague</a:t>
            </a:r>
          </a:p>
        </p:txBody>
      </p:sp>
      <p:sp>
        <p:nvSpPr>
          <p:cNvPr id="9" name="Slide Number Placeholder 6"/>
          <p:cNvSpPr>
            <a:spLocks noGrp="1"/>
          </p:cNvSpPr>
          <p:nvPr>
            <p:ph type="sldNum" sz="quarter" idx="12"/>
          </p:nvPr>
        </p:nvSpPr>
        <p:spPr bwMode="auto"/>
        <p:txBody>
          <a:bodyPr/>
          <a:lstStyle/>
          <a:p>
            <a:pPr>
              <a:defRPr/>
            </a:pPr>
            <a:fld id="{B6F15528-21DE-4FAA-801E-634DDDAF4B2B}" type="slidenum">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blip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457200" y="274638"/>
            <a:ext cx="13439328" cy="1143000"/>
          </a:xfrm>
          <a:prstGeom prst="rect">
            <a:avLst/>
          </a:prstGeom>
        </p:spPr>
        <p:txBody>
          <a:bodyPr vert="horz" lIns="91440" tIns="45720" rIns="91440" bIns="45720" rtlCol="0" anchor="ctr">
            <a:normAutofit/>
          </a:bodyPr>
          <a:lstStyle/>
          <a:p>
            <a:pPr>
              <a:defRPr/>
            </a:pPr>
            <a:r>
              <a:rPr lang="en-US" dirty="0"/>
              <a:t>Click to edit Master title style</a:t>
            </a:r>
            <a:endParaRPr dirty="0"/>
          </a:p>
        </p:txBody>
      </p:sp>
      <p:sp>
        <p:nvSpPr>
          <p:cNvPr id="5" name="Text Placeholder 2"/>
          <p:cNvSpPr>
            <a:spLocks noGrp="1"/>
          </p:cNvSpPr>
          <p:nvPr>
            <p:ph type="body" idx="1"/>
          </p:nvPr>
        </p:nvSpPr>
        <p:spPr bwMode="auto">
          <a:xfrm>
            <a:off x="457200" y="1759124"/>
            <a:ext cx="17471776" cy="7704856"/>
          </a:xfrm>
          <a:prstGeom prst="rect">
            <a:avLst/>
          </a:prstGeom>
        </p:spPr>
        <p:txBody>
          <a:bodyPr vert="horz" lIns="91440" tIns="45720" rIns="91440" bIns="45720" rtlCol="0">
            <a:normAutofit/>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dirty="0"/>
          </a:p>
        </p:txBody>
      </p:sp>
      <p:sp>
        <p:nvSpPr>
          <p:cNvPr id="7" name="Footer Placeholder 4"/>
          <p:cNvSpPr>
            <a:spLocks noGrp="1"/>
          </p:cNvSpPr>
          <p:nvPr>
            <p:ph type="ftr" sz="quarter" idx="3"/>
          </p:nvPr>
        </p:nvSpPr>
        <p:spPr bwMode="auto">
          <a:xfrm>
            <a:off x="1727176" y="9752012"/>
            <a:ext cx="4003104" cy="365125"/>
          </a:xfrm>
          <a:prstGeom prst="rect">
            <a:avLst/>
          </a:prstGeom>
        </p:spPr>
        <p:txBody>
          <a:bodyPr vert="horz" lIns="91440" tIns="45720" rIns="91440" bIns="45720" rtlCol="0" anchor="ctr"/>
          <a:lstStyle>
            <a:lvl1pPr algn="ctr">
              <a:defRPr sz="1400" b="1">
                <a:solidFill>
                  <a:srgbClr val="004827"/>
                </a:solidFill>
              </a:defRPr>
            </a:lvl1pPr>
          </a:lstStyle>
          <a:p>
            <a:r>
              <a:rPr lang="it-IT" b="1" dirty="0"/>
              <a:t>Resource Sharing: A Key Pillar of Open</a:t>
            </a:r>
          </a:p>
          <a:p>
            <a:r>
              <a:rPr lang="it-IT" b="1" dirty="0"/>
              <a:t>18-19 April 2023 @The Hague</a:t>
            </a:r>
          </a:p>
        </p:txBody>
      </p:sp>
      <p:sp>
        <p:nvSpPr>
          <p:cNvPr id="8" name="Slide Number Placeholder 5"/>
          <p:cNvSpPr>
            <a:spLocks noGrp="1"/>
          </p:cNvSpPr>
          <p:nvPr>
            <p:ph type="sldNum" sz="quarter" idx="4"/>
          </p:nvPr>
        </p:nvSpPr>
        <p:spPr bwMode="auto">
          <a:xfrm>
            <a:off x="1265540" y="9752012"/>
            <a:ext cx="451722" cy="365125"/>
          </a:xfrm>
          <a:prstGeom prst="rect">
            <a:avLst/>
          </a:prstGeom>
        </p:spPr>
        <p:txBody>
          <a:bodyPr vert="horz" lIns="91440" tIns="45720" rIns="91440" bIns="45720" rtlCol="0" anchor="ctr"/>
          <a:lstStyle>
            <a:lvl1pPr algn="r">
              <a:defRPr sz="1400" b="1">
                <a:solidFill>
                  <a:srgbClr val="004827"/>
                </a:solidFill>
              </a:defRPr>
            </a:lvl1pPr>
          </a:lstStyle>
          <a:p>
            <a:pPr algn="l">
              <a:defRPr/>
            </a:pPr>
            <a:fld id="{B6F15528-21DE-4FAA-801E-634DDDAF4B2B}" type="slidenum">
              <a:rPr lang="it-IT" smtClean="0"/>
              <a:pPr algn="l">
                <a:defRPr/>
              </a:pPr>
              <a:t>‹#›</a:t>
            </a:fld>
            <a:endParaRPr lang="it-IT" dirty="0"/>
          </a:p>
        </p:txBody>
      </p:sp>
      <p:pic>
        <p:nvPicPr>
          <p:cNvPr id="9" name="Immagine 8">
            <a:extLst>
              <a:ext uri="{FF2B5EF4-FFF2-40B4-BE49-F238E27FC236}">
                <a16:creationId xmlns:a16="http://schemas.microsoft.com/office/drawing/2014/main" id="{79223594-3B70-A447-BF68-159CFD6BAAB3}"/>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585603" y="9295871"/>
            <a:ext cx="3343373" cy="91228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p:txStyles>
    <p:titleStyle>
      <a:lvl1pPr algn="ctr" defTabSz="914400">
        <a:spcBef>
          <a:spcPts val="0"/>
        </a:spcBef>
        <a:buNone/>
        <a:defRPr sz="4400">
          <a:solidFill>
            <a:srgbClr val="004827"/>
          </a:solidFill>
          <a:latin typeface="+mj-lt"/>
          <a:ea typeface="+mj-ea"/>
          <a:cs typeface="+mj-cs"/>
        </a:defRPr>
      </a:lvl1pPr>
    </p:titleStyle>
    <p:bodyStyle>
      <a:lvl1pPr marL="342900" indent="-342900" algn="l" defTabSz="914400">
        <a:spcBef>
          <a:spcPts val="0"/>
        </a:spcBef>
        <a:buFont typeface="Arial"/>
        <a:buChar char="•"/>
        <a:defRPr sz="3200">
          <a:solidFill>
            <a:srgbClr val="004827"/>
          </a:solidFill>
          <a:latin typeface="+mn-lt"/>
          <a:ea typeface="+mn-ea"/>
          <a:cs typeface="+mn-cs"/>
        </a:defRPr>
      </a:lvl1pPr>
      <a:lvl2pPr marL="742950" indent="-285750" algn="l" defTabSz="914400">
        <a:spcBef>
          <a:spcPts val="0"/>
        </a:spcBef>
        <a:buFont typeface="Arial"/>
        <a:buChar char="–"/>
        <a:defRPr sz="2800">
          <a:solidFill>
            <a:srgbClr val="004827"/>
          </a:solidFill>
          <a:latin typeface="+mn-lt"/>
          <a:ea typeface="+mn-ea"/>
          <a:cs typeface="+mn-cs"/>
        </a:defRPr>
      </a:lvl2pPr>
      <a:lvl3pPr marL="1143000" indent="-228600" algn="l" defTabSz="914400">
        <a:spcBef>
          <a:spcPts val="0"/>
        </a:spcBef>
        <a:buFont typeface="Arial"/>
        <a:buChar char="•"/>
        <a:defRPr sz="2400">
          <a:solidFill>
            <a:srgbClr val="004827"/>
          </a:solidFill>
          <a:latin typeface="+mn-lt"/>
          <a:ea typeface="+mn-ea"/>
          <a:cs typeface="+mn-cs"/>
        </a:defRPr>
      </a:lvl3pPr>
      <a:lvl4pPr marL="1600200" indent="-228600" algn="l" defTabSz="914400">
        <a:spcBef>
          <a:spcPts val="0"/>
        </a:spcBef>
        <a:buFont typeface="Arial"/>
        <a:buChar char="–"/>
        <a:defRPr sz="2000">
          <a:solidFill>
            <a:srgbClr val="004827"/>
          </a:solidFill>
          <a:latin typeface="+mn-lt"/>
          <a:ea typeface="+mn-ea"/>
          <a:cs typeface="+mn-cs"/>
        </a:defRPr>
      </a:lvl4pPr>
      <a:lvl5pPr marL="2057400" indent="-228600" algn="l" defTabSz="914400">
        <a:spcBef>
          <a:spcPts val="0"/>
        </a:spcBef>
        <a:buFont typeface="Arial"/>
        <a:buChar char="»"/>
        <a:defRPr sz="2000">
          <a:solidFill>
            <a:srgbClr val="004827"/>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3"/>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79235" y="1831132"/>
            <a:ext cx="13439328" cy="1143000"/>
          </a:xfrm>
        </p:spPr>
        <p:txBody>
          <a:bodyPr>
            <a:normAutofit fontScale="90000"/>
          </a:bodyPr>
          <a:lstStyle/>
          <a:p>
            <a:r>
              <a:rPr lang="en-US" b="1" i="0" dirty="0">
                <a:solidFill>
                  <a:schemeClr val="bg1"/>
                </a:solidFill>
                <a:effectLst/>
                <a:latin typeface="Muli"/>
              </a:rPr>
              <a:t>What is available in the training KIT to help you share knowledge further in your own communities</a:t>
            </a:r>
            <a:endParaRPr lang="it-IT" dirty="0">
              <a:solidFill>
                <a:schemeClr val="bg1"/>
              </a:solidFill>
            </a:endParaRPr>
          </a:p>
        </p:txBody>
      </p:sp>
      <p:sp>
        <p:nvSpPr>
          <p:cNvPr id="5" name="Content Placeholder 2"/>
          <p:cNvSpPr>
            <a:spLocks noGrp="1"/>
          </p:cNvSpPr>
          <p:nvPr>
            <p:ph idx="1"/>
          </p:nvPr>
        </p:nvSpPr>
        <p:spPr bwMode="auto">
          <a:xfrm>
            <a:off x="1079104" y="3703340"/>
            <a:ext cx="10414992" cy="1656184"/>
          </a:xfrm>
        </p:spPr>
        <p:txBody>
          <a:bodyPr>
            <a:normAutofit/>
          </a:bodyPr>
          <a:lstStyle/>
          <a:p>
            <a:pPr marL="0" indent="0">
              <a:buNone/>
              <a:defRPr/>
            </a:pPr>
            <a:r>
              <a:rPr lang="en-US" dirty="0" err="1">
                <a:solidFill>
                  <a:schemeClr val="bg1"/>
                </a:solidFill>
              </a:rPr>
              <a:t>Ertugrul</a:t>
            </a:r>
            <a:r>
              <a:rPr lang="en-US" dirty="0">
                <a:solidFill>
                  <a:schemeClr val="bg1"/>
                </a:solidFill>
              </a:rPr>
              <a:t> CIMEN	</a:t>
            </a:r>
            <a:endParaRPr lang="tr-TR" dirty="0">
              <a:solidFill>
                <a:schemeClr val="bg1"/>
              </a:solidFill>
            </a:endParaRPr>
          </a:p>
          <a:p>
            <a:pPr marL="0" indent="0">
              <a:buNone/>
              <a:defRPr/>
            </a:pPr>
            <a:r>
              <a:rPr lang="en-US" dirty="0">
                <a:solidFill>
                  <a:schemeClr val="bg1"/>
                </a:solidFill>
              </a:rPr>
              <a:t>MEF University Library</a:t>
            </a:r>
            <a:endParaRPr lang="tr-TR" dirty="0">
              <a:solidFill>
                <a:schemeClr val="bg1"/>
              </a:solidFill>
            </a:endParaRPr>
          </a:p>
          <a:p>
            <a:pPr marL="0" indent="0">
              <a:buNone/>
              <a:defRPr/>
            </a:pPr>
            <a:endParaRPr lang="tr-TR" dirty="0"/>
          </a:p>
        </p:txBody>
      </p:sp>
      <p:sp>
        <p:nvSpPr>
          <p:cNvPr id="2" name="CasellaDiTesto 1">
            <a:extLst>
              <a:ext uri="{FF2B5EF4-FFF2-40B4-BE49-F238E27FC236}">
                <a16:creationId xmlns:a16="http://schemas.microsoft.com/office/drawing/2014/main" id="{399855AA-EBBD-8942-BA46-AFC0D8BA7583}"/>
              </a:ext>
            </a:extLst>
          </p:cNvPr>
          <p:cNvSpPr txBox="1"/>
          <p:nvPr/>
        </p:nvSpPr>
        <p:spPr>
          <a:xfrm rot="16200000">
            <a:off x="14579734" y="4676319"/>
            <a:ext cx="6336704" cy="646331"/>
          </a:xfrm>
          <a:prstGeom prst="rect">
            <a:avLst/>
          </a:prstGeom>
          <a:noFill/>
        </p:spPr>
        <p:txBody>
          <a:bodyPr wrap="square" rtlCol="0">
            <a:spAutoFit/>
          </a:bodyPr>
          <a:lstStyle/>
          <a:p>
            <a:r>
              <a:rPr lang="it-IT" b="1" dirty="0"/>
              <a:t>PROJECT NUMBER </a:t>
            </a:r>
            <a:r>
              <a:rPr lang="it-IT" dirty="0"/>
              <a:t>2020-1-IT02-KA226-HE-095624</a:t>
            </a:r>
            <a:br>
              <a:rPr lang="it-IT" dirty="0"/>
            </a:br>
            <a:r>
              <a:rPr lang="it-IT" b="1" dirty="0"/>
              <a:t>CUP NUMBER </a:t>
            </a:r>
            <a:r>
              <a:rPr lang="it-IT" dirty="0"/>
              <a:t>B65F21000120006</a:t>
            </a:r>
          </a:p>
        </p:txBody>
      </p:sp>
      <p:sp>
        <p:nvSpPr>
          <p:cNvPr id="3" name="Segnaposto piè di pagina 2">
            <a:extLst>
              <a:ext uri="{FF2B5EF4-FFF2-40B4-BE49-F238E27FC236}">
                <a16:creationId xmlns:a16="http://schemas.microsoft.com/office/drawing/2014/main" id="{E6633F91-E946-3C4F-9488-2D846CC8C2ED}"/>
              </a:ext>
            </a:extLst>
          </p:cNvPr>
          <p:cNvSpPr>
            <a:spLocks noGrp="1"/>
          </p:cNvSpPr>
          <p:nvPr>
            <p:ph type="ftr" sz="quarter" idx="11"/>
          </p:nvPr>
        </p:nvSpPr>
        <p:spPr/>
        <p:txBody>
          <a:bodyPr/>
          <a:lstStyle/>
          <a:p>
            <a:pPr>
              <a:defRPr/>
            </a:pPr>
            <a:r>
              <a:rPr lang="en-US"/>
              <a:t>Scientific Committee meeting,  February 14th 2022</a:t>
            </a:r>
          </a:p>
        </p:txBody>
      </p:sp>
      <p:sp>
        <p:nvSpPr>
          <p:cNvPr id="6" name="Segnaposto numero diapositiva 5">
            <a:extLst>
              <a:ext uri="{FF2B5EF4-FFF2-40B4-BE49-F238E27FC236}">
                <a16:creationId xmlns:a16="http://schemas.microsoft.com/office/drawing/2014/main" id="{44C70D60-B26A-4943-A521-B533B6383BDA}"/>
              </a:ext>
            </a:extLst>
          </p:cNvPr>
          <p:cNvSpPr>
            <a:spLocks noGrp="1"/>
          </p:cNvSpPr>
          <p:nvPr>
            <p:ph type="sldNum" sz="quarter" idx="12"/>
          </p:nvPr>
        </p:nvSpPr>
        <p:spPr/>
        <p:txBody>
          <a:bodyPr/>
          <a:lstStyle/>
          <a:p>
            <a:pPr>
              <a:defRPr/>
            </a:pPr>
            <a:fld id="{B6F15528-21DE-4FAA-801E-634DDDAF4B2B}" type="slidenum">
              <a:rPr lang="it-IT" smtClean="0"/>
              <a:t>1</a:t>
            </a:fld>
            <a:endParaRPr lang="it-IT"/>
          </a:p>
        </p:txBody>
      </p:sp>
      <p:sp>
        <p:nvSpPr>
          <p:cNvPr id="7" name="Title 1">
            <a:extLst>
              <a:ext uri="{FF2B5EF4-FFF2-40B4-BE49-F238E27FC236}">
                <a16:creationId xmlns:a16="http://schemas.microsoft.com/office/drawing/2014/main" id="{F8682559-CE4B-EC47-9A9A-C505A466D080}"/>
              </a:ext>
            </a:extLst>
          </p:cNvPr>
          <p:cNvSpPr txBox="1">
            <a:spLocks/>
          </p:cNvSpPr>
          <p:nvPr/>
        </p:nvSpPr>
        <p:spPr bwMode="auto">
          <a:xfrm>
            <a:off x="6793905" y="7263780"/>
            <a:ext cx="10414992" cy="1912168"/>
          </a:xfrm>
          <a:prstGeom prst="rect">
            <a:avLst/>
          </a:prstGeom>
        </p:spPr>
        <p:txBody>
          <a:bodyPr vert="horz" lIns="91440" tIns="45720" rIns="91440" bIns="45720" rtlCol="0" anchor="ctr">
            <a:normAutofit fontScale="92500" lnSpcReduction="10000"/>
          </a:bodyPr>
          <a:lstStyle>
            <a:lvl1pPr algn="ctr" defTabSz="914400">
              <a:spcBef>
                <a:spcPts val="0"/>
              </a:spcBef>
              <a:buNone/>
              <a:defRPr sz="4400">
                <a:solidFill>
                  <a:schemeClr val="tx1"/>
                </a:solidFill>
                <a:latin typeface="+mj-lt"/>
                <a:ea typeface="+mj-ea"/>
                <a:cs typeface="+mj-cs"/>
              </a:defRPr>
            </a:lvl1pPr>
          </a:lstStyle>
          <a:p>
            <a:r>
              <a:rPr lang="it-IT" b="1" dirty="0"/>
              <a:t>Resource Sharing: A Key Pillar of Open</a:t>
            </a:r>
          </a:p>
          <a:p>
            <a:pPr>
              <a:defRPr/>
            </a:pPr>
            <a:r>
              <a:rPr lang="it-IT" i="1" dirty="0"/>
              <a:t>HERMES </a:t>
            </a:r>
            <a:r>
              <a:rPr lang="it-IT" i="1" dirty="0" err="1"/>
              <a:t>final</a:t>
            </a:r>
            <a:r>
              <a:rPr lang="it-IT" i="1" dirty="0"/>
              <a:t> conference </a:t>
            </a:r>
          </a:p>
          <a:p>
            <a:pPr>
              <a:defRPr/>
            </a:pPr>
            <a:r>
              <a:rPr lang="it-IT" i="1" dirty="0"/>
              <a:t>April 18th -19th 2023 @ The Hague</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FF1BA-7491-C170-C2A1-6D4D8A53EDBE}"/>
              </a:ext>
            </a:extLst>
          </p:cNvPr>
          <p:cNvSpPr>
            <a:spLocks noGrp="1"/>
          </p:cNvSpPr>
          <p:nvPr>
            <p:ph type="title"/>
          </p:nvPr>
        </p:nvSpPr>
        <p:spPr>
          <a:xfrm>
            <a:off x="1491401" y="362270"/>
            <a:ext cx="9910936" cy="1143000"/>
          </a:xfrm>
        </p:spPr>
        <p:txBody>
          <a:bodyPr>
            <a:normAutofit/>
          </a:bodyPr>
          <a:lstStyle/>
          <a:p>
            <a:pPr algn="l"/>
            <a:r>
              <a:rPr lang="it-IT" dirty="0"/>
              <a:t>What is Training KIT?</a:t>
            </a:r>
          </a:p>
        </p:txBody>
      </p:sp>
      <p:sp>
        <p:nvSpPr>
          <p:cNvPr id="4" name="Segnaposto piè di pagina 3">
            <a:extLst>
              <a:ext uri="{FF2B5EF4-FFF2-40B4-BE49-F238E27FC236}">
                <a16:creationId xmlns:a16="http://schemas.microsoft.com/office/drawing/2014/main" id="{CAE0B161-C266-54AC-BC7B-34ABE924513F}"/>
              </a:ext>
            </a:extLst>
          </p:cNvPr>
          <p:cNvSpPr>
            <a:spLocks noGrp="1"/>
          </p:cNvSpPr>
          <p:nvPr>
            <p:ph type="ftr" sz="quarter" idx="11"/>
          </p:nvPr>
        </p:nvSpPr>
        <p:spPr/>
        <p:txBody>
          <a:bodyPr/>
          <a:lstStyle/>
          <a:p>
            <a:r>
              <a:rPr lang="it-IT" b="1"/>
              <a:t>Resource Sharing: A Key Pillar of Open</a:t>
            </a:r>
          </a:p>
          <a:p>
            <a:r>
              <a:rPr lang="it-IT" b="1"/>
              <a:t>18-19 April 2023 @The Hague</a:t>
            </a:r>
            <a:endParaRPr lang="it-IT" b="1" dirty="0"/>
          </a:p>
        </p:txBody>
      </p:sp>
      <p:sp>
        <p:nvSpPr>
          <p:cNvPr id="5" name="Segnaposto numero diapositiva 4">
            <a:extLst>
              <a:ext uri="{FF2B5EF4-FFF2-40B4-BE49-F238E27FC236}">
                <a16:creationId xmlns:a16="http://schemas.microsoft.com/office/drawing/2014/main" id="{895561B1-1F94-1976-D496-56475860B51C}"/>
              </a:ext>
            </a:extLst>
          </p:cNvPr>
          <p:cNvSpPr>
            <a:spLocks noGrp="1"/>
          </p:cNvSpPr>
          <p:nvPr>
            <p:ph type="sldNum" sz="quarter" idx="12"/>
          </p:nvPr>
        </p:nvSpPr>
        <p:spPr/>
        <p:txBody>
          <a:bodyPr/>
          <a:lstStyle/>
          <a:p>
            <a:pPr>
              <a:defRPr/>
            </a:pPr>
            <a:fld id="{B6F15528-21DE-4FAA-801E-634DDDAF4B2B}" type="slidenum">
              <a:rPr lang="it-IT" smtClean="0"/>
              <a:t>2</a:t>
            </a:fld>
            <a:endParaRPr lang="it-IT"/>
          </a:p>
        </p:txBody>
      </p:sp>
      <p:pic>
        <p:nvPicPr>
          <p:cNvPr id="6" name="Picture 5">
            <a:extLst>
              <a:ext uri="{FF2B5EF4-FFF2-40B4-BE49-F238E27FC236}">
                <a16:creationId xmlns:a16="http://schemas.microsoft.com/office/drawing/2014/main" id="{23B19588-F545-E6C1-8079-4AA03C6F3E65}"/>
              </a:ext>
            </a:extLst>
          </p:cNvPr>
          <p:cNvPicPr>
            <a:picLocks noChangeAspect="1"/>
          </p:cNvPicPr>
          <p:nvPr/>
        </p:nvPicPr>
        <p:blipFill>
          <a:blip r:embed="rId3"/>
          <a:stretch>
            <a:fillRect/>
          </a:stretch>
        </p:blipFill>
        <p:spPr>
          <a:xfrm>
            <a:off x="4766978" y="2093480"/>
            <a:ext cx="8754044" cy="6100040"/>
          </a:xfrm>
          <a:prstGeom prst="rect">
            <a:avLst/>
          </a:prstGeom>
        </p:spPr>
      </p:pic>
    </p:spTree>
    <p:extLst>
      <p:ext uri="{BB962C8B-B14F-4D97-AF65-F5344CB8AC3E}">
        <p14:creationId xmlns:p14="http://schemas.microsoft.com/office/powerpoint/2010/main" val="124513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FF1BA-7491-C170-C2A1-6D4D8A53EDBE}"/>
              </a:ext>
            </a:extLst>
          </p:cNvPr>
          <p:cNvSpPr>
            <a:spLocks noGrp="1"/>
          </p:cNvSpPr>
          <p:nvPr>
            <p:ph type="title"/>
          </p:nvPr>
        </p:nvSpPr>
        <p:spPr>
          <a:xfrm>
            <a:off x="1491401" y="362270"/>
            <a:ext cx="9910936" cy="1143000"/>
          </a:xfrm>
        </p:spPr>
        <p:txBody>
          <a:bodyPr>
            <a:normAutofit/>
          </a:bodyPr>
          <a:lstStyle/>
          <a:p>
            <a:pPr algn="l"/>
            <a:r>
              <a:rPr lang="it-IT" dirty="0"/>
              <a:t>Trainig Scheme</a:t>
            </a:r>
          </a:p>
        </p:txBody>
      </p:sp>
      <p:sp>
        <p:nvSpPr>
          <p:cNvPr id="4" name="Segnaposto piè di pagina 3">
            <a:extLst>
              <a:ext uri="{FF2B5EF4-FFF2-40B4-BE49-F238E27FC236}">
                <a16:creationId xmlns:a16="http://schemas.microsoft.com/office/drawing/2014/main" id="{CAE0B161-C266-54AC-BC7B-34ABE924513F}"/>
              </a:ext>
            </a:extLst>
          </p:cNvPr>
          <p:cNvSpPr>
            <a:spLocks noGrp="1"/>
          </p:cNvSpPr>
          <p:nvPr>
            <p:ph type="ftr" sz="quarter" idx="11"/>
          </p:nvPr>
        </p:nvSpPr>
        <p:spPr/>
        <p:txBody>
          <a:bodyPr/>
          <a:lstStyle/>
          <a:p>
            <a:r>
              <a:rPr lang="it-IT" b="1"/>
              <a:t>Resource Sharing: A Key Pillar of Open</a:t>
            </a:r>
          </a:p>
          <a:p>
            <a:r>
              <a:rPr lang="it-IT" b="1"/>
              <a:t>18-19 April 2023 @The Hague</a:t>
            </a:r>
            <a:endParaRPr lang="it-IT" b="1" dirty="0"/>
          </a:p>
        </p:txBody>
      </p:sp>
      <p:sp>
        <p:nvSpPr>
          <p:cNvPr id="5" name="Segnaposto numero diapositiva 4">
            <a:extLst>
              <a:ext uri="{FF2B5EF4-FFF2-40B4-BE49-F238E27FC236}">
                <a16:creationId xmlns:a16="http://schemas.microsoft.com/office/drawing/2014/main" id="{895561B1-1F94-1976-D496-56475860B51C}"/>
              </a:ext>
            </a:extLst>
          </p:cNvPr>
          <p:cNvSpPr>
            <a:spLocks noGrp="1"/>
          </p:cNvSpPr>
          <p:nvPr>
            <p:ph type="sldNum" sz="quarter" idx="12"/>
          </p:nvPr>
        </p:nvSpPr>
        <p:spPr/>
        <p:txBody>
          <a:bodyPr/>
          <a:lstStyle/>
          <a:p>
            <a:pPr>
              <a:defRPr/>
            </a:pPr>
            <a:fld id="{B6F15528-21DE-4FAA-801E-634DDDAF4B2B}" type="slidenum">
              <a:rPr lang="it-IT" smtClean="0"/>
              <a:t>3</a:t>
            </a:fld>
            <a:endParaRPr lang="it-IT"/>
          </a:p>
        </p:txBody>
      </p:sp>
      <p:pic>
        <p:nvPicPr>
          <p:cNvPr id="7" name="Picture 6">
            <a:extLst>
              <a:ext uri="{FF2B5EF4-FFF2-40B4-BE49-F238E27FC236}">
                <a16:creationId xmlns:a16="http://schemas.microsoft.com/office/drawing/2014/main" id="{0F0E0FCF-0F69-73B2-3598-BDEE73AB48A2}"/>
              </a:ext>
            </a:extLst>
          </p:cNvPr>
          <p:cNvPicPr>
            <a:picLocks noChangeAspect="1"/>
          </p:cNvPicPr>
          <p:nvPr/>
        </p:nvPicPr>
        <p:blipFill>
          <a:blip r:embed="rId3"/>
          <a:stretch>
            <a:fillRect/>
          </a:stretch>
        </p:blipFill>
        <p:spPr>
          <a:xfrm>
            <a:off x="5505450" y="1090612"/>
            <a:ext cx="7277100" cy="8105775"/>
          </a:xfrm>
          <a:prstGeom prst="rect">
            <a:avLst/>
          </a:prstGeom>
        </p:spPr>
      </p:pic>
    </p:spTree>
    <p:extLst>
      <p:ext uri="{BB962C8B-B14F-4D97-AF65-F5344CB8AC3E}">
        <p14:creationId xmlns:p14="http://schemas.microsoft.com/office/powerpoint/2010/main" val="56148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29277F6-51ED-894D-9110-3696BF9ACD53}"/>
              </a:ext>
            </a:extLst>
          </p:cNvPr>
          <p:cNvSpPr>
            <a:spLocks noGrp="1"/>
          </p:cNvSpPr>
          <p:nvPr>
            <p:ph type="sldNum" sz="quarter" idx="12"/>
          </p:nvPr>
        </p:nvSpPr>
        <p:spPr/>
        <p:txBody>
          <a:bodyPr/>
          <a:lstStyle/>
          <a:p>
            <a:pPr>
              <a:defRPr/>
            </a:pPr>
            <a:fld id="{B6F15528-21DE-4FAA-801E-634DDDAF4B2B}" type="slidenum">
              <a:rPr lang="it-IT" smtClean="0"/>
              <a:t>4</a:t>
            </a:fld>
            <a:endParaRPr lang="it-IT"/>
          </a:p>
        </p:txBody>
      </p:sp>
      <p:sp>
        <p:nvSpPr>
          <p:cNvPr id="3" name="Segnaposto piè di pagina 1">
            <a:extLst>
              <a:ext uri="{FF2B5EF4-FFF2-40B4-BE49-F238E27FC236}">
                <a16:creationId xmlns:a16="http://schemas.microsoft.com/office/drawing/2014/main" id="{2A84D981-A347-AA25-1F88-107C0E5B2CDD}"/>
              </a:ext>
            </a:extLst>
          </p:cNvPr>
          <p:cNvSpPr>
            <a:spLocks noGrp="1"/>
          </p:cNvSpPr>
          <p:nvPr>
            <p:ph type="ftr" sz="quarter" idx="11"/>
          </p:nvPr>
        </p:nvSpPr>
        <p:spPr bwMode="auto">
          <a:xfrm>
            <a:off x="1727176" y="9752012"/>
            <a:ext cx="4003104" cy="365125"/>
          </a:xfrm>
        </p:spPr>
        <p:txBody>
          <a:bodyPr/>
          <a:lstStyle/>
          <a:p>
            <a:r>
              <a:rPr lang="it-IT" b="1" dirty="0"/>
              <a:t>Resource Sharing: A Key Pillar of Open</a:t>
            </a:r>
          </a:p>
          <a:p>
            <a:r>
              <a:rPr lang="it-IT" b="1" dirty="0"/>
              <a:t>18-19 April 2023 @The Hague</a:t>
            </a:r>
          </a:p>
        </p:txBody>
      </p:sp>
      <p:sp>
        <p:nvSpPr>
          <p:cNvPr id="17" name="Titolo 16">
            <a:extLst>
              <a:ext uri="{FF2B5EF4-FFF2-40B4-BE49-F238E27FC236}">
                <a16:creationId xmlns:a16="http://schemas.microsoft.com/office/drawing/2014/main" id="{4F277B4C-5E4F-71E7-B5BB-8C6E8400235B}"/>
              </a:ext>
            </a:extLst>
          </p:cNvPr>
          <p:cNvSpPr>
            <a:spLocks noGrp="1"/>
          </p:cNvSpPr>
          <p:nvPr>
            <p:ph type="title"/>
          </p:nvPr>
        </p:nvSpPr>
        <p:spPr>
          <a:xfrm>
            <a:off x="1503815" y="318964"/>
            <a:ext cx="9368377" cy="1143000"/>
          </a:xfrm>
        </p:spPr>
        <p:txBody>
          <a:bodyPr>
            <a:normAutofit fontScale="90000"/>
          </a:bodyPr>
          <a:lstStyle/>
          <a:p>
            <a:pPr algn="l"/>
            <a:r>
              <a:rPr lang="en-US" dirty="0"/>
              <a:t>What is the content of the training KIT?</a:t>
            </a:r>
            <a:endParaRPr lang="it-IT" dirty="0"/>
          </a:p>
        </p:txBody>
      </p:sp>
      <p:sp>
        <p:nvSpPr>
          <p:cNvPr id="9" name="Segnaposto contenuto 2">
            <a:extLst>
              <a:ext uri="{FF2B5EF4-FFF2-40B4-BE49-F238E27FC236}">
                <a16:creationId xmlns:a16="http://schemas.microsoft.com/office/drawing/2014/main" id="{83D55AA1-1D32-992E-16F6-F842335C3F41}"/>
              </a:ext>
            </a:extLst>
          </p:cNvPr>
          <p:cNvSpPr>
            <a:spLocks noGrp="1"/>
          </p:cNvSpPr>
          <p:nvPr>
            <p:ph idx="1"/>
          </p:nvPr>
        </p:nvSpPr>
        <p:spPr>
          <a:xfrm>
            <a:off x="1482435" y="1687116"/>
            <a:ext cx="9173733" cy="6336704"/>
          </a:xfrm>
        </p:spPr>
        <p:txBody>
          <a:bodyPr>
            <a:normAutofit/>
          </a:bodyPr>
          <a:lstStyle/>
          <a:p>
            <a:r>
              <a:rPr lang="en-US" dirty="0"/>
              <a:t>There are Two Different Contents for Different Groups in the Training KIT</a:t>
            </a:r>
          </a:p>
          <a:p>
            <a:endParaRPr lang="it-IT" dirty="0"/>
          </a:p>
          <a:p>
            <a:pPr lvl="1"/>
            <a:r>
              <a:rPr lang="it-IT" dirty="0"/>
              <a:t>Content Available to Partner Institutions Only</a:t>
            </a:r>
          </a:p>
          <a:p>
            <a:pPr lvl="2"/>
            <a:r>
              <a:rPr lang="it-IT" dirty="0"/>
              <a:t>Questionnaire</a:t>
            </a:r>
          </a:p>
          <a:p>
            <a:pPr lvl="2"/>
            <a:r>
              <a:rPr lang="it-IT" dirty="0"/>
              <a:t>Evaluation Reports</a:t>
            </a:r>
          </a:p>
          <a:p>
            <a:pPr lvl="2"/>
            <a:r>
              <a:rPr lang="it-IT" dirty="0"/>
              <a:t>Instructor Biographies</a:t>
            </a:r>
          </a:p>
          <a:p>
            <a:pPr lvl="2"/>
            <a:r>
              <a:rPr lang="it-IT" dirty="0"/>
              <a:t>Course Description Forms</a:t>
            </a:r>
          </a:p>
          <a:p>
            <a:pPr lvl="2"/>
            <a:r>
              <a:rPr lang="it-IT" dirty="0"/>
              <a:t>Presentation Templates</a:t>
            </a:r>
          </a:p>
          <a:p>
            <a:pPr lvl="2"/>
            <a:r>
              <a:rPr lang="it-IT" dirty="0"/>
              <a:t>Draft Documents</a:t>
            </a:r>
          </a:p>
          <a:p>
            <a:pPr marL="914400" lvl="2" indent="0">
              <a:buNone/>
            </a:pPr>
            <a:endParaRPr lang="it-IT" dirty="0"/>
          </a:p>
          <a:p>
            <a:pPr lvl="1"/>
            <a:r>
              <a:rPr lang="it-IT" dirty="0"/>
              <a:t>Public Content</a:t>
            </a:r>
          </a:p>
          <a:p>
            <a:pPr lvl="2"/>
            <a:r>
              <a:rPr lang="it-IT" dirty="0"/>
              <a:t>YouTube Videos</a:t>
            </a:r>
          </a:p>
          <a:p>
            <a:pPr lvl="2"/>
            <a:r>
              <a:rPr lang="it-IT" dirty="0"/>
              <a:t>Infographics</a:t>
            </a:r>
          </a:p>
          <a:p>
            <a:pPr lvl="2"/>
            <a:r>
              <a:rPr lang="it-IT" dirty="0"/>
              <a:t>Course Description Forms</a:t>
            </a:r>
          </a:p>
          <a:p>
            <a:pPr marL="914400" lvl="2" indent="0">
              <a:buNone/>
            </a:pPr>
            <a:endParaRPr lang="it-IT" dirty="0"/>
          </a:p>
        </p:txBody>
      </p:sp>
    </p:spTree>
    <p:extLst>
      <p:ext uri="{BB962C8B-B14F-4D97-AF65-F5344CB8AC3E}">
        <p14:creationId xmlns:p14="http://schemas.microsoft.com/office/powerpoint/2010/main" val="147782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174A6B-1C87-5F69-6864-DE94F829D18E}"/>
              </a:ext>
            </a:extLst>
          </p:cNvPr>
          <p:cNvPicPr>
            <a:picLocks noChangeAspect="1"/>
          </p:cNvPicPr>
          <p:nvPr/>
        </p:nvPicPr>
        <p:blipFill>
          <a:blip r:embed="rId3"/>
          <a:stretch>
            <a:fillRect/>
          </a:stretch>
        </p:blipFill>
        <p:spPr>
          <a:xfrm>
            <a:off x="12618071" y="1903139"/>
            <a:ext cx="5471578" cy="7488832"/>
          </a:xfrm>
          <a:prstGeom prst="rect">
            <a:avLst/>
          </a:prstGeom>
        </p:spPr>
      </p:pic>
      <p:pic>
        <p:nvPicPr>
          <p:cNvPr id="13" name="Picture 12">
            <a:extLst>
              <a:ext uri="{FF2B5EF4-FFF2-40B4-BE49-F238E27FC236}">
                <a16:creationId xmlns:a16="http://schemas.microsoft.com/office/drawing/2014/main" id="{BF29183A-EA84-BDE0-4BD6-CD0A6407D298}"/>
              </a:ext>
            </a:extLst>
          </p:cNvPr>
          <p:cNvPicPr>
            <a:picLocks noChangeAspect="1"/>
          </p:cNvPicPr>
          <p:nvPr/>
        </p:nvPicPr>
        <p:blipFill>
          <a:blip r:embed="rId4"/>
          <a:stretch>
            <a:fillRect/>
          </a:stretch>
        </p:blipFill>
        <p:spPr>
          <a:xfrm>
            <a:off x="6664975" y="1968180"/>
            <a:ext cx="5461711" cy="7358751"/>
          </a:xfrm>
          <a:prstGeom prst="rect">
            <a:avLst/>
          </a:prstGeom>
        </p:spPr>
      </p:pic>
      <p:pic>
        <p:nvPicPr>
          <p:cNvPr id="17" name="Picture 16">
            <a:extLst>
              <a:ext uri="{FF2B5EF4-FFF2-40B4-BE49-F238E27FC236}">
                <a16:creationId xmlns:a16="http://schemas.microsoft.com/office/drawing/2014/main" id="{FD2CCEB1-5DED-5461-0114-8FEE8FB9A3BC}"/>
              </a:ext>
            </a:extLst>
          </p:cNvPr>
          <p:cNvPicPr>
            <a:picLocks noChangeAspect="1"/>
          </p:cNvPicPr>
          <p:nvPr/>
        </p:nvPicPr>
        <p:blipFill>
          <a:blip r:embed="rId5"/>
          <a:stretch>
            <a:fillRect/>
          </a:stretch>
        </p:blipFill>
        <p:spPr>
          <a:xfrm>
            <a:off x="9784157" y="1759124"/>
            <a:ext cx="5543550" cy="7877175"/>
          </a:xfrm>
          <a:prstGeom prst="rect">
            <a:avLst/>
          </a:prstGeom>
        </p:spPr>
      </p:pic>
      <p:sp>
        <p:nvSpPr>
          <p:cNvPr id="2" name="Titolo 1">
            <a:extLst>
              <a:ext uri="{FF2B5EF4-FFF2-40B4-BE49-F238E27FC236}">
                <a16:creationId xmlns:a16="http://schemas.microsoft.com/office/drawing/2014/main" id="{993FF1BA-7491-C170-C2A1-6D4D8A53EDBE}"/>
              </a:ext>
            </a:extLst>
          </p:cNvPr>
          <p:cNvSpPr>
            <a:spLocks noGrp="1"/>
          </p:cNvSpPr>
          <p:nvPr>
            <p:ph type="title"/>
          </p:nvPr>
        </p:nvSpPr>
        <p:spPr>
          <a:xfrm>
            <a:off x="1713367" y="400100"/>
            <a:ext cx="10342984" cy="1143000"/>
          </a:xfrm>
        </p:spPr>
        <p:txBody>
          <a:bodyPr>
            <a:normAutofit fontScale="90000"/>
          </a:bodyPr>
          <a:lstStyle/>
          <a:p>
            <a:pPr algn="l"/>
            <a:r>
              <a:rPr lang="it-IT" dirty="0"/>
              <a:t>Content Available to Partner Institutions Only</a:t>
            </a:r>
          </a:p>
        </p:txBody>
      </p:sp>
      <p:sp>
        <p:nvSpPr>
          <p:cNvPr id="3" name="Segnaposto contenuto 2">
            <a:extLst>
              <a:ext uri="{FF2B5EF4-FFF2-40B4-BE49-F238E27FC236}">
                <a16:creationId xmlns:a16="http://schemas.microsoft.com/office/drawing/2014/main" id="{F3D74399-EABF-696C-F601-2579588A66B0}"/>
              </a:ext>
            </a:extLst>
          </p:cNvPr>
          <p:cNvSpPr>
            <a:spLocks noGrp="1"/>
          </p:cNvSpPr>
          <p:nvPr>
            <p:ph idx="1"/>
          </p:nvPr>
        </p:nvSpPr>
        <p:spPr>
          <a:xfrm>
            <a:off x="1717262" y="1759124"/>
            <a:ext cx="5410514" cy="2808312"/>
          </a:xfrm>
        </p:spPr>
        <p:txBody>
          <a:bodyPr>
            <a:normAutofit fontScale="92500" lnSpcReduction="20000"/>
          </a:bodyPr>
          <a:lstStyle/>
          <a:p>
            <a:r>
              <a:rPr lang="it-IT" dirty="0"/>
              <a:t>Questionnaire</a:t>
            </a:r>
          </a:p>
          <a:p>
            <a:r>
              <a:rPr lang="it-IT" dirty="0"/>
              <a:t>Evaluation Reports</a:t>
            </a:r>
          </a:p>
          <a:p>
            <a:r>
              <a:rPr lang="it-IT" dirty="0"/>
              <a:t>Instructor Biographies</a:t>
            </a:r>
          </a:p>
          <a:p>
            <a:r>
              <a:rPr lang="it-IT" dirty="0"/>
              <a:t>Course Description Forms</a:t>
            </a:r>
          </a:p>
          <a:p>
            <a:r>
              <a:rPr lang="it-IT" dirty="0"/>
              <a:t>Presentation Templates</a:t>
            </a:r>
          </a:p>
          <a:p>
            <a:r>
              <a:rPr lang="it-IT" dirty="0"/>
              <a:t>Draft Documents</a:t>
            </a:r>
          </a:p>
          <a:p>
            <a:r>
              <a:rPr lang="it-IT" dirty="0">
                <a:solidFill>
                  <a:srgbClr val="FF0000"/>
                </a:solidFill>
              </a:rPr>
              <a:t>To do List </a:t>
            </a:r>
          </a:p>
          <a:p>
            <a:pPr marL="0" indent="0">
              <a:buNone/>
            </a:pPr>
            <a:endParaRPr lang="it-IT" dirty="0"/>
          </a:p>
        </p:txBody>
      </p:sp>
      <p:sp>
        <p:nvSpPr>
          <p:cNvPr id="4" name="Segnaposto piè di pagina 3">
            <a:extLst>
              <a:ext uri="{FF2B5EF4-FFF2-40B4-BE49-F238E27FC236}">
                <a16:creationId xmlns:a16="http://schemas.microsoft.com/office/drawing/2014/main" id="{CAE0B161-C266-54AC-BC7B-34ABE924513F}"/>
              </a:ext>
            </a:extLst>
          </p:cNvPr>
          <p:cNvSpPr>
            <a:spLocks noGrp="1"/>
          </p:cNvSpPr>
          <p:nvPr>
            <p:ph type="ftr" sz="quarter" idx="11"/>
          </p:nvPr>
        </p:nvSpPr>
        <p:spPr/>
        <p:txBody>
          <a:bodyPr/>
          <a:lstStyle/>
          <a:p>
            <a:r>
              <a:rPr lang="it-IT" b="1"/>
              <a:t>Resource Sharing: A Key Pillar of Open</a:t>
            </a:r>
          </a:p>
          <a:p>
            <a:r>
              <a:rPr lang="it-IT" b="1"/>
              <a:t>18-19 April 2023 @The Hague</a:t>
            </a:r>
            <a:endParaRPr lang="it-IT" b="1" dirty="0"/>
          </a:p>
        </p:txBody>
      </p:sp>
      <p:sp>
        <p:nvSpPr>
          <p:cNvPr id="5" name="Segnaposto numero diapositiva 4">
            <a:extLst>
              <a:ext uri="{FF2B5EF4-FFF2-40B4-BE49-F238E27FC236}">
                <a16:creationId xmlns:a16="http://schemas.microsoft.com/office/drawing/2014/main" id="{895561B1-1F94-1976-D496-56475860B51C}"/>
              </a:ext>
            </a:extLst>
          </p:cNvPr>
          <p:cNvSpPr>
            <a:spLocks noGrp="1"/>
          </p:cNvSpPr>
          <p:nvPr>
            <p:ph type="sldNum" sz="quarter" idx="12"/>
          </p:nvPr>
        </p:nvSpPr>
        <p:spPr/>
        <p:txBody>
          <a:bodyPr/>
          <a:lstStyle/>
          <a:p>
            <a:pPr>
              <a:defRPr/>
            </a:pPr>
            <a:fld id="{B6F15528-21DE-4FAA-801E-634DDDAF4B2B}" type="slidenum">
              <a:rPr lang="it-IT" smtClean="0"/>
              <a:t>5</a:t>
            </a:fld>
            <a:endParaRPr lang="it-IT"/>
          </a:p>
        </p:txBody>
      </p:sp>
      <p:pic>
        <p:nvPicPr>
          <p:cNvPr id="9" name="Picture 8">
            <a:extLst>
              <a:ext uri="{FF2B5EF4-FFF2-40B4-BE49-F238E27FC236}">
                <a16:creationId xmlns:a16="http://schemas.microsoft.com/office/drawing/2014/main" id="{A024511D-05DA-CE00-563B-2F1EFD0A2721}"/>
              </a:ext>
            </a:extLst>
          </p:cNvPr>
          <p:cNvPicPr>
            <a:picLocks noChangeAspect="1"/>
          </p:cNvPicPr>
          <p:nvPr/>
        </p:nvPicPr>
        <p:blipFill>
          <a:blip r:embed="rId6"/>
          <a:stretch>
            <a:fillRect/>
          </a:stretch>
        </p:blipFill>
        <p:spPr>
          <a:xfrm>
            <a:off x="6585465" y="1968180"/>
            <a:ext cx="11303235" cy="7114626"/>
          </a:xfrm>
          <a:prstGeom prst="rect">
            <a:avLst/>
          </a:prstGeom>
        </p:spPr>
      </p:pic>
      <p:pic>
        <p:nvPicPr>
          <p:cNvPr id="11" name="Picture 10">
            <a:extLst>
              <a:ext uri="{FF2B5EF4-FFF2-40B4-BE49-F238E27FC236}">
                <a16:creationId xmlns:a16="http://schemas.microsoft.com/office/drawing/2014/main" id="{162D7B0E-5A26-982B-9C96-81BB39E5CE75}"/>
              </a:ext>
            </a:extLst>
          </p:cNvPr>
          <p:cNvPicPr>
            <a:picLocks noChangeAspect="1"/>
          </p:cNvPicPr>
          <p:nvPr/>
        </p:nvPicPr>
        <p:blipFill>
          <a:blip r:embed="rId7"/>
          <a:stretch>
            <a:fillRect/>
          </a:stretch>
        </p:blipFill>
        <p:spPr>
          <a:xfrm>
            <a:off x="6764209" y="1759124"/>
            <a:ext cx="11165279" cy="6552728"/>
          </a:xfrm>
          <a:prstGeom prst="rect">
            <a:avLst/>
          </a:prstGeom>
        </p:spPr>
      </p:pic>
      <p:pic>
        <p:nvPicPr>
          <p:cNvPr id="19" name="Picture 18">
            <a:extLst>
              <a:ext uri="{FF2B5EF4-FFF2-40B4-BE49-F238E27FC236}">
                <a16:creationId xmlns:a16="http://schemas.microsoft.com/office/drawing/2014/main" id="{D80089B6-93A4-90D7-510F-F3027D6FBAD3}"/>
              </a:ext>
            </a:extLst>
          </p:cNvPr>
          <p:cNvPicPr>
            <a:picLocks noChangeAspect="1"/>
          </p:cNvPicPr>
          <p:nvPr/>
        </p:nvPicPr>
        <p:blipFill>
          <a:blip r:embed="rId8"/>
          <a:stretch>
            <a:fillRect/>
          </a:stretch>
        </p:blipFill>
        <p:spPr>
          <a:xfrm>
            <a:off x="8414006" y="1649910"/>
            <a:ext cx="5804756" cy="7525327"/>
          </a:xfrm>
          <a:prstGeom prst="rect">
            <a:avLst/>
          </a:prstGeom>
        </p:spPr>
      </p:pic>
    </p:spTree>
    <p:extLst>
      <p:ext uri="{BB962C8B-B14F-4D97-AF65-F5344CB8AC3E}">
        <p14:creationId xmlns:p14="http://schemas.microsoft.com/office/powerpoint/2010/main" val="244460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FF1BA-7491-C170-C2A1-6D4D8A53EDBE}"/>
              </a:ext>
            </a:extLst>
          </p:cNvPr>
          <p:cNvSpPr>
            <a:spLocks noGrp="1"/>
          </p:cNvSpPr>
          <p:nvPr>
            <p:ph type="title"/>
          </p:nvPr>
        </p:nvSpPr>
        <p:spPr>
          <a:xfrm>
            <a:off x="1491401" y="362270"/>
            <a:ext cx="9910936" cy="1143000"/>
          </a:xfrm>
        </p:spPr>
        <p:txBody>
          <a:bodyPr>
            <a:normAutofit/>
          </a:bodyPr>
          <a:lstStyle/>
          <a:p>
            <a:pPr algn="l"/>
            <a:r>
              <a:rPr lang="it-IT" dirty="0"/>
              <a:t>Public Content</a:t>
            </a:r>
          </a:p>
        </p:txBody>
      </p:sp>
      <p:sp>
        <p:nvSpPr>
          <p:cNvPr id="3" name="Segnaposto contenuto 2">
            <a:extLst>
              <a:ext uri="{FF2B5EF4-FFF2-40B4-BE49-F238E27FC236}">
                <a16:creationId xmlns:a16="http://schemas.microsoft.com/office/drawing/2014/main" id="{F3D74399-EABF-696C-F601-2579588A66B0}"/>
              </a:ext>
            </a:extLst>
          </p:cNvPr>
          <p:cNvSpPr>
            <a:spLocks noGrp="1"/>
          </p:cNvSpPr>
          <p:nvPr>
            <p:ph idx="1"/>
          </p:nvPr>
        </p:nvSpPr>
        <p:spPr>
          <a:xfrm>
            <a:off x="1477466" y="1269782"/>
            <a:ext cx="9910936" cy="2088232"/>
          </a:xfrm>
        </p:spPr>
        <p:txBody>
          <a:bodyPr/>
          <a:lstStyle/>
          <a:p>
            <a:r>
              <a:rPr lang="it-IT" dirty="0"/>
              <a:t>Course Description Forms / Reading Lists</a:t>
            </a:r>
          </a:p>
          <a:p>
            <a:r>
              <a:rPr lang="it-IT" dirty="0"/>
              <a:t>Infographics</a:t>
            </a:r>
          </a:p>
          <a:p>
            <a:r>
              <a:rPr lang="it-IT" dirty="0"/>
              <a:t>YouTube Videos</a:t>
            </a:r>
          </a:p>
        </p:txBody>
      </p:sp>
      <p:sp>
        <p:nvSpPr>
          <p:cNvPr id="4" name="Segnaposto piè di pagina 3">
            <a:extLst>
              <a:ext uri="{FF2B5EF4-FFF2-40B4-BE49-F238E27FC236}">
                <a16:creationId xmlns:a16="http://schemas.microsoft.com/office/drawing/2014/main" id="{CAE0B161-C266-54AC-BC7B-34ABE924513F}"/>
              </a:ext>
            </a:extLst>
          </p:cNvPr>
          <p:cNvSpPr>
            <a:spLocks noGrp="1"/>
          </p:cNvSpPr>
          <p:nvPr>
            <p:ph type="ftr" sz="quarter" idx="11"/>
          </p:nvPr>
        </p:nvSpPr>
        <p:spPr/>
        <p:txBody>
          <a:bodyPr/>
          <a:lstStyle/>
          <a:p>
            <a:r>
              <a:rPr lang="it-IT" b="1"/>
              <a:t>Resource Sharing: A Key Pillar of Open</a:t>
            </a:r>
          </a:p>
          <a:p>
            <a:r>
              <a:rPr lang="it-IT" b="1"/>
              <a:t>18-19 April 2023 @The Hague</a:t>
            </a:r>
            <a:endParaRPr lang="it-IT" b="1" dirty="0"/>
          </a:p>
        </p:txBody>
      </p:sp>
      <p:sp>
        <p:nvSpPr>
          <p:cNvPr id="5" name="Segnaposto numero diapositiva 4">
            <a:extLst>
              <a:ext uri="{FF2B5EF4-FFF2-40B4-BE49-F238E27FC236}">
                <a16:creationId xmlns:a16="http://schemas.microsoft.com/office/drawing/2014/main" id="{895561B1-1F94-1976-D496-56475860B51C}"/>
              </a:ext>
            </a:extLst>
          </p:cNvPr>
          <p:cNvSpPr>
            <a:spLocks noGrp="1"/>
          </p:cNvSpPr>
          <p:nvPr>
            <p:ph type="sldNum" sz="quarter" idx="12"/>
          </p:nvPr>
        </p:nvSpPr>
        <p:spPr/>
        <p:txBody>
          <a:bodyPr/>
          <a:lstStyle/>
          <a:p>
            <a:pPr>
              <a:defRPr/>
            </a:pPr>
            <a:fld id="{B6F15528-21DE-4FAA-801E-634DDDAF4B2B}" type="slidenum">
              <a:rPr lang="it-IT" smtClean="0"/>
              <a:t>6</a:t>
            </a:fld>
            <a:endParaRPr lang="it-IT"/>
          </a:p>
        </p:txBody>
      </p:sp>
      <p:pic>
        <p:nvPicPr>
          <p:cNvPr id="7" name="Picture 6">
            <a:extLst>
              <a:ext uri="{FF2B5EF4-FFF2-40B4-BE49-F238E27FC236}">
                <a16:creationId xmlns:a16="http://schemas.microsoft.com/office/drawing/2014/main" id="{F54640F0-A22A-DC13-B846-5EA17EBB4BE4}"/>
              </a:ext>
            </a:extLst>
          </p:cNvPr>
          <p:cNvPicPr>
            <a:picLocks noChangeAspect="1"/>
          </p:cNvPicPr>
          <p:nvPr/>
        </p:nvPicPr>
        <p:blipFill>
          <a:blip r:embed="rId3"/>
          <a:stretch>
            <a:fillRect/>
          </a:stretch>
        </p:blipFill>
        <p:spPr>
          <a:xfrm>
            <a:off x="7847856" y="2047156"/>
            <a:ext cx="10223112" cy="7229251"/>
          </a:xfrm>
          <a:prstGeom prst="rect">
            <a:avLst/>
          </a:prstGeom>
        </p:spPr>
      </p:pic>
      <p:pic>
        <p:nvPicPr>
          <p:cNvPr id="8" name="Picture 7">
            <a:extLst>
              <a:ext uri="{FF2B5EF4-FFF2-40B4-BE49-F238E27FC236}">
                <a16:creationId xmlns:a16="http://schemas.microsoft.com/office/drawing/2014/main" id="{0857C787-7970-A3BE-6C58-99D89ACB435C}"/>
              </a:ext>
            </a:extLst>
          </p:cNvPr>
          <p:cNvPicPr>
            <a:picLocks noChangeAspect="1"/>
          </p:cNvPicPr>
          <p:nvPr/>
        </p:nvPicPr>
        <p:blipFill>
          <a:blip r:embed="rId4"/>
          <a:stretch>
            <a:fillRect/>
          </a:stretch>
        </p:blipFill>
        <p:spPr>
          <a:xfrm>
            <a:off x="9551707" y="2047156"/>
            <a:ext cx="6815410" cy="6822916"/>
          </a:xfrm>
          <a:prstGeom prst="rect">
            <a:avLst/>
          </a:prstGeom>
        </p:spPr>
      </p:pic>
      <p:pic>
        <p:nvPicPr>
          <p:cNvPr id="12" name="Picture 11">
            <a:extLst>
              <a:ext uri="{FF2B5EF4-FFF2-40B4-BE49-F238E27FC236}">
                <a16:creationId xmlns:a16="http://schemas.microsoft.com/office/drawing/2014/main" id="{33C1E4A8-263A-53FA-891E-FBBCD9294DA7}"/>
              </a:ext>
            </a:extLst>
          </p:cNvPr>
          <p:cNvPicPr>
            <a:picLocks noChangeAspect="1"/>
          </p:cNvPicPr>
          <p:nvPr/>
        </p:nvPicPr>
        <p:blipFill>
          <a:blip r:embed="rId5"/>
          <a:stretch>
            <a:fillRect/>
          </a:stretch>
        </p:blipFill>
        <p:spPr>
          <a:xfrm>
            <a:off x="2807296" y="2928906"/>
            <a:ext cx="13024618" cy="5465750"/>
          </a:xfrm>
          <a:prstGeom prst="rect">
            <a:avLst/>
          </a:prstGeom>
        </p:spPr>
      </p:pic>
      <p:pic>
        <p:nvPicPr>
          <p:cNvPr id="14" name="Picture 13">
            <a:extLst>
              <a:ext uri="{FF2B5EF4-FFF2-40B4-BE49-F238E27FC236}">
                <a16:creationId xmlns:a16="http://schemas.microsoft.com/office/drawing/2014/main" id="{FBCD1C9A-8596-8D84-CCFF-6639F243FFC4}"/>
              </a:ext>
            </a:extLst>
          </p:cNvPr>
          <p:cNvPicPr>
            <a:picLocks noChangeAspect="1"/>
          </p:cNvPicPr>
          <p:nvPr/>
        </p:nvPicPr>
        <p:blipFill>
          <a:blip r:embed="rId6"/>
          <a:stretch>
            <a:fillRect/>
          </a:stretch>
        </p:blipFill>
        <p:spPr>
          <a:xfrm>
            <a:off x="2075959" y="2893183"/>
            <a:ext cx="9910936" cy="6291817"/>
          </a:xfrm>
          <a:prstGeom prst="rect">
            <a:avLst/>
          </a:prstGeom>
        </p:spPr>
      </p:pic>
      <p:sp>
        <p:nvSpPr>
          <p:cNvPr id="15" name="Rectangle: Rounded Corners 14">
            <a:extLst>
              <a:ext uri="{FF2B5EF4-FFF2-40B4-BE49-F238E27FC236}">
                <a16:creationId xmlns:a16="http://schemas.microsoft.com/office/drawing/2014/main" id="{A37262E1-7AAF-DAD6-07C5-BCDF8A887865}"/>
              </a:ext>
            </a:extLst>
          </p:cNvPr>
          <p:cNvSpPr/>
          <p:nvPr/>
        </p:nvSpPr>
        <p:spPr>
          <a:xfrm>
            <a:off x="13824520" y="5458614"/>
            <a:ext cx="1296144" cy="23491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7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FF1BA-7491-C170-C2A1-6D4D8A53EDBE}"/>
              </a:ext>
            </a:extLst>
          </p:cNvPr>
          <p:cNvSpPr>
            <a:spLocks noGrp="1"/>
          </p:cNvSpPr>
          <p:nvPr>
            <p:ph type="title"/>
          </p:nvPr>
        </p:nvSpPr>
        <p:spPr>
          <a:xfrm>
            <a:off x="5219563" y="4545124"/>
            <a:ext cx="7848871" cy="1143000"/>
          </a:xfrm>
        </p:spPr>
        <p:txBody>
          <a:bodyPr>
            <a:noAutofit/>
          </a:bodyPr>
          <a:lstStyle/>
          <a:p>
            <a:r>
              <a:rPr lang="it-IT" sz="6000" dirty="0"/>
              <a:t>T H A N K     Y O U </a:t>
            </a:r>
          </a:p>
        </p:txBody>
      </p:sp>
      <p:sp>
        <p:nvSpPr>
          <p:cNvPr id="3" name="Segnaposto contenuto 2">
            <a:extLst>
              <a:ext uri="{FF2B5EF4-FFF2-40B4-BE49-F238E27FC236}">
                <a16:creationId xmlns:a16="http://schemas.microsoft.com/office/drawing/2014/main" id="{F3D74399-EABF-696C-F601-2579588A66B0}"/>
              </a:ext>
            </a:extLst>
          </p:cNvPr>
          <p:cNvSpPr>
            <a:spLocks noGrp="1"/>
          </p:cNvSpPr>
          <p:nvPr>
            <p:ph idx="1"/>
          </p:nvPr>
        </p:nvSpPr>
        <p:spPr>
          <a:xfrm>
            <a:off x="4836582" y="2551212"/>
            <a:ext cx="8614832" cy="792088"/>
          </a:xfrm>
        </p:spPr>
        <p:txBody>
          <a:bodyPr>
            <a:noAutofit/>
          </a:bodyPr>
          <a:lstStyle/>
          <a:p>
            <a:pPr marL="0" indent="0" algn="ctr">
              <a:buNone/>
            </a:pPr>
            <a:r>
              <a:rPr lang="it-IT" sz="6600" dirty="0"/>
              <a:t>CONNECT AND SHARE</a:t>
            </a:r>
          </a:p>
        </p:txBody>
      </p:sp>
      <p:sp>
        <p:nvSpPr>
          <p:cNvPr id="4" name="Segnaposto piè di pagina 3">
            <a:extLst>
              <a:ext uri="{FF2B5EF4-FFF2-40B4-BE49-F238E27FC236}">
                <a16:creationId xmlns:a16="http://schemas.microsoft.com/office/drawing/2014/main" id="{CAE0B161-C266-54AC-BC7B-34ABE924513F}"/>
              </a:ext>
            </a:extLst>
          </p:cNvPr>
          <p:cNvSpPr>
            <a:spLocks noGrp="1"/>
          </p:cNvSpPr>
          <p:nvPr>
            <p:ph type="ftr" sz="quarter" idx="11"/>
          </p:nvPr>
        </p:nvSpPr>
        <p:spPr/>
        <p:txBody>
          <a:bodyPr/>
          <a:lstStyle/>
          <a:p>
            <a:r>
              <a:rPr lang="it-IT" b="1"/>
              <a:t>Resource Sharing: A Key Pillar of Open</a:t>
            </a:r>
          </a:p>
          <a:p>
            <a:r>
              <a:rPr lang="it-IT" b="1"/>
              <a:t>18-19 April 2023 @The Hague</a:t>
            </a:r>
            <a:endParaRPr lang="it-IT" b="1" dirty="0"/>
          </a:p>
        </p:txBody>
      </p:sp>
      <p:sp>
        <p:nvSpPr>
          <p:cNvPr id="5" name="Segnaposto numero diapositiva 4">
            <a:extLst>
              <a:ext uri="{FF2B5EF4-FFF2-40B4-BE49-F238E27FC236}">
                <a16:creationId xmlns:a16="http://schemas.microsoft.com/office/drawing/2014/main" id="{895561B1-1F94-1976-D496-56475860B51C}"/>
              </a:ext>
            </a:extLst>
          </p:cNvPr>
          <p:cNvSpPr>
            <a:spLocks noGrp="1"/>
          </p:cNvSpPr>
          <p:nvPr>
            <p:ph type="sldNum" sz="quarter" idx="12"/>
          </p:nvPr>
        </p:nvSpPr>
        <p:spPr/>
        <p:txBody>
          <a:bodyPr/>
          <a:lstStyle/>
          <a:p>
            <a:pPr>
              <a:defRPr/>
            </a:pPr>
            <a:fld id="{B6F15528-21DE-4FAA-801E-634DDDAF4B2B}" type="slidenum">
              <a:rPr lang="it-IT" smtClean="0"/>
              <a:t>7</a:t>
            </a:fld>
            <a:endParaRPr lang="it-IT"/>
          </a:p>
        </p:txBody>
      </p:sp>
    </p:spTree>
    <p:extLst>
      <p:ext uri="{BB962C8B-B14F-4D97-AF65-F5344CB8AC3E}">
        <p14:creationId xmlns:p14="http://schemas.microsoft.com/office/powerpoint/2010/main" val="1408377504"/>
      </p:ext>
    </p:extLst>
  </p:cSld>
  <p:clrMapOvr>
    <a:masterClrMapping/>
  </p:clrMapOvr>
</p:sld>
</file>

<file path=ppt/theme/theme1.xml><?xml version="1.0" encoding="utf-8"?>
<a:theme xmlns:a="http://schemas.openxmlformats.org/drawingml/2006/main" name="hermes">
  <a:themeElements>
    <a:clrScheme name="Hermes">
      <a:dk1>
        <a:srgbClr val="F1F2F1"/>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a:ea typeface="Arial"/>
        <a:cs typeface="Arial"/>
      </a:majorFont>
      <a:minorFont>
        <a:latin typeface="Candara"/>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10265</TotalTime>
  <Words>1303</Words>
  <Application>Microsoft Office PowerPoint</Application>
  <PresentationFormat>Custom</PresentationFormat>
  <Paragraphs>99</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Candara</vt:lpstr>
      <vt:lpstr>hermes</vt:lpstr>
      <vt:lpstr>What is available in the training KIT to help you share knowledge further in your own communities</vt:lpstr>
      <vt:lpstr>What is Training KIT?</vt:lpstr>
      <vt:lpstr>Trainig Scheme</vt:lpstr>
      <vt:lpstr>What is the content of the training KIT?</vt:lpstr>
      <vt:lpstr>Content Available to Partner Institutions Only</vt:lpstr>
      <vt:lpstr>Public Content</vt:lpstr>
      <vt:lpstr>T H A N K     Y O 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dc:creator>
  <cp:lastModifiedBy>cimene</cp:lastModifiedBy>
  <cp:revision>164</cp:revision>
  <cp:lastPrinted>2023-04-19T07:22:22Z</cp:lastPrinted>
  <dcterms:modified xsi:type="dcterms:W3CDTF">2023-04-19T08:34:16Z</dcterms:modified>
</cp:coreProperties>
</file>