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IBM Plex Mono Bold" panose="020B0604020202020204" charset="0"/>
      <p:regular r:id="rId19"/>
    </p:embeddedFont>
    <p:embeddedFont>
      <p:font typeface="IBM Plex Sans Bold" panose="020B0604020202020204" charset="0"/>
      <p:regular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ato Bold Italics" panose="020B0604020202020204" charset="0"/>
      <p:regular r:id="rId25"/>
    </p:embeddedFont>
    <p:embeddedFont>
      <p:font typeface="Lato Italics" panose="020B0604020202020204" charset="0"/>
      <p:regular r:id="rId26"/>
    </p:embeddedFont>
    <p:embeddedFont>
      <p:font typeface="Lovelo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3647" autoAdjust="0"/>
  </p:normalViewPr>
  <p:slideViewPr>
    <p:cSldViewPr>
      <p:cViewPr varScale="1">
        <p:scale>
          <a:sx n="31" d="100"/>
          <a:sy n="31" d="100"/>
        </p:scale>
        <p:origin x="1420" y="9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144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Merhabalar</a:t>
            </a:r>
            <a:r>
              <a:rPr lang="en-US" dirty="0"/>
              <a:t>. </a:t>
            </a:r>
            <a:r>
              <a:rPr lang="en-US" dirty="0" err="1"/>
              <a:t>Öncelikle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meslektaşlarım</a:t>
            </a:r>
            <a:r>
              <a:rPr lang="en-US" dirty="0"/>
              <a:t>, </a:t>
            </a:r>
            <a:r>
              <a:rPr lang="en-US" dirty="0" err="1"/>
              <a:t>meslek</a:t>
            </a:r>
            <a:r>
              <a:rPr lang="en-US" dirty="0"/>
              <a:t> </a:t>
            </a:r>
            <a:r>
              <a:rPr lang="en-US" dirty="0" err="1"/>
              <a:t>büyüklerim</a:t>
            </a:r>
            <a:r>
              <a:rPr lang="en-US" dirty="0"/>
              <a:t> </a:t>
            </a:r>
            <a:r>
              <a:rPr lang="en-US" dirty="0" err="1"/>
              <a:t>hepiniz</a:t>
            </a:r>
            <a:r>
              <a:rPr lang="en-US" dirty="0"/>
              <a:t> </a:t>
            </a:r>
            <a:r>
              <a:rPr lang="en-US" dirty="0" err="1"/>
              <a:t>hoş</a:t>
            </a:r>
            <a:r>
              <a:rPr lang="en-US" dirty="0"/>
              <a:t> </a:t>
            </a:r>
            <a:r>
              <a:rPr lang="en-US" dirty="0" err="1"/>
              <a:t>geldiniz</a:t>
            </a:r>
            <a:r>
              <a:rPr lang="en-US" dirty="0"/>
              <a:t>. </a:t>
            </a:r>
            <a:r>
              <a:rPr lang="en-US" dirty="0" err="1"/>
              <a:t>Konuşmama</a:t>
            </a:r>
            <a:r>
              <a:rPr lang="en-US" dirty="0"/>
              <a:t> </a:t>
            </a:r>
            <a:r>
              <a:rPr lang="en-US" dirty="0" err="1"/>
              <a:t>başlamadan</a:t>
            </a:r>
            <a:r>
              <a:rPr lang="en-US" dirty="0"/>
              <a:t> </a:t>
            </a:r>
            <a:r>
              <a:rPr lang="en-US" dirty="0" err="1"/>
              <a:t>önce</a:t>
            </a:r>
            <a:r>
              <a:rPr lang="en-US" dirty="0"/>
              <a:t> </a:t>
            </a:r>
            <a:r>
              <a:rPr lang="en-US" dirty="0" err="1"/>
              <a:t>herkesin</a:t>
            </a:r>
            <a:r>
              <a:rPr lang="en-US" dirty="0"/>
              <a:t> 59. </a:t>
            </a:r>
            <a:r>
              <a:rPr lang="en-US" dirty="0" err="1"/>
              <a:t>Kütüphane</a:t>
            </a:r>
            <a:r>
              <a:rPr lang="en-US" dirty="0"/>
              <a:t> </a:t>
            </a:r>
            <a:r>
              <a:rPr lang="en-US" dirty="0" err="1"/>
              <a:t>haftasını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içten</a:t>
            </a:r>
            <a:r>
              <a:rPr lang="en-US" dirty="0"/>
              <a:t> </a:t>
            </a:r>
            <a:r>
              <a:rPr lang="en-US" dirty="0" err="1"/>
              <a:t>dileklerimle</a:t>
            </a:r>
            <a:r>
              <a:rPr lang="en-US" dirty="0"/>
              <a:t> </a:t>
            </a:r>
            <a:r>
              <a:rPr lang="en-US" dirty="0" err="1"/>
              <a:t>kutluyorum</a:t>
            </a:r>
            <a:r>
              <a:rPr lang="en-US" dirty="0"/>
              <a:t>. </a:t>
            </a:r>
            <a:r>
              <a:rPr lang="en-US" dirty="0" err="1"/>
              <a:t>Bugün</a:t>
            </a:r>
            <a:r>
              <a:rPr lang="en-US" dirty="0"/>
              <a:t> </a:t>
            </a:r>
            <a:r>
              <a:rPr lang="en-US" dirty="0" err="1"/>
              <a:t>bizleri</a:t>
            </a:r>
            <a:r>
              <a:rPr lang="en-US" dirty="0"/>
              <a:t> </a:t>
            </a:r>
            <a:r>
              <a:rPr lang="en-US" dirty="0" err="1"/>
              <a:t>yalnız</a:t>
            </a:r>
            <a:r>
              <a:rPr lang="en-US" dirty="0"/>
              <a:t> </a:t>
            </a:r>
            <a:r>
              <a:rPr lang="en-US" dirty="0" err="1"/>
              <a:t>bırakmadığınız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vakit</a:t>
            </a:r>
            <a:r>
              <a:rPr lang="en-US" dirty="0"/>
              <a:t> </a:t>
            </a:r>
            <a:r>
              <a:rPr lang="en-US" dirty="0" err="1"/>
              <a:t>ayırıp</a:t>
            </a:r>
            <a:r>
              <a:rPr lang="en-US" dirty="0"/>
              <a:t> </a:t>
            </a:r>
            <a:r>
              <a:rPr lang="en-US" dirty="0" err="1"/>
              <a:t>bizlere</a:t>
            </a:r>
            <a:r>
              <a:rPr lang="en-US" dirty="0"/>
              <a:t> </a:t>
            </a:r>
            <a:r>
              <a:rPr lang="en-US" dirty="0" err="1"/>
              <a:t>eşlik</a:t>
            </a:r>
            <a:r>
              <a:rPr lang="en-US" dirty="0"/>
              <a:t> </a:t>
            </a:r>
            <a:r>
              <a:rPr lang="en-US" dirty="0" err="1"/>
              <a:t>etme</a:t>
            </a:r>
            <a:r>
              <a:rPr lang="en-US" dirty="0"/>
              <a:t> </a:t>
            </a:r>
            <a:r>
              <a:rPr lang="en-US" dirty="0" err="1"/>
              <a:t>nezaketini</a:t>
            </a:r>
            <a:r>
              <a:rPr lang="en-US" dirty="0"/>
              <a:t> </a:t>
            </a:r>
            <a:r>
              <a:rPr lang="en-US" dirty="0" err="1"/>
              <a:t>gösterdiğiniz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teşekkür</a:t>
            </a:r>
            <a:r>
              <a:rPr lang="en-US" dirty="0"/>
              <a:t> </a:t>
            </a:r>
            <a:r>
              <a:rPr lang="en-US" dirty="0" err="1"/>
              <a:t>ederim</a:t>
            </a:r>
            <a:r>
              <a:rPr lang="en-US" dirty="0"/>
              <a:t>. </a:t>
            </a:r>
            <a:r>
              <a:rPr lang="en-US" dirty="0" err="1"/>
              <a:t>Umarım</a:t>
            </a:r>
            <a:r>
              <a:rPr lang="en-US" dirty="0"/>
              <a:t> </a:t>
            </a:r>
            <a:r>
              <a:rPr lang="en-US" dirty="0" err="1"/>
              <a:t>herkes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keyifli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verimli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konferans</a:t>
            </a:r>
            <a:r>
              <a:rPr lang="en-US" dirty="0"/>
              <a:t> </a:t>
            </a:r>
            <a:r>
              <a:rPr lang="en-US" dirty="0" err="1"/>
              <a:t>olur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Bugün</a:t>
            </a:r>
            <a:r>
              <a:rPr lang="en-US" dirty="0"/>
              <a:t> </a:t>
            </a:r>
            <a:r>
              <a:rPr lang="en-US" dirty="0" err="1"/>
              <a:t>siz</a:t>
            </a:r>
            <a:r>
              <a:rPr lang="en-US" dirty="0"/>
              <a:t> </a:t>
            </a:r>
            <a:r>
              <a:rPr lang="en-US" dirty="0" err="1"/>
              <a:t>katılımcılarımıza</a:t>
            </a:r>
            <a:r>
              <a:rPr lang="en-US" dirty="0"/>
              <a:t>,  MEF </a:t>
            </a:r>
            <a:r>
              <a:rPr lang="en-US" dirty="0" err="1"/>
              <a:t>Üniversitesi</a:t>
            </a:r>
            <a:r>
              <a:rPr lang="en-US" dirty="0"/>
              <a:t> </a:t>
            </a:r>
            <a:r>
              <a:rPr lang="en-US" dirty="0" err="1"/>
              <a:t>Kütüphanesi</a:t>
            </a:r>
            <a:r>
              <a:rPr lang="en-US" dirty="0"/>
              <a:t> </a:t>
            </a:r>
            <a:r>
              <a:rPr lang="en-US" dirty="0" err="1"/>
              <a:t>örneğinden</a:t>
            </a:r>
            <a:r>
              <a:rPr lang="en-US" dirty="0"/>
              <a:t> </a:t>
            </a:r>
            <a:r>
              <a:rPr lang="en-US" dirty="0" err="1"/>
              <a:t>yola</a:t>
            </a:r>
            <a:r>
              <a:rPr lang="en-US" dirty="0"/>
              <a:t> </a:t>
            </a:r>
            <a:r>
              <a:rPr lang="en-US" dirty="0" err="1"/>
              <a:t>çıkarak</a:t>
            </a:r>
            <a:r>
              <a:rPr lang="en-US" dirty="0"/>
              <a:t>, </a:t>
            </a:r>
            <a:r>
              <a:rPr lang="en-US" dirty="0" err="1"/>
              <a:t>Ulusal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paylaşımı</a:t>
            </a:r>
            <a:r>
              <a:rPr lang="en-US" dirty="0"/>
              <a:t> </a:t>
            </a:r>
            <a:r>
              <a:rPr lang="en-US" dirty="0" err="1"/>
              <a:t>alanında</a:t>
            </a:r>
            <a:r>
              <a:rPr lang="en-US" dirty="0"/>
              <a:t> </a:t>
            </a:r>
            <a:r>
              <a:rPr lang="en-US" dirty="0" err="1"/>
              <a:t>kullanılan</a:t>
            </a:r>
            <a:r>
              <a:rPr lang="en-US" dirty="0"/>
              <a:t> </a:t>
            </a:r>
            <a:r>
              <a:rPr lang="en-US" dirty="0" err="1"/>
              <a:t>yöntemler</a:t>
            </a:r>
            <a:r>
              <a:rPr lang="en-US" dirty="0"/>
              <a:t>, </a:t>
            </a:r>
            <a:r>
              <a:rPr lang="en-US" dirty="0" err="1"/>
              <a:t>platformlar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bunlardan</a:t>
            </a:r>
            <a:r>
              <a:rPr lang="en-US" dirty="0"/>
              <a:t> </a:t>
            </a:r>
            <a:r>
              <a:rPr lang="en-US" dirty="0" err="1"/>
              <a:t>doğan</a:t>
            </a:r>
            <a:r>
              <a:rPr lang="en-US" dirty="0"/>
              <a:t> </a:t>
            </a:r>
            <a:r>
              <a:rPr lang="tr-TR" dirty="0"/>
              <a:t>olumlu-olumsuz belli başlı durumlardan</a:t>
            </a:r>
            <a:r>
              <a:rPr lang="en-US" dirty="0"/>
              <a:t> </a:t>
            </a:r>
            <a:r>
              <a:rPr lang="en-US" dirty="0" err="1"/>
              <a:t>bahsedeceğim</a:t>
            </a:r>
            <a:r>
              <a:rPr lang="en-US" dirty="0"/>
              <a:t>. </a:t>
            </a:r>
            <a:r>
              <a:rPr lang="en-US" dirty="0" err="1"/>
              <a:t>Sunumumun</a:t>
            </a:r>
            <a:r>
              <a:rPr lang="en-US" dirty="0"/>
              <a:t> </a:t>
            </a:r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akışı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olacak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Önce</a:t>
            </a:r>
            <a:r>
              <a:rPr lang="en-US" dirty="0"/>
              <a:t> </a:t>
            </a:r>
            <a:r>
              <a:rPr lang="en-US" dirty="0" err="1"/>
              <a:t>güzel</a:t>
            </a:r>
            <a:r>
              <a:rPr lang="en-US" dirty="0"/>
              <a:t> </a:t>
            </a:r>
            <a:r>
              <a:rPr lang="en-US" dirty="0" err="1"/>
              <a:t>şeylerden</a:t>
            </a:r>
            <a:r>
              <a:rPr lang="en-US" dirty="0"/>
              <a:t> </a:t>
            </a:r>
            <a:r>
              <a:rPr lang="en-US" dirty="0" err="1"/>
              <a:t>bahsetmek</a:t>
            </a:r>
            <a:r>
              <a:rPr lang="en-US" dirty="0"/>
              <a:t> </a:t>
            </a:r>
            <a:r>
              <a:rPr lang="en-US" dirty="0" err="1"/>
              <a:t>istedim</a:t>
            </a:r>
            <a:r>
              <a:rPr lang="en-US" dirty="0"/>
              <a:t>, </a:t>
            </a:r>
            <a:r>
              <a:rPr lang="en-US" dirty="0" err="1"/>
              <a:t>şimdi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tırnak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“her </a:t>
            </a:r>
            <a:r>
              <a:rPr lang="en-US" dirty="0" err="1"/>
              <a:t>işin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işin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işin</a:t>
            </a:r>
            <a:r>
              <a:rPr lang="en-US" dirty="0"/>
              <a:t> de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zorluğu</a:t>
            </a:r>
            <a:r>
              <a:rPr lang="en-US" dirty="0"/>
              <a:t> var” </a:t>
            </a:r>
            <a:r>
              <a:rPr lang="en-US" dirty="0" err="1"/>
              <a:t>kısmına</a:t>
            </a:r>
            <a:r>
              <a:rPr lang="en-US" dirty="0"/>
              <a:t> </a:t>
            </a:r>
            <a:r>
              <a:rPr lang="en-US" dirty="0" err="1"/>
              <a:t>değineceğim</a:t>
            </a:r>
            <a:r>
              <a:rPr lang="en-US" dirty="0"/>
              <a:t>. </a:t>
            </a:r>
            <a:r>
              <a:rPr lang="en-US" dirty="0" err="1"/>
              <a:t>Biraz</a:t>
            </a:r>
            <a:r>
              <a:rPr lang="en-US" dirty="0"/>
              <a:t> da </a:t>
            </a:r>
            <a:r>
              <a:rPr lang="en-US" dirty="0" err="1"/>
              <a:t>konuşulan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çözüme</a:t>
            </a:r>
            <a:r>
              <a:rPr lang="en-US" dirty="0"/>
              <a:t> </a:t>
            </a:r>
            <a:r>
              <a:rPr lang="en-US" dirty="0" err="1"/>
              <a:t>ulaşana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konuşulması</a:t>
            </a:r>
            <a:r>
              <a:rPr lang="en-US" dirty="0"/>
              <a:t> </a:t>
            </a:r>
            <a:r>
              <a:rPr lang="en-US" dirty="0" err="1"/>
              <a:t>gereken</a:t>
            </a:r>
            <a:r>
              <a:rPr lang="en-US" dirty="0"/>
              <a:t> o </a:t>
            </a:r>
            <a:r>
              <a:rPr lang="en-US" dirty="0" err="1"/>
              <a:t>zorluklardan</a:t>
            </a:r>
            <a:r>
              <a:rPr lang="en-US" dirty="0"/>
              <a:t> </a:t>
            </a:r>
            <a:r>
              <a:rPr lang="en-US" dirty="0" err="1"/>
              <a:t>bahsedeceğim</a:t>
            </a:r>
            <a:r>
              <a:rPr lang="en-US" dirty="0"/>
              <a:t> </a:t>
            </a:r>
            <a:r>
              <a:rPr lang="en-US" dirty="0" err="1"/>
              <a:t>sizlere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 err="1"/>
              <a:t>Madde</a:t>
            </a:r>
            <a:r>
              <a:rPr lang="en-US" b="1" dirty="0"/>
              <a:t> 1: </a:t>
            </a:r>
            <a:endParaRPr lang="tr-TR" b="1" dirty="0"/>
          </a:p>
          <a:p>
            <a:endParaRPr lang="tr-TR" b="1" dirty="0"/>
          </a:p>
          <a:p>
            <a:r>
              <a:rPr lang="en-US" dirty="0"/>
              <a:t>K</a:t>
            </a:r>
            <a:r>
              <a:rPr lang="tr-TR" dirty="0" err="1"/>
              <a:t>aynak</a:t>
            </a:r>
            <a:r>
              <a:rPr lang="tr-TR" dirty="0"/>
              <a:t> Paylaşım Platformları</a:t>
            </a:r>
            <a:r>
              <a:rPr lang="en-US" dirty="0"/>
              <a:t> </a:t>
            </a:r>
            <a:r>
              <a:rPr lang="en-US" dirty="0" err="1"/>
              <a:t>üzerinden</a:t>
            </a:r>
            <a:r>
              <a:rPr lang="en-US" dirty="0"/>
              <a:t> </a:t>
            </a:r>
            <a:r>
              <a:rPr lang="en-US" dirty="0" err="1"/>
              <a:t>yaptığımız</a:t>
            </a:r>
            <a:r>
              <a:rPr lang="en-US" dirty="0"/>
              <a:t> </a:t>
            </a:r>
            <a:r>
              <a:rPr lang="en-US" dirty="0" err="1"/>
              <a:t>isteklerde</a:t>
            </a:r>
            <a:r>
              <a:rPr lang="en-US" dirty="0"/>
              <a:t>, </a:t>
            </a:r>
            <a:r>
              <a:rPr lang="en-US" dirty="0" err="1"/>
              <a:t>aldığımız</a:t>
            </a:r>
            <a:r>
              <a:rPr lang="en-US" dirty="0"/>
              <a:t> </a:t>
            </a:r>
            <a:r>
              <a:rPr lang="en-US" dirty="0" err="1"/>
              <a:t>dönüşler</a:t>
            </a:r>
            <a:r>
              <a:rPr lang="en-US" dirty="0"/>
              <a:t> </a:t>
            </a:r>
            <a:r>
              <a:rPr lang="en-US" dirty="0" err="1"/>
              <a:t>bazen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süreleri</a:t>
            </a:r>
            <a:r>
              <a:rPr lang="en-US" dirty="0"/>
              <a:t> </a:t>
            </a:r>
            <a:r>
              <a:rPr lang="en-US" dirty="0" err="1"/>
              <a:t>bulabiliyor</a:t>
            </a:r>
            <a:r>
              <a:rPr lang="en-US" dirty="0"/>
              <a:t>. Hatta </a:t>
            </a:r>
            <a:r>
              <a:rPr lang="en-US" dirty="0" err="1"/>
              <a:t>bazen</a:t>
            </a:r>
            <a:r>
              <a:rPr lang="en-US" dirty="0"/>
              <a:t> </a:t>
            </a:r>
            <a:r>
              <a:rPr lang="en-US" dirty="0" err="1"/>
              <a:t>hiç</a:t>
            </a:r>
            <a:r>
              <a:rPr lang="en-US" dirty="0"/>
              <a:t> </a:t>
            </a:r>
            <a:r>
              <a:rPr lang="en-US" dirty="0" err="1"/>
              <a:t>dönülmediği</a:t>
            </a:r>
            <a:r>
              <a:rPr lang="en-US" dirty="0"/>
              <a:t> de </a:t>
            </a:r>
            <a:r>
              <a:rPr lang="en-US" dirty="0" err="1"/>
              <a:t>oluyor</a:t>
            </a:r>
            <a:r>
              <a:rPr lang="en-US" dirty="0"/>
              <a:t>. Bu </a:t>
            </a:r>
            <a:r>
              <a:rPr lang="en-US" dirty="0" err="1"/>
              <a:t>noktada</a:t>
            </a:r>
            <a:r>
              <a:rPr lang="en-US" dirty="0"/>
              <a:t> </a:t>
            </a:r>
            <a:r>
              <a:rPr lang="en-US" dirty="0" err="1"/>
              <a:t>meslektaşlarımıza</a:t>
            </a:r>
            <a:r>
              <a:rPr lang="en-US" dirty="0"/>
              <a:t> mail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yoluyla</a:t>
            </a:r>
            <a:r>
              <a:rPr lang="en-US" dirty="0"/>
              <a:t> </a:t>
            </a:r>
            <a:r>
              <a:rPr lang="en-US" dirty="0" err="1"/>
              <a:t>ulaşmaya</a:t>
            </a:r>
            <a:r>
              <a:rPr lang="en-US" dirty="0"/>
              <a:t> </a:t>
            </a:r>
            <a:r>
              <a:rPr lang="en-US" dirty="0" err="1"/>
              <a:t>çalışıyoruz</a:t>
            </a:r>
            <a:r>
              <a:rPr lang="en-US" dirty="0"/>
              <a:t>. </a:t>
            </a:r>
            <a:r>
              <a:rPr lang="tr-TR" dirty="0"/>
              <a:t>Sistemin </a:t>
            </a:r>
            <a:r>
              <a:rPr lang="en-US" dirty="0" err="1"/>
              <a:t>takibinin</a:t>
            </a:r>
            <a:r>
              <a:rPr lang="en-US" dirty="0"/>
              <a:t> </a:t>
            </a:r>
            <a:r>
              <a:rPr lang="en-US" dirty="0" err="1"/>
              <a:t>düzenli</a:t>
            </a:r>
            <a:r>
              <a:rPr lang="en-US" dirty="0"/>
              <a:t> </a:t>
            </a:r>
            <a:r>
              <a:rPr lang="en-US" dirty="0" err="1"/>
              <a:t>yapılması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işin</a:t>
            </a:r>
            <a:r>
              <a:rPr lang="en-US" dirty="0"/>
              <a:t> </a:t>
            </a:r>
            <a:r>
              <a:rPr lang="en-US" dirty="0" err="1"/>
              <a:t>sürekliliğine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tr-TR" dirty="0"/>
              <a:t> bir</a:t>
            </a:r>
            <a:r>
              <a:rPr lang="en-US" dirty="0"/>
              <a:t> </a:t>
            </a:r>
            <a:r>
              <a:rPr lang="en-US" dirty="0" err="1"/>
              <a:t>katkı</a:t>
            </a:r>
            <a:r>
              <a:rPr lang="en-US" dirty="0"/>
              <a:t> </a:t>
            </a:r>
            <a:r>
              <a:rPr lang="en-US" dirty="0" err="1"/>
              <a:t>sağlayacaktır</a:t>
            </a:r>
            <a:r>
              <a:rPr lang="en-US" dirty="0"/>
              <a:t>. </a:t>
            </a:r>
            <a:r>
              <a:rPr lang="en-US" dirty="0" err="1"/>
              <a:t>Çünkü</a:t>
            </a:r>
            <a:r>
              <a:rPr lang="en-US" dirty="0"/>
              <a:t>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türlüsü</a:t>
            </a:r>
            <a:r>
              <a:rPr lang="en-US" dirty="0"/>
              <a:t>, hem zaman </a:t>
            </a:r>
            <a:r>
              <a:rPr lang="en-US" dirty="0" err="1"/>
              <a:t>kaybına</a:t>
            </a:r>
            <a:r>
              <a:rPr lang="en-US" dirty="0"/>
              <a:t> hem de </a:t>
            </a:r>
            <a:r>
              <a:rPr lang="en-US" dirty="0" err="1"/>
              <a:t>artı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iş</a:t>
            </a:r>
            <a:r>
              <a:rPr lang="en-US" dirty="0"/>
              <a:t> </a:t>
            </a:r>
            <a:r>
              <a:rPr lang="en-US" dirty="0" err="1"/>
              <a:t>yüküne</a:t>
            </a:r>
            <a:r>
              <a:rPr lang="en-US" dirty="0"/>
              <a:t> </a:t>
            </a:r>
            <a:r>
              <a:rPr lang="en-US" dirty="0" err="1"/>
              <a:t>dönüşebiliyor</a:t>
            </a:r>
            <a:r>
              <a:rPr lang="en-US" dirty="0"/>
              <a:t> </a:t>
            </a:r>
            <a:r>
              <a:rPr lang="en-US" dirty="0" err="1"/>
              <a:t>bizler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.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yandan</a:t>
            </a:r>
            <a:r>
              <a:rPr lang="en-US" dirty="0"/>
              <a:t>, </a:t>
            </a:r>
            <a:r>
              <a:rPr lang="en-US" dirty="0" err="1"/>
              <a:t>isteklerimizi</a:t>
            </a:r>
            <a:r>
              <a:rPr lang="en-US" dirty="0"/>
              <a:t> </a:t>
            </a:r>
            <a:r>
              <a:rPr lang="en-US" dirty="0" err="1"/>
              <a:t>hemen</a:t>
            </a:r>
            <a:r>
              <a:rPr lang="en-US" dirty="0"/>
              <a:t> </a:t>
            </a:r>
            <a:r>
              <a:rPr lang="en-US" dirty="0" err="1"/>
              <a:t>anında</a:t>
            </a:r>
            <a:r>
              <a:rPr lang="en-US" dirty="0"/>
              <a:t> </a:t>
            </a:r>
            <a:r>
              <a:rPr lang="en-US" dirty="0" err="1"/>
              <a:t>görüp</a:t>
            </a:r>
            <a:r>
              <a:rPr lang="en-US" dirty="0"/>
              <a:t>, </a:t>
            </a:r>
            <a:r>
              <a:rPr lang="en-US" dirty="0" err="1"/>
              <a:t>sağlayan</a:t>
            </a:r>
            <a:r>
              <a:rPr lang="en-US" dirty="0"/>
              <a:t> </a:t>
            </a:r>
            <a:r>
              <a:rPr lang="en-US" dirty="0" err="1"/>
              <a:t>kurumlara</a:t>
            </a:r>
            <a:r>
              <a:rPr lang="en-US" dirty="0"/>
              <a:t> da </a:t>
            </a:r>
            <a:r>
              <a:rPr lang="en-US" dirty="0" err="1"/>
              <a:t>buradan</a:t>
            </a:r>
            <a:r>
              <a:rPr lang="en-US" dirty="0"/>
              <a:t> </a:t>
            </a:r>
            <a:r>
              <a:rPr lang="en-US" dirty="0" err="1"/>
              <a:t>çokça</a:t>
            </a:r>
            <a:r>
              <a:rPr lang="en-US" dirty="0"/>
              <a:t> </a:t>
            </a:r>
            <a:r>
              <a:rPr lang="en-US" dirty="0" err="1"/>
              <a:t>teşekkür</a:t>
            </a:r>
            <a:r>
              <a:rPr lang="en-US" dirty="0"/>
              <a:t> </a:t>
            </a:r>
            <a:r>
              <a:rPr lang="en-US" dirty="0" err="1"/>
              <a:t>etmek</a:t>
            </a:r>
            <a:r>
              <a:rPr lang="en-US" dirty="0"/>
              <a:t> </a:t>
            </a:r>
            <a:r>
              <a:rPr lang="en-US" dirty="0" err="1"/>
              <a:t>istiyorum</a:t>
            </a:r>
            <a:r>
              <a:rPr lang="en-US" dirty="0"/>
              <a:t>. Ben </a:t>
            </a:r>
            <a:r>
              <a:rPr lang="en-US" dirty="0" err="1"/>
              <a:t>kendim</a:t>
            </a:r>
            <a:r>
              <a:rPr lang="en-US" dirty="0"/>
              <a:t> de </a:t>
            </a:r>
            <a:r>
              <a:rPr lang="en-US" dirty="0" err="1"/>
              <a:t>sağlama</a:t>
            </a:r>
            <a:r>
              <a:rPr lang="en-US" dirty="0"/>
              <a:t> </a:t>
            </a:r>
            <a:r>
              <a:rPr lang="en-US" dirty="0" err="1"/>
              <a:t>noktasında</a:t>
            </a:r>
            <a:r>
              <a:rPr lang="en-US" dirty="0"/>
              <a:t> </a:t>
            </a:r>
            <a:r>
              <a:rPr lang="en-US" dirty="0" err="1"/>
              <a:t>düzenli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dönüşe</a:t>
            </a:r>
            <a:r>
              <a:rPr lang="en-US" dirty="0"/>
              <a:t> </a:t>
            </a:r>
            <a:r>
              <a:rPr lang="en-US" dirty="0" err="1"/>
              <a:t>oldukça</a:t>
            </a:r>
            <a:r>
              <a:rPr lang="en-US" dirty="0"/>
              <a:t> </a:t>
            </a:r>
            <a:r>
              <a:rPr lang="en-US" dirty="0" err="1"/>
              <a:t>dikkat</a:t>
            </a:r>
            <a:r>
              <a:rPr lang="en-US" dirty="0"/>
              <a:t> </a:t>
            </a:r>
            <a:r>
              <a:rPr lang="en-US" dirty="0" err="1"/>
              <a:t>etmeye</a:t>
            </a:r>
            <a:r>
              <a:rPr lang="en-US" dirty="0"/>
              <a:t> </a:t>
            </a:r>
            <a:r>
              <a:rPr lang="en-US" dirty="0" err="1"/>
              <a:t>çalışıyorum</a:t>
            </a:r>
            <a:r>
              <a:rPr lang="en-US" dirty="0"/>
              <a:t>. </a:t>
            </a:r>
            <a:r>
              <a:rPr lang="en-US" dirty="0" err="1"/>
              <a:t>Çünkü</a:t>
            </a:r>
            <a:r>
              <a:rPr lang="en-US" dirty="0"/>
              <a:t> </a:t>
            </a:r>
            <a:r>
              <a:rPr lang="en-US" dirty="0" err="1"/>
              <a:t>değindiğim</a:t>
            </a:r>
            <a:r>
              <a:rPr lang="en-US" dirty="0"/>
              <a:t> </a:t>
            </a:r>
            <a:r>
              <a:rPr lang="en-US" dirty="0" err="1"/>
              <a:t>nokta</a:t>
            </a:r>
            <a:r>
              <a:rPr lang="en-US" dirty="0"/>
              <a:t>,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paylaşımının</a:t>
            </a:r>
            <a:r>
              <a:rPr lang="en-US" dirty="0"/>
              <a:t> </a:t>
            </a:r>
            <a:r>
              <a:rPr lang="en-US" dirty="0" err="1"/>
              <a:t>felsefesini</a:t>
            </a:r>
            <a:r>
              <a:rPr lang="en-US" dirty="0"/>
              <a:t> </a:t>
            </a:r>
            <a:r>
              <a:rPr lang="en-US" dirty="0" err="1"/>
              <a:t>oluşturuyor</a:t>
            </a:r>
            <a:r>
              <a:rPr lang="en-US" dirty="0"/>
              <a:t> </a:t>
            </a:r>
            <a:r>
              <a:rPr lang="en-US" dirty="0" err="1"/>
              <a:t>biraz</a:t>
            </a:r>
            <a:r>
              <a:rPr lang="en-US" dirty="0"/>
              <a:t> da. Bu </a:t>
            </a:r>
            <a:r>
              <a:rPr lang="en-US" dirty="0" err="1"/>
              <a:t>noktada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felsefeyi</a:t>
            </a:r>
            <a:r>
              <a:rPr lang="en-US" dirty="0"/>
              <a:t> </a:t>
            </a:r>
            <a:r>
              <a:rPr lang="en-US" dirty="0" err="1"/>
              <a:t>kavramamız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çaba</a:t>
            </a:r>
            <a:r>
              <a:rPr lang="en-US" dirty="0"/>
              <a:t> </a:t>
            </a:r>
            <a:r>
              <a:rPr lang="en-US" dirty="0" err="1"/>
              <a:t>sarf</a:t>
            </a:r>
            <a:r>
              <a:rPr lang="en-US" dirty="0"/>
              <a:t> </a:t>
            </a:r>
            <a:r>
              <a:rPr lang="en-US" dirty="0" err="1"/>
              <a:t>etmemiz</a:t>
            </a:r>
            <a:r>
              <a:rPr lang="en-US" dirty="0"/>
              <a:t> </a:t>
            </a:r>
            <a:r>
              <a:rPr lang="en-US" dirty="0" err="1"/>
              <a:t>gerektiğini</a:t>
            </a:r>
            <a:r>
              <a:rPr lang="en-US" dirty="0"/>
              <a:t> </a:t>
            </a:r>
            <a:r>
              <a:rPr lang="en-US" dirty="0" err="1"/>
              <a:t>düşünüyorum</a:t>
            </a:r>
            <a:r>
              <a:rPr lang="en-US" dirty="0"/>
              <a:t>.</a:t>
            </a:r>
          </a:p>
          <a:p>
            <a:endParaRPr lang="tr-TR" b="1" dirty="0"/>
          </a:p>
          <a:p>
            <a:r>
              <a:rPr lang="tr-TR" b="1" dirty="0"/>
              <a:t>M</a:t>
            </a:r>
            <a:r>
              <a:rPr lang="en-US" b="1" dirty="0" err="1"/>
              <a:t>adde</a:t>
            </a:r>
            <a:r>
              <a:rPr lang="en-US" b="1" dirty="0"/>
              <a:t> 2: </a:t>
            </a:r>
            <a:endParaRPr lang="tr-TR" b="1" dirty="0"/>
          </a:p>
          <a:p>
            <a:endParaRPr lang="tr-TR" b="1" dirty="0"/>
          </a:p>
          <a:p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ulusal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</a:t>
            </a:r>
            <a:r>
              <a:rPr lang="en-US" dirty="0"/>
              <a:t> </a:t>
            </a:r>
            <a:r>
              <a:rPr lang="tr-TR" dirty="0"/>
              <a:t>iş sürecimizi</a:t>
            </a:r>
            <a:r>
              <a:rPr lang="en-US" dirty="0"/>
              <a:t> </a:t>
            </a:r>
            <a:r>
              <a:rPr lang="tr-TR" dirty="0"/>
              <a:t>belirli platformlar </a:t>
            </a:r>
            <a:r>
              <a:rPr lang="en-US" dirty="0" err="1"/>
              <a:t>üzerinden</a:t>
            </a:r>
            <a:r>
              <a:rPr lang="en-US" dirty="0"/>
              <a:t> </a:t>
            </a:r>
            <a:r>
              <a:rPr lang="en-US" dirty="0" err="1"/>
              <a:t>gerçekleştiriyoruz</a:t>
            </a:r>
            <a:r>
              <a:rPr lang="en-US" dirty="0"/>
              <a:t>. </a:t>
            </a:r>
            <a:r>
              <a:rPr lang="tr-TR" dirty="0"/>
              <a:t>Zamanında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adım</a:t>
            </a:r>
            <a:r>
              <a:rPr lang="en-US" dirty="0"/>
              <a:t> </a:t>
            </a:r>
            <a:r>
              <a:rPr lang="en-US" dirty="0" err="1"/>
              <a:t>atı</a:t>
            </a:r>
            <a:r>
              <a:rPr lang="tr-TR" dirty="0" err="1"/>
              <a:t>lıp</a:t>
            </a:r>
            <a:r>
              <a:rPr lang="tr-TR" dirty="0"/>
              <a:t> platformlar geliştirilmiş</a:t>
            </a:r>
            <a:r>
              <a:rPr lang="en-US" dirty="0"/>
              <a:t>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güzel</a:t>
            </a:r>
            <a:r>
              <a:rPr lang="en-US" dirty="0"/>
              <a:t> </a:t>
            </a:r>
            <a:r>
              <a:rPr lang="en-US" dirty="0" err="1"/>
              <a:t>fakat</a:t>
            </a:r>
            <a:r>
              <a:rPr lang="en-US" dirty="0"/>
              <a:t> o </a:t>
            </a:r>
            <a:r>
              <a:rPr lang="en-US" dirty="0" err="1"/>
              <a:t>adımdan</a:t>
            </a:r>
            <a:r>
              <a:rPr lang="en-US" dirty="0"/>
              <a:t> </a:t>
            </a:r>
            <a:r>
              <a:rPr lang="en-US" dirty="0" err="1"/>
              <a:t>ileriye</a:t>
            </a:r>
            <a:r>
              <a:rPr lang="en-US" dirty="0"/>
              <a:t> </a:t>
            </a:r>
            <a:r>
              <a:rPr lang="en-US" dirty="0" err="1"/>
              <a:t>gidilemiyor</a:t>
            </a:r>
            <a:r>
              <a:rPr lang="en-US" dirty="0"/>
              <a:t>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bence</a:t>
            </a:r>
            <a:r>
              <a:rPr lang="en-US" dirty="0"/>
              <a:t> </a:t>
            </a:r>
            <a:r>
              <a:rPr lang="en-US" dirty="0" err="1"/>
              <a:t>tartışılması</a:t>
            </a:r>
            <a:r>
              <a:rPr lang="en-US" dirty="0"/>
              <a:t> </a:t>
            </a:r>
            <a:r>
              <a:rPr lang="en-US" dirty="0" err="1"/>
              <a:t>gereken</a:t>
            </a:r>
            <a:r>
              <a:rPr lang="en-US" dirty="0"/>
              <a:t> önemli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konu</a:t>
            </a:r>
            <a:r>
              <a:rPr lang="en-US" dirty="0"/>
              <a:t>. </a:t>
            </a:r>
            <a:r>
              <a:rPr lang="en-US" dirty="0" err="1"/>
              <a:t>Çünkü</a:t>
            </a:r>
            <a:r>
              <a:rPr lang="en-US" dirty="0"/>
              <a:t> </a:t>
            </a:r>
            <a:r>
              <a:rPr lang="en-US" dirty="0" err="1"/>
              <a:t>kullandığımız</a:t>
            </a:r>
            <a:r>
              <a:rPr lang="en-US" dirty="0"/>
              <a:t> </a:t>
            </a:r>
            <a:r>
              <a:rPr lang="en-US" dirty="0" err="1"/>
              <a:t>arayüz</a:t>
            </a:r>
            <a:r>
              <a:rPr lang="tr-TR" dirty="0" err="1"/>
              <a:t>ler</a:t>
            </a:r>
            <a:r>
              <a:rPr lang="en-US" dirty="0"/>
              <a:t>, </a:t>
            </a:r>
            <a:r>
              <a:rPr lang="tr-TR" dirty="0"/>
              <a:t>oldukça </a:t>
            </a:r>
            <a:r>
              <a:rPr lang="en-US" dirty="0" err="1"/>
              <a:t>eski</a:t>
            </a:r>
            <a:r>
              <a:rPr lang="en-US" dirty="0"/>
              <a:t>.</a:t>
            </a:r>
            <a:r>
              <a:rPr lang="tr-TR" dirty="0"/>
              <a:t> T</a:t>
            </a:r>
            <a:r>
              <a:rPr lang="en-US" dirty="0" err="1"/>
              <a:t>eknoloji</a:t>
            </a:r>
            <a:r>
              <a:rPr lang="en-US" dirty="0"/>
              <a:t> </a:t>
            </a:r>
            <a:r>
              <a:rPr lang="en-US" dirty="0" err="1"/>
              <a:t>çağındayız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her </a:t>
            </a:r>
            <a:r>
              <a:rPr lang="en-US" dirty="0" err="1"/>
              <a:t>şey</a:t>
            </a:r>
            <a:r>
              <a:rPr lang="en-US" dirty="0"/>
              <a:t> yeni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şeye</a:t>
            </a:r>
            <a:r>
              <a:rPr lang="en-US" dirty="0"/>
              <a:t> </a:t>
            </a:r>
            <a:r>
              <a:rPr lang="en-US" dirty="0" err="1"/>
              <a:t>evriliyor</a:t>
            </a:r>
            <a:r>
              <a:rPr lang="en-US" dirty="0"/>
              <a:t>. Bu </a:t>
            </a:r>
            <a:r>
              <a:rPr lang="en-US" dirty="0" err="1"/>
              <a:t>evrilme</a:t>
            </a:r>
            <a:r>
              <a:rPr lang="en-US" dirty="0"/>
              <a:t> </a:t>
            </a:r>
            <a:r>
              <a:rPr lang="en-US" dirty="0" err="1"/>
              <a:t>süreci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/>
              <a:t>kullandığımız</a:t>
            </a:r>
            <a:r>
              <a:rPr lang="en-US" dirty="0"/>
              <a:t> </a:t>
            </a:r>
            <a:r>
              <a:rPr lang="en-US" dirty="0" err="1"/>
              <a:t>arayüz</a:t>
            </a:r>
            <a:r>
              <a:rPr lang="tr-TR" dirty="0" err="1"/>
              <a:t>lerin</a:t>
            </a:r>
            <a:r>
              <a:rPr lang="tr-TR" dirty="0"/>
              <a:t> </a:t>
            </a:r>
            <a:r>
              <a:rPr lang="en-US" dirty="0" err="1"/>
              <a:t>günümüz</a:t>
            </a:r>
            <a:r>
              <a:rPr lang="en-US" dirty="0"/>
              <a:t> </a:t>
            </a:r>
            <a:r>
              <a:rPr lang="en-US" dirty="0" err="1"/>
              <a:t>ihtiyaçlarına</a:t>
            </a:r>
            <a:r>
              <a:rPr lang="en-US" dirty="0"/>
              <a:t> </a:t>
            </a:r>
            <a:r>
              <a:rPr lang="en-US" dirty="0" err="1"/>
              <a:t>karşılık</a:t>
            </a:r>
            <a:r>
              <a:rPr lang="en-US" dirty="0"/>
              <a:t> </a:t>
            </a:r>
            <a:r>
              <a:rPr lang="en-US" dirty="0" err="1"/>
              <a:t>vermede</a:t>
            </a:r>
            <a:r>
              <a:rPr lang="en-US" dirty="0"/>
              <a:t> </a:t>
            </a:r>
            <a:r>
              <a:rPr lang="en-US" dirty="0" err="1"/>
              <a:t>yetersiz</a:t>
            </a:r>
            <a:r>
              <a:rPr lang="en-US" dirty="0"/>
              <a:t> </a:t>
            </a:r>
            <a:r>
              <a:rPr lang="tr-TR" dirty="0"/>
              <a:t>kalması </a:t>
            </a:r>
            <a:r>
              <a:rPr lang="en-US" dirty="0" err="1"/>
              <a:t>yine</a:t>
            </a:r>
            <a:r>
              <a:rPr lang="en-US" dirty="0"/>
              <a:t> </a:t>
            </a:r>
            <a:r>
              <a:rPr lang="en-US" dirty="0" err="1"/>
              <a:t>sürdürülebilirlik</a:t>
            </a:r>
            <a:r>
              <a:rPr lang="en-US" dirty="0"/>
              <a:t> </a:t>
            </a:r>
            <a:r>
              <a:rPr lang="en-US" dirty="0" err="1"/>
              <a:t>açısından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işe</a:t>
            </a:r>
            <a:r>
              <a:rPr lang="en-US" dirty="0"/>
              <a:t> </a:t>
            </a:r>
            <a:r>
              <a:rPr lang="en-US" dirty="0" err="1"/>
              <a:t>ket</a:t>
            </a:r>
            <a:r>
              <a:rPr lang="en-US" dirty="0"/>
              <a:t> </a:t>
            </a:r>
            <a:r>
              <a:rPr lang="en-US" dirty="0" err="1"/>
              <a:t>vuran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noktada</a:t>
            </a:r>
            <a:r>
              <a:rPr lang="en-US" dirty="0"/>
              <a:t> </a:t>
            </a:r>
            <a:r>
              <a:rPr lang="en-US" dirty="0" err="1"/>
              <a:t>duruyor</a:t>
            </a:r>
            <a:r>
              <a:rPr lang="en-US" dirty="0"/>
              <a:t>.</a:t>
            </a:r>
            <a:endParaRPr lang="tr-TR" dirty="0"/>
          </a:p>
          <a:p>
            <a:endParaRPr lang="tr-TR" dirty="0"/>
          </a:p>
          <a:p>
            <a:r>
              <a:rPr lang="tr-TR" b="1" dirty="0"/>
              <a:t>Madde 3:</a:t>
            </a:r>
          </a:p>
          <a:p>
            <a:endParaRPr lang="tr-TR" dirty="0"/>
          </a:p>
          <a:p>
            <a:r>
              <a:rPr lang="tr-TR" dirty="0"/>
              <a:t>Çokça konuşulan ancak çözüme ulaşmayan bir diğer konu da kargo sorunu. Kargo anlamında ortak bir uygulamamız olmaması da yine iş sürecine aksaklık getiren bir durum.</a:t>
            </a:r>
          </a:p>
          <a:p>
            <a:endParaRPr lang="tr-TR" dirty="0"/>
          </a:p>
          <a:p>
            <a:r>
              <a:rPr lang="tr-TR" b="1" dirty="0"/>
              <a:t>Madde 4</a:t>
            </a:r>
          </a:p>
          <a:p>
            <a:endParaRPr lang="tr-TR" dirty="0"/>
          </a:p>
          <a:p>
            <a:r>
              <a:rPr lang="tr-TR" dirty="0"/>
              <a:t>Bu biraz genelden ziyade bizim kendi çalışmalarımızda zorluk olduğunu düşündüğümüz ve farkındalık geliştirdiğimiz bir nokta aslında.</a:t>
            </a:r>
          </a:p>
          <a:p>
            <a:endParaRPr lang="tr-TR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Son </a:t>
            </a:r>
            <a:r>
              <a:rPr lang="en-US" dirty="0" err="1"/>
              <a:t>olarak</a:t>
            </a:r>
            <a:r>
              <a:rPr lang="en-US" dirty="0"/>
              <a:t>, </a:t>
            </a:r>
            <a:r>
              <a:rPr lang="en-US" dirty="0" err="1"/>
              <a:t>Zorluklara</a:t>
            </a:r>
            <a:r>
              <a:rPr lang="en-US" dirty="0"/>
              <a:t> </a:t>
            </a:r>
            <a:r>
              <a:rPr lang="en-US" dirty="0" err="1"/>
              <a:t>paralel</a:t>
            </a:r>
            <a:r>
              <a:rPr lang="en-US" dirty="0"/>
              <a:t> </a:t>
            </a:r>
            <a:r>
              <a:rPr lang="en-US" dirty="0" err="1"/>
              <a:t>doğrultuda</a:t>
            </a:r>
            <a:r>
              <a:rPr lang="en-US" dirty="0"/>
              <a:t>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/>
              <a:t>bekliyoru</a:t>
            </a:r>
            <a:r>
              <a:rPr lang="tr-TR" dirty="0"/>
              <a:t>z</a:t>
            </a:r>
            <a:r>
              <a:rPr lang="en-US" dirty="0"/>
              <a:t>?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/>
              <a:t>yapmalıyız</a:t>
            </a:r>
            <a:r>
              <a:rPr lang="en-US" dirty="0"/>
              <a:t>?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/>
              <a:t>üzerine</a:t>
            </a:r>
            <a:r>
              <a:rPr lang="en-US" dirty="0"/>
              <a:t> </a:t>
            </a:r>
            <a:r>
              <a:rPr lang="en-US" dirty="0" err="1"/>
              <a:t>düşünmeliyiz</a:t>
            </a:r>
            <a:r>
              <a:rPr lang="en-US" dirty="0"/>
              <a:t>? </a:t>
            </a:r>
            <a:r>
              <a:rPr lang="en-US" dirty="0" err="1"/>
              <a:t>Sorularına</a:t>
            </a:r>
            <a:r>
              <a:rPr lang="en-US" dirty="0"/>
              <a:t> </a:t>
            </a:r>
            <a:r>
              <a:rPr lang="en-US" dirty="0" err="1"/>
              <a:t>yanıt</a:t>
            </a:r>
            <a:r>
              <a:rPr lang="en-US" dirty="0"/>
              <a:t> </a:t>
            </a:r>
            <a:r>
              <a:rPr lang="en-US" dirty="0" err="1"/>
              <a:t>aramaya</a:t>
            </a:r>
            <a:r>
              <a:rPr lang="en-US" dirty="0"/>
              <a:t> </a:t>
            </a:r>
            <a:r>
              <a:rPr lang="en-US" dirty="0" err="1"/>
              <a:t>çalışarak</a:t>
            </a:r>
            <a:r>
              <a:rPr lang="en-US" dirty="0"/>
              <a:t> </a:t>
            </a:r>
            <a:r>
              <a:rPr lang="en-US" dirty="0" err="1"/>
              <a:t>sunumumu</a:t>
            </a:r>
            <a:r>
              <a:rPr lang="en-US" dirty="0"/>
              <a:t> </a:t>
            </a:r>
            <a:r>
              <a:rPr lang="en-US" dirty="0" err="1"/>
              <a:t>sonlandırmak</a:t>
            </a:r>
            <a:r>
              <a:rPr lang="en-US" dirty="0"/>
              <a:t> </a:t>
            </a:r>
            <a:r>
              <a:rPr lang="en-US" dirty="0" err="1"/>
              <a:t>istiyorum</a:t>
            </a:r>
            <a:r>
              <a:rPr lang="en-US" dirty="0"/>
              <a:t>. </a:t>
            </a:r>
            <a:r>
              <a:rPr lang="en-US" dirty="0" err="1"/>
              <a:t>Bunları</a:t>
            </a:r>
            <a:r>
              <a:rPr lang="en-US" dirty="0"/>
              <a:t> da </a:t>
            </a:r>
            <a:r>
              <a:rPr lang="en-US" dirty="0" err="1"/>
              <a:t>birkaç</a:t>
            </a:r>
            <a:r>
              <a:rPr lang="en-US" dirty="0"/>
              <a:t> </a:t>
            </a:r>
            <a:r>
              <a:rPr lang="en-US" dirty="0" err="1"/>
              <a:t>madde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şeklinde</a:t>
            </a:r>
            <a:r>
              <a:rPr lang="en-US" dirty="0"/>
              <a:t> </a:t>
            </a:r>
            <a:r>
              <a:rPr lang="en-US" dirty="0" err="1"/>
              <a:t>özetleyebilirim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 dirty="0"/>
              <a:t>Beni dinlediğiniz için teşekkür ederim.</a:t>
            </a:r>
            <a:r>
              <a:rPr lang="en-US" dirty="0"/>
              <a:t>, </a:t>
            </a:r>
            <a:r>
              <a:rPr lang="en-US" dirty="0" err="1"/>
              <a:t>umarım</a:t>
            </a:r>
            <a:r>
              <a:rPr lang="en-US" dirty="0"/>
              <a:t> </a:t>
            </a:r>
            <a:r>
              <a:rPr lang="en-US" dirty="0" err="1"/>
              <a:t>keyif</a:t>
            </a:r>
            <a:r>
              <a:rPr lang="en-US" dirty="0"/>
              <a:t> </a:t>
            </a:r>
            <a:r>
              <a:rPr lang="en-US" dirty="0" err="1"/>
              <a:t>almışsınızdır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verimli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sunum</a:t>
            </a:r>
            <a:r>
              <a:rPr lang="en-US" dirty="0"/>
              <a:t> </a:t>
            </a:r>
            <a:r>
              <a:rPr lang="en-US" dirty="0" err="1"/>
              <a:t>olmuştur</a:t>
            </a:r>
            <a:r>
              <a:rPr lang="en-US" dirty="0"/>
              <a:t> </a:t>
            </a:r>
            <a:r>
              <a:rPr lang="en-US" dirty="0" err="1"/>
              <a:t>sizler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Sunumuma</a:t>
            </a:r>
            <a:r>
              <a:rPr lang="en-US" dirty="0"/>
              <a:t> </a:t>
            </a:r>
            <a:r>
              <a:rPr lang="en-US" dirty="0" err="1"/>
              <a:t>öncelikli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MEF </a:t>
            </a:r>
            <a:r>
              <a:rPr lang="en-US" dirty="0" err="1"/>
              <a:t>Kütüphane'nin</a:t>
            </a:r>
            <a:r>
              <a:rPr lang="en-US" dirty="0"/>
              <a:t> </a:t>
            </a:r>
            <a:r>
              <a:rPr lang="en-US" dirty="0" err="1"/>
              <a:t>düstur</a:t>
            </a:r>
            <a:r>
              <a:rPr lang="en-US" dirty="0"/>
              <a:t> </a:t>
            </a:r>
            <a:r>
              <a:rPr lang="en-US" dirty="0" err="1"/>
              <a:t>edindiği</a:t>
            </a:r>
            <a:r>
              <a:rPr lang="en-US" dirty="0"/>
              <a:t> </a:t>
            </a:r>
            <a:r>
              <a:rPr lang="en-US" dirty="0" err="1"/>
              <a:t>birkaç</a:t>
            </a:r>
            <a:r>
              <a:rPr lang="en-US" dirty="0"/>
              <a:t> </a:t>
            </a:r>
            <a:r>
              <a:rPr lang="en-US" dirty="0" err="1"/>
              <a:t>temel</a:t>
            </a:r>
            <a:r>
              <a:rPr lang="en-US" dirty="0"/>
              <a:t> </a:t>
            </a:r>
            <a:r>
              <a:rPr lang="en-US" dirty="0" err="1"/>
              <a:t>noktaya</a:t>
            </a:r>
            <a:r>
              <a:rPr lang="en-US" dirty="0"/>
              <a:t> </a:t>
            </a:r>
            <a:r>
              <a:rPr lang="en-US" dirty="0" err="1"/>
              <a:t>değinerek</a:t>
            </a:r>
            <a:r>
              <a:rPr lang="en-US" dirty="0"/>
              <a:t> </a:t>
            </a:r>
            <a:r>
              <a:rPr lang="en-US" dirty="0" err="1"/>
              <a:t>başlamak</a:t>
            </a:r>
            <a:r>
              <a:rPr lang="en-US" dirty="0"/>
              <a:t> </a:t>
            </a:r>
            <a:r>
              <a:rPr lang="en-US" dirty="0" err="1"/>
              <a:t>istiyorum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MEF </a:t>
            </a:r>
            <a:r>
              <a:rPr lang="en-US" dirty="0" err="1"/>
              <a:t>kütüphane</a:t>
            </a:r>
            <a:r>
              <a:rPr lang="en-US" dirty="0"/>
              <a:t> </a:t>
            </a:r>
            <a:r>
              <a:rPr lang="en-US" dirty="0" err="1"/>
              <a:t>kendini</a:t>
            </a:r>
            <a:r>
              <a:rPr lang="en-US" dirty="0"/>
              <a:t> modern, </a:t>
            </a:r>
            <a:r>
              <a:rPr lang="en-US" dirty="0" err="1"/>
              <a:t>yenilikçi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güçlü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işbirliğini</a:t>
            </a:r>
            <a:r>
              <a:rPr lang="en-US" dirty="0"/>
              <a:t> </a:t>
            </a:r>
            <a:r>
              <a:rPr lang="en-US" dirty="0" err="1"/>
              <a:t>bünyesinde</a:t>
            </a:r>
            <a:r>
              <a:rPr lang="en-US" dirty="0"/>
              <a:t> </a:t>
            </a:r>
            <a:r>
              <a:rPr lang="en-US" dirty="0" err="1"/>
              <a:t>barındıran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Araştırma</a:t>
            </a:r>
            <a:r>
              <a:rPr lang="en-US" dirty="0"/>
              <a:t> </a:t>
            </a:r>
            <a:r>
              <a:rPr lang="en-US" dirty="0" err="1"/>
              <a:t>Kütüphanesi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nitelemektedir</a:t>
            </a:r>
            <a:r>
              <a:rPr lang="en-US" dirty="0"/>
              <a:t>.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çalışmalarını</a:t>
            </a:r>
            <a:r>
              <a:rPr lang="en-US" dirty="0"/>
              <a:t> </a:t>
            </a:r>
            <a:r>
              <a:rPr lang="en-US" dirty="0" err="1"/>
              <a:t>yine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nitelikleri</a:t>
            </a:r>
            <a:r>
              <a:rPr lang="en-US" dirty="0"/>
              <a:t> </a:t>
            </a:r>
            <a:r>
              <a:rPr lang="en-US" dirty="0" err="1"/>
              <a:t>baz</a:t>
            </a:r>
            <a:r>
              <a:rPr lang="en-US" dirty="0"/>
              <a:t> </a:t>
            </a:r>
            <a:r>
              <a:rPr lang="en-US" dirty="0" err="1"/>
              <a:t>alarak</a:t>
            </a:r>
            <a:r>
              <a:rPr lang="en-US" dirty="0"/>
              <a:t> </a:t>
            </a:r>
            <a:r>
              <a:rPr lang="en-US" dirty="0" err="1"/>
              <a:t>yürütmektedir</a:t>
            </a:r>
            <a:r>
              <a:rPr lang="en-US" dirty="0"/>
              <a:t>. </a:t>
            </a:r>
            <a:r>
              <a:rPr lang="en-US" dirty="0" err="1"/>
              <a:t>Teknoloji</a:t>
            </a:r>
            <a:r>
              <a:rPr lang="en-US" dirty="0"/>
              <a:t> </a:t>
            </a:r>
            <a:r>
              <a:rPr lang="en-US" dirty="0" err="1"/>
              <a:t>çağına</a:t>
            </a:r>
            <a:r>
              <a:rPr lang="en-US" dirty="0"/>
              <a:t> </a:t>
            </a:r>
            <a:r>
              <a:rPr lang="en-US" dirty="0" err="1"/>
              <a:t>ayak</a:t>
            </a:r>
            <a:r>
              <a:rPr lang="en-US" dirty="0"/>
              <a:t> </a:t>
            </a:r>
            <a:r>
              <a:rPr lang="en-US" dirty="0" err="1"/>
              <a:t>uyduran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yenilikleri</a:t>
            </a:r>
            <a:r>
              <a:rPr lang="en-US" dirty="0"/>
              <a:t> </a:t>
            </a:r>
            <a:r>
              <a:rPr lang="en-US" dirty="0" err="1"/>
              <a:t>yakından</a:t>
            </a:r>
            <a:r>
              <a:rPr lang="en-US" dirty="0"/>
              <a:t> </a:t>
            </a:r>
            <a:r>
              <a:rPr lang="en-US" dirty="0" err="1"/>
              <a:t>takip</a:t>
            </a:r>
            <a:r>
              <a:rPr lang="en-US" dirty="0"/>
              <a:t> </a:t>
            </a:r>
            <a:r>
              <a:rPr lang="en-US" dirty="0" err="1"/>
              <a:t>eden</a:t>
            </a:r>
            <a:r>
              <a:rPr lang="en-US" dirty="0"/>
              <a:t> MEF </a:t>
            </a:r>
            <a:r>
              <a:rPr lang="en-US" dirty="0" err="1"/>
              <a:t>Kütüphane</a:t>
            </a:r>
            <a:r>
              <a:rPr lang="en-US" dirty="0"/>
              <a:t>, </a:t>
            </a:r>
            <a:r>
              <a:rPr lang="en-US" dirty="0" err="1"/>
              <a:t>kurulduğu</a:t>
            </a:r>
            <a:r>
              <a:rPr lang="en-US" dirty="0"/>
              <a:t> </a:t>
            </a:r>
            <a:r>
              <a:rPr lang="en-US" dirty="0" err="1"/>
              <a:t>günden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yana</a:t>
            </a:r>
            <a:r>
              <a:rPr lang="en-US" dirty="0"/>
              <a:t> </a:t>
            </a:r>
            <a:r>
              <a:rPr lang="en-US" dirty="0" err="1"/>
              <a:t>çalışmalarına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doğrultuda</a:t>
            </a:r>
            <a:r>
              <a:rPr lang="en-US" dirty="0"/>
              <a:t> </a:t>
            </a:r>
            <a:r>
              <a:rPr lang="en-US" dirty="0" err="1"/>
              <a:t>yön</a:t>
            </a:r>
            <a:r>
              <a:rPr lang="en-US" dirty="0"/>
              <a:t> </a:t>
            </a:r>
            <a:r>
              <a:rPr lang="en-US" dirty="0" err="1"/>
              <a:t>vererek</a:t>
            </a:r>
            <a:r>
              <a:rPr lang="en-US" dirty="0"/>
              <a:t>, </a:t>
            </a:r>
            <a:r>
              <a:rPr lang="en-US" dirty="0" err="1"/>
              <a:t>oluşturduğu</a:t>
            </a:r>
            <a:r>
              <a:rPr lang="en-US" dirty="0"/>
              <a:t> </a:t>
            </a:r>
            <a:r>
              <a:rPr lang="en-US" dirty="0" err="1"/>
              <a:t>inovatif</a:t>
            </a:r>
            <a:r>
              <a:rPr lang="en-US" dirty="0"/>
              <a:t> </a:t>
            </a:r>
            <a:r>
              <a:rPr lang="en-US" dirty="0" err="1"/>
              <a:t>yapısını</a:t>
            </a:r>
            <a:r>
              <a:rPr lang="en-US" dirty="0"/>
              <a:t> </a:t>
            </a:r>
            <a:r>
              <a:rPr lang="en-US" dirty="0" err="1"/>
              <a:t>korumaya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etmektedir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Bu </a:t>
            </a:r>
            <a:r>
              <a:rPr lang="en-US" dirty="0" err="1"/>
              <a:t>ilkelerden</a:t>
            </a:r>
            <a:r>
              <a:rPr lang="en-US" dirty="0"/>
              <a:t> </a:t>
            </a:r>
            <a:r>
              <a:rPr lang="en-US" dirty="0" err="1"/>
              <a:t>yola</a:t>
            </a:r>
            <a:r>
              <a:rPr lang="en-US" dirty="0"/>
              <a:t> </a:t>
            </a:r>
            <a:r>
              <a:rPr lang="en-US" dirty="0" err="1"/>
              <a:t>çıkarak</a:t>
            </a:r>
            <a:r>
              <a:rPr lang="en-US" dirty="0"/>
              <a:t>, MEF </a:t>
            </a:r>
            <a:r>
              <a:rPr lang="en-US" dirty="0" err="1"/>
              <a:t>Kütüphane'de</a:t>
            </a:r>
            <a:r>
              <a:rPr lang="en-US" dirty="0"/>
              <a:t> "Kaynak </a:t>
            </a:r>
            <a:r>
              <a:rPr lang="en-US" dirty="0" err="1"/>
              <a:t>paylaşım</a:t>
            </a:r>
            <a:r>
              <a:rPr lang="en-US" dirty="0"/>
              <a:t>" </a:t>
            </a:r>
            <a:r>
              <a:rPr lang="en-US" dirty="0" err="1"/>
              <a:t>çalışmalarında</a:t>
            </a:r>
            <a:r>
              <a:rPr lang="en-US" dirty="0"/>
              <a:t> </a:t>
            </a:r>
            <a:r>
              <a:rPr lang="en-US" dirty="0" err="1"/>
              <a:t>neler</a:t>
            </a:r>
            <a:r>
              <a:rPr lang="en-US" dirty="0"/>
              <a:t> </a:t>
            </a:r>
            <a:r>
              <a:rPr lang="en-US" dirty="0" err="1"/>
              <a:t>oluyor</a:t>
            </a:r>
            <a:r>
              <a:rPr lang="en-US" dirty="0"/>
              <a:t>, ne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değişiklikler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ilerlemeler</a:t>
            </a:r>
            <a:r>
              <a:rPr lang="en-US" dirty="0"/>
              <a:t> </a:t>
            </a:r>
            <a:r>
              <a:rPr lang="en-US" dirty="0" err="1"/>
              <a:t>mevcut</a:t>
            </a:r>
            <a:r>
              <a:rPr lang="en-US" dirty="0"/>
              <a:t> </a:t>
            </a:r>
            <a:r>
              <a:rPr lang="en-US" dirty="0" err="1"/>
              <a:t>biraz</a:t>
            </a:r>
            <a:r>
              <a:rPr lang="en-US" dirty="0"/>
              <a:t> </a:t>
            </a:r>
            <a:r>
              <a:rPr lang="en-US" dirty="0" err="1"/>
              <a:t>bunlara</a:t>
            </a:r>
            <a:r>
              <a:rPr lang="en-US" dirty="0"/>
              <a:t> </a:t>
            </a:r>
            <a:r>
              <a:rPr lang="en-US" dirty="0" err="1"/>
              <a:t>değinmek</a:t>
            </a:r>
            <a:r>
              <a:rPr lang="en-US" dirty="0"/>
              <a:t> </a:t>
            </a:r>
            <a:r>
              <a:rPr lang="en-US" dirty="0" err="1"/>
              <a:t>istiyorum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MEF </a:t>
            </a:r>
            <a:r>
              <a:rPr lang="en-US" dirty="0" err="1"/>
              <a:t>Kütüphane'de</a:t>
            </a:r>
            <a:r>
              <a:rPr lang="en-US" dirty="0"/>
              <a:t>, Kaynak </a:t>
            </a:r>
            <a:r>
              <a:rPr lang="en-US" dirty="0" err="1"/>
              <a:t>Paylaşımı'nın</a:t>
            </a:r>
            <a:r>
              <a:rPr lang="en-US" dirty="0"/>
              <a:t> </a:t>
            </a:r>
            <a:r>
              <a:rPr lang="en-US" dirty="0" err="1"/>
              <a:t>ulusal</a:t>
            </a:r>
            <a:r>
              <a:rPr lang="en-US" dirty="0"/>
              <a:t> </a:t>
            </a:r>
            <a:r>
              <a:rPr lang="en-US" dirty="0" err="1"/>
              <a:t>ayağında</a:t>
            </a:r>
            <a:r>
              <a:rPr lang="en-US" dirty="0"/>
              <a:t> </a:t>
            </a:r>
            <a:r>
              <a:rPr lang="en-US" dirty="0" err="1"/>
              <a:t>birçok</a:t>
            </a:r>
            <a:r>
              <a:rPr lang="en-US" dirty="0"/>
              <a:t> </a:t>
            </a:r>
            <a:r>
              <a:rPr lang="en-US" dirty="0" err="1"/>
              <a:t>kurum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meslektaşımızın</a:t>
            </a:r>
            <a:r>
              <a:rPr lang="en-US" dirty="0"/>
              <a:t> </a:t>
            </a:r>
            <a:r>
              <a:rPr lang="en-US" dirty="0" err="1"/>
              <a:t>ortak</a:t>
            </a:r>
            <a:r>
              <a:rPr lang="en-US" dirty="0"/>
              <a:t> </a:t>
            </a:r>
            <a:r>
              <a:rPr lang="en-US" dirty="0" err="1"/>
              <a:t>kullandığı</a:t>
            </a:r>
            <a:r>
              <a:rPr lang="en-US" dirty="0"/>
              <a:t> KİTS, İMECE</a:t>
            </a:r>
            <a:r>
              <a:rPr lang="tr-TR" dirty="0"/>
              <a:t>/KİTS</a:t>
            </a:r>
            <a:r>
              <a:rPr lang="en-US" dirty="0"/>
              <a:t>, TÜBESS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</a:t>
            </a:r>
            <a:r>
              <a:rPr lang="en-US" dirty="0"/>
              <a:t> </a:t>
            </a:r>
            <a:r>
              <a:rPr lang="en-US" dirty="0" err="1"/>
              <a:t>platformları</a:t>
            </a:r>
            <a:r>
              <a:rPr lang="en-US" dirty="0"/>
              <a:t> </a:t>
            </a:r>
            <a:r>
              <a:rPr lang="en-US" dirty="0" err="1"/>
              <a:t>kullanılmakta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MEF </a:t>
            </a:r>
            <a:r>
              <a:rPr lang="en-US" dirty="0" err="1"/>
              <a:t>Üniversitesi</a:t>
            </a:r>
            <a:r>
              <a:rPr lang="en-US" dirty="0"/>
              <a:t> </a:t>
            </a:r>
            <a:r>
              <a:rPr lang="en-US" dirty="0" err="1"/>
              <a:t>bünyesinde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idari</a:t>
            </a:r>
            <a:r>
              <a:rPr lang="en-US" dirty="0"/>
              <a:t> </a:t>
            </a:r>
            <a:r>
              <a:rPr lang="en-US" dirty="0" err="1"/>
              <a:t>personeller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</a:t>
            </a:r>
            <a:r>
              <a:rPr lang="en-US" dirty="0"/>
              <a:t> </a:t>
            </a:r>
            <a:r>
              <a:rPr lang="en-US" dirty="0" err="1"/>
              <a:t>hizmetinin</a:t>
            </a:r>
            <a:r>
              <a:rPr lang="en-US" dirty="0"/>
              <a:t>  hem </a:t>
            </a:r>
            <a:r>
              <a:rPr lang="en-US" dirty="0" err="1"/>
              <a:t>basılı</a:t>
            </a:r>
            <a:r>
              <a:rPr lang="en-US" dirty="0"/>
              <a:t> hem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sağlama</a:t>
            </a:r>
            <a:r>
              <a:rPr lang="en-US" dirty="0"/>
              <a:t> </a:t>
            </a:r>
            <a:r>
              <a:rPr lang="en-US" dirty="0" err="1"/>
              <a:t>kısmından</a:t>
            </a:r>
            <a:r>
              <a:rPr lang="en-US" dirty="0"/>
              <a:t> </a:t>
            </a:r>
            <a:r>
              <a:rPr lang="en-US" dirty="0" err="1"/>
              <a:t>yararlanabilirken</a:t>
            </a:r>
            <a:r>
              <a:rPr lang="en-US" dirty="0"/>
              <a:t>, </a:t>
            </a:r>
            <a:r>
              <a:rPr lang="en-US" dirty="0" err="1"/>
              <a:t>üniversite</a:t>
            </a:r>
            <a:r>
              <a:rPr lang="en-US" dirty="0"/>
              <a:t> </a:t>
            </a:r>
            <a:r>
              <a:rPr lang="en-US" dirty="0" err="1"/>
              <a:t>öğrencileri</a:t>
            </a:r>
            <a:r>
              <a:rPr lang="en-US" dirty="0"/>
              <a:t> </a:t>
            </a:r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sağlama</a:t>
            </a:r>
            <a:r>
              <a:rPr lang="en-US" dirty="0"/>
              <a:t> </a:t>
            </a:r>
            <a:r>
              <a:rPr lang="en-US" dirty="0" err="1"/>
              <a:t>hizmetinden</a:t>
            </a:r>
            <a:r>
              <a:rPr lang="en-US" dirty="0"/>
              <a:t> </a:t>
            </a:r>
            <a:r>
              <a:rPr lang="en-US" dirty="0" err="1"/>
              <a:t>yararlanabilmektedirler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Kütüphaneye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form aracılığıyla </a:t>
            </a:r>
            <a:r>
              <a:rPr lang="en-US" dirty="0" err="1"/>
              <a:t>ulaşan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talepleri</a:t>
            </a:r>
            <a:r>
              <a:rPr lang="en-US" dirty="0"/>
              <a:t>, </a:t>
            </a:r>
            <a:r>
              <a:rPr lang="en-US" dirty="0" err="1"/>
              <a:t>olabilecek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kullanılan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</a:t>
            </a:r>
            <a:r>
              <a:rPr lang="en-US" dirty="0"/>
              <a:t> </a:t>
            </a:r>
            <a:r>
              <a:rPr lang="en-US" dirty="0" err="1"/>
              <a:t>platformları</a:t>
            </a:r>
            <a:r>
              <a:rPr lang="en-US" dirty="0"/>
              <a:t> </a:t>
            </a:r>
            <a:r>
              <a:rPr lang="en-US" dirty="0" err="1"/>
              <a:t>üzerinden</a:t>
            </a:r>
            <a:r>
              <a:rPr lang="en-US" dirty="0"/>
              <a:t> </a:t>
            </a:r>
            <a:r>
              <a:rPr lang="en-US" dirty="0" err="1"/>
              <a:t>işleme</a:t>
            </a:r>
            <a:r>
              <a:rPr lang="en-US" dirty="0"/>
              <a:t> </a:t>
            </a:r>
            <a:r>
              <a:rPr lang="en-US" dirty="0" err="1"/>
              <a:t>alınmakta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sağlama</a:t>
            </a:r>
            <a:r>
              <a:rPr lang="en-US" dirty="0"/>
              <a:t> </a:t>
            </a:r>
            <a:r>
              <a:rPr lang="en-US" dirty="0" err="1"/>
              <a:t>süreci</a:t>
            </a:r>
            <a:r>
              <a:rPr lang="en-US" dirty="0"/>
              <a:t> </a:t>
            </a:r>
            <a:r>
              <a:rPr lang="en-US" dirty="0" err="1"/>
              <a:t>yine</a:t>
            </a:r>
            <a:r>
              <a:rPr lang="en-US" dirty="0"/>
              <a:t>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hızla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etmektedir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Sağlama</a:t>
            </a:r>
            <a:r>
              <a:rPr lang="en-US" dirty="0"/>
              <a:t> </a:t>
            </a:r>
            <a:r>
              <a:rPr lang="en-US" dirty="0" err="1"/>
              <a:t>sürecinde</a:t>
            </a:r>
            <a:r>
              <a:rPr lang="en-US" dirty="0"/>
              <a:t> </a:t>
            </a:r>
            <a:r>
              <a:rPr lang="en-US" dirty="0" err="1"/>
              <a:t>pratik</a:t>
            </a:r>
            <a:r>
              <a:rPr lang="en-US" dirty="0"/>
              <a:t> </a:t>
            </a:r>
            <a:r>
              <a:rPr lang="en-US" dirty="0" err="1"/>
              <a:t>becerilerle</a:t>
            </a:r>
            <a:r>
              <a:rPr lang="en-US" dirty="0"/>
              <a:t> </a:t>
            </a:r>
            <a:r>
              <a:rPr lang="en-US" dirty="0" err="1"/>
              <a:t>hareket</a:t>
            </a:r>
            <a:r>
              <a:rPr lang="en-US" dirty="0"/>
              <a:t> </a:t>
            </a:r>
            <a:r>
              <a:rPr lang="en-US" dirty="0" err="1"/>
              <a:t>etmek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iş</a:t>
            </a:r>
            <a:r>
              <a:rPr lang="en-US" dirty="0"/>
              <a:t> </a:t>
            </a:r>
            <a:r>
              <a:rPr lang="en-US" dirty="0" err="1"/>
              <a:t>akışının</a:t>
            </a:r>
            <a:r>
              <a:rPr lang="en-US" dirty="0"/>
              <a:t> </a:t>
            </a:r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ilerlemesi</a:t>
            </a:r>
            <a:r>
              <a:rPr lang="en-US" dirty="0"/>
              <a:t> </a:t>
            </a:r>
            <a:r>
              <a:rPr lang="en-US" dirty="0" err="1"/>
              <a:t>üzerinde</a:t>
            </a:r>
            <a:r>
              <a:rPr lang="en-US" dirty="0"/>
              <a:t> </a:t>
            </a:r>
            <a:r>
              <a:rPr lang="en-US" dirty="0" err="1"/>
              <a:t>durduğumuz</a:t>
            </a:r>
            <a:r>
              <a:rPr lang="en-US" dirty="0"/>
              <a:t> </a:t>
            </a:r>
            <a:r>
              <a:rPr lang="en-US" dirty="0" err="1"/>
              <a:t>noktalardan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önemlileridir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Sağlama sürecinden hareketle, Ocak 2022'den günümüze kadar MEF Kütüphane kullanıcılarına sağlanan kaynakların istatistiği ise ekranda görüldüğü gibidir.</a:t>
            </a:r>
          </a:p>
          <a:p>
            <a:endParaRPr lang="en-US"/>
          </a:p>
          <a:p>
            <a:r>
              <a:rPr lang="en-US"/>
              <a:t>Kullanıcılarımıza 2022 yılının başından bu yana sağladığımız makale ve kitap bölümü sayısı 49 ve 62 iken, sağlanan basılı kitap sayısı ise 182 olarak belirlenmiştir.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Kaynak </a:t>
            </a:r>
            <a:r>
              <a:rPr lang="en-US" dirty="0" err="1"/>
              <a:t>paylaşımının</a:t>
            </a:r>
            <a:r>
              <a:rPr lang="en-US" dirty="0"/>
              <a:t> </a:t>
            </a:r>
            <a:r>
              <a:rPr lang="en-US" dirty="0" err="1"/>
              <a:t>ulusal</a:t>
            </a:r>
            <a:r>
              <a:rPr lang="en-US" dirty="0"/>
              <a:t> </a:t>
            </a:r>
            <a:r>
              <a:rPr lang="en-US" dirty="0" err="1"/>
              <a:t>ayağında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alan</a:t>
            </a:r>
            <a:r>
              <a:rPr lang="en-US" dirty="0"/>
              <a:t> </a:t>
            </a:r>
            <a:r>
              <a:rPr lang="en-US" dirty="0" err="1"/>
              <a:t>platformlardan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MEF </a:t>
            </a:r>
            <a:r>
              <a:rPr lang="en-US" dirty="0" err="1"/>
              <a:t>Kütüphane</a:t>
            </a:r>
            <a:r>
              <a:rPr lang="en-US" dirty="0"/>
              <a:t> </a:t>
            </a:r>
            <a:r>
              <a:rPr lang="en-US" dirty="0" err="1"/>
              <a:t>deki</a:t>
            </a:r>
            <a:r>
              <a:rPr lang="en-US" dirty="0"/>
              <a:t> </a:t>
            </a:r>
            <a:r>
              <a:rPr lang="en-US" dirty="0" err="1"/>
              <a:t>işleyişinden</a:t>
            </a:r>
            <a:r>
              <a:rPr lang="en-US" dirty="0"/>
              <a:t> </a:t>
            </a:r>
            <a:r>
              <a:rPr lang="en-US" dirty="0" err="1"/>
              <a:t>bahsettikten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, </a:t>
            </a:r>
            <a:r>
              <a:rPr lang="en-US" dirty="0" err="1"/>
              <a:t>bir</a:t>
            </a:r>
            <a:r>
              <a:rPr lang="en-US" dirty="0"/>
              <a:t> de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kullandığımız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ölçüde</a:t>
            </a:r>
            <a:r>
              <a:rPr lang="en-US" dirty="0"/>
              <a:t> </a:t>
            </a:r>
            <a:r>
              <a:rPr lang="en-US" dirty="0" err="1"/>
              <a:t>katkısını</a:t>
            </a:r>
            <a:r>
              <a:rPr lang="en-US" dirty="0"/>
              <a:t> </a:t>
            </a:r>
            <a:r>
              <a:rPr lang="en-US" dirty="0" err="1"/>
              <a:t>gördüğümüz</a:t>
            </a:r>
            <a:r>
              <a:rPr lang="en-US" dirty="0"/>
              <a:t>, </a:t>
            </a:r>
            <a:r>
              <a:rPr lang="tr-TR" dirty="0"/>
              <a:t>bu süreçte </a:t>
            </a:r>
            <a:r>
              <a:rPr lang="en-US" dirty="0" err="1"/>
              <a:t>deyim</a:t>
            </a:r>
            <a:r>
              <a:rPr lang="en-US" dirty="0"/>
              <a:t> </a:t>
            </a:r>
            <a:r>
              <a:rPr lang="en-US" dirty="0" err="1"/>
              <a:t>yerindeyse</a:t>
            </a:r>
            <a:r>
              <a:rPr lang="en-US" dirty="0"/>
              <a:t> </a:t>
            </a:r>
            <a:r>
              <a:rPr lang="en-US" dirty="0" err="1"/>
              <a:t>hayatımızı</a:t>
            </a:r>
            <a:r>
              <a:rPr lang="en-US" dirty="0"/>
              <a:t> </a:t>
            </a:r>
            <a:r>
              <a:rPr lang="en-US" dirty="0" err="1"/>
              <a:t>kolaylaştıran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platformdan</a:t>
            </a:r>
            <a:r>
              <a:rPr lang="en-US" dirty="0"/>
              <a:t> </a:t>
            </a:r>
            <a:r>
              <a:rPr lang="en-US" dirty="0" err="1"/>
              <a:t>bahsetmek</a:t>
            </a:r>
            <a:r>
              <a:rPr lang="en-US" dirty="0"/>
              <a:t> </a:t>
            </a:r>
            <a:r>
              <a:rPr lang="en-US" dirty="0" err="1"/>
              <a:t>istiyorum</a:t>
            </a:r>
            <a:r>
              <a:rPr lang="en-US" dirty="0"/>
              <a:t> </a:t>
            </a:r>
            <a:r>
              <a:rPr lang="en-US" dirty="0" err="1"/>
              <a:t>sizlere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Biliyorsunuz</a:t>
            </a:r>
            <a:r>
              <a:rPr lang="en-US" dirty="0"/>
              <a:t> ki, </a:t>
            </a:r>
            <a:r>
              <a:rPr lang="en-US" dirty="0" err="1"/>
              <a:t>izlerini</a:t>
            </a:r>
            <a:r>
              <a:rPr lang="en-US" dirty="0"/>
              <a:t> </a:t>
            </a:r>
            <a:r>
              <a:rPr lang="en-US" dirty="0" err="1"/>
              <a:t>hala</a:t>
            </a:r>
            <a:r>
              <a:rPr lang="en-US" dirty="0"/>
              <a:t> </a:t>
            </a:r>
            <a:r>
              <a:rPr lang="en-US" dirty="0" err="1"/>
              <a:t>hissettiğimiz</a:t>
            </a:r>
            <a:r>
              <a:rPr lang="en-US" dirty="0"/>
              <a:t> Covid-19 </a:t>
            </a:r>
            <a:r>
              <a:rPr lang="en-US" dirty="0" err="1"/>
              <a:t>pandemisi</a:t>
            </a:r>
            <a:r>
              <a:rPr lang="en-US" dirty="0"/>
              <a:t> </a:t>
            </a:r>
            <a:r>
              <a:rPr lang="en-US" dirty="0" err="1"/>
              <a:t>döneminde</a:t>
            </a:r>
            <a:r>
              <a:rPr lang="en-US" dirty="0"/>
              <a:t>, </a:t>
            </a:r>
            <a:r>
              <a:rPr lang="en-US" dirty="0" err="1"/>
              <a:t>hayat</a:t>
            </a:r>
            <a:r>
              <a:rPr lang="en-US" dirty="0"/>
              <a:t> </a:t>
            </a:r>
            <a:r>
              <a:rPr lang="en-US" dirty="0" err="1"/>
              <a:t>hepimiz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neredeyse</a:t>
            </a:r>
            <a:r>
              <a:rPr lang="en-US" dirty="0"/>
              <a:t> </a:t>
            </a:r>
            <a:r>
              <a:rPr lang="en-US" dirty="0" err="1"/>
              <a:t>durma</a:t>
            </a:r>
            <a:r>
              <a:rPr lang="en-US" dirty="0"/>
              <a:t> </a:t>
            </a:r>
            <a:r>
              <a:rPr lang="en-US" dirty="0" err="1"/>
              <a:t>noktasına</a:t>
            </a:r>
            <a:r>
              <a:rPr lang="en-US" dirty="0"/>
              <a:t> </a:t>
            </a:r>
            <a:r>
              <a:rPr lang="en-US" dirty="0" err="1"/>
              <a:t>gelmişti</a:t>
            </a:r>
            <a:r>
              <a:rPr lang="en-US" dirty="0"/>
              <a:t>. </a:t>
            </a:r>
            <a:r>
              <a:rPr lang="en-US" dirty="0" err="1"/>
              <a:t>Herkesin</a:t>
            </a:r>
            <a:r>
              <a:rPr lang="en-US" dirty="0"/>
              <a:t> </a:t>
            </a:r>
            <a:r>
              <a:rPr lang="en-US" dirty="0" err="1"/>
              <a:t>evlere</a:t>
            </a:r>
            <a:r>
              <a:rPr lang="en-US" dirty="0"/>
              <a:t> </a:t>
            </a:r>
            <a:r>
              <a:rPr lang="en-US" dirty="0" err="1"/>
              <a:t>kapandığı</a:t>
            </a:r>
            <a:r>
              <a:rPr lang="en-US" dirty="0"/>
              <a:t>, </a:t>
            </a:r>
            <a:r>
              <a:rPr lang="en-US" dirty="0" err="1"/>
              <a:t>eğitim</a:t>
            </a:r>
            <a:r>
              <a:rPr lang="en-US" dirty="0"/>
              <a:t>, </a:t>
            </a:r>
            <a:r>
              <a:rPr lang="en-US" dirty="0" err="1"/>
              <a:t>iş</a:t>
            </a:r>
            <a:r>
              <a:rPr lang="en-US" dirty="0"/>
              <a:t> </a:t>
            </a:r>
            <a:r>
              <a:rPr lang="en-US" dirty="0" err="1"/>
              <a:t>hayatı</a:t>
            </a:r>
            <a:r>
              <a:rPr lang="en-US" dirty="0"/>
              <a:t>, </a:t>
            </a:r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aktivite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tr-TR" dirty="0"/>
              <a:t>yaşamın</a:t>
            </a:r>
            <a:r>
              <a:rPr lang="en-US" dirty="0"/>
              <a:t> </a:t>
            </a:r>
            <a:r>
              <a:rPr lang="en-US" dirty="0" err="1"/>
              <a:t>içindeki</a:t>
            </a:r>
            <a:r>
              <a:rPr lang="en-US" dirty="0"/>
              <a:t> </a:t>
            </a:r>
            <a:r>
              <a:rPr lang="en-US" dirty="0" err="1"/>
              <a:t>birçok</a:t>
            </a:r>
            <a:r>
              <a:rPr lang="en-US" dirty="0"/>
              <a:t> </a:t>
            </a:r>
            <a:r>
              <a:rPr lang="en-US" dirty="0" err="1"/>
              <a:t>alanın</a:t>
            </a:r>
            <a:r>
              <a:rPr lang="en-US" dirty="0"/>
              <a:t>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ortama</a:t>
            </a:r>
            <a:r>
              <a:rPr lang="en-US" dirty="0"/>
              <a:t> </a:t>
            </a:r>
            <a:r>
              <a:rPr lang="en-US" dirty="0" err="1"/>
              <a:t>taşındığı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evrede</a:t>
            </a:r>
            <a:r>
              <a:rPr lang="en-US" dirty="0"/>
              <a:t> biz </a:t>
            </a:r>
            <a:r>
              <a:rPr lang="en-US" dirty="0" err="1"/>
              <a:t>kütüphanecilere</a:t>
            </a:r>
            <a:r>
              <a:rPr lang="en-US" dirty="0"/>
              <a:t> de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sorumluluk</a:t>
            </a:r>
            <a:r>
              <a:rPr lang="en-US" dirty="0"/>
              <a:t> </a:t>
            </a:r>
            <a:r>
              <a:rPr lang="en-US" dirty="0" err="1"/>
              <a:t>düşüyordu</a:t>
            </a:r>
            <a:r>
              <a:rPr lang="en-US" dirty="0"/>
              <a:t>: </a:t>
            </a:r>
            <a:r>
              <a:rPr lang="en-US" dirty="0" err="1"/>
              <a:t>İş</a:t>
            </a:r>
            <a:r>
              <a:rPr lang="en-US" dirty="0"/>
              <a:t> </a:t>
            </a:r>
            <a:r>
              <a:rPr lang="en-US" dirty="0" err="1"/>
              <a:t>akışını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sürdürülebilirliği</a:t>
            </a:r>
            <a:r>
              <a:rPr lang="en-US" dirty="0"/>
              <a:t> </a:t>
            </a:r>
            <a:r>
              <a:rPr lang="en-US" dirty="0" err="1"/>
              <a:t>sağlamak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kullandığımız</a:t>
            </a:r>
            <a:r>
              <a:rPr lang="en-US" dirty="0"/>
              <a:t> RSCVD, tam da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sorumluluktan</a:t>
            </a:r>
            <a:r>
              <a:rPr lang="en-US" dirty="0"/>
              <a:t> </a:t>
            </a:r>
            <a:r>
              <a:rPr lang="en-US" dirty="0" err="1"/>
              <a:t>doğmuş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proje</a:t>
            </a:r>
            <a:r>
              <a:rPr lang="en-US" dirty="0"/>
              <a:t>. Covid-19 </a:t>
            </a:r>
            <a:r>
              <a:rPr lang="en-US" dirty="0" err="1"/>
              <a:t>pandemisi</a:t>
            </a:r>
            <a:r>
              <a:rPr lang="en-US" dirty="0"/>
              <a:t> </a:t>
            </a:r>
            <a:r>
              <a:rPr lang="en-US" dirty="0" err="1"/>
              <a:t>döneminde</a:t>
            </a:r>
            <a:r>
              <a:rPr lang="en-US" dirty="0"/>
              <a:t>,  </a:t>
            </a:r>
            <a:r>
              <a:rPr lang="en-US" dirty="0" err="1"/>
              <a:t>Dünyanın</a:t>
            </a:r>
            <a:r>
              <a:rPr lang="en-US" dirty="0"/>
              <a:t> her </a:t>
            </a:r>
            <a:r>
              <a:rPr lang="en-US" dirty="0" err="1"/>
              <a:t>yerinden</a:t>
            </a:r>
            <a:r>
              <a:rPr lang="en-US" dirty="0"/>
              <a:t> </a:t>
            </a:r>
            <a:r>
              <a:rPr lang="en-US" dirty="0" err="1"/>
              <a:t>yüzlerce</a:t>
            </a:r>
            <a:r>
              <a:rPr lang="en-US" dirty="0"/>
              <a:t> gönüllü kütüphanecinin </a:t>
            </a:r>
            <a:r>
              <a:rPr lang="en-US" dirty="0" err="1"/>
              <a:t>desteğiyle</a:t>
            </a:r>
            <a:r>
              <a:rPr lang="en-US" dirty="0"/>
              <a:t>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paylaşımının</a:t>
            </a:r>
            <a:r>
              <a:rPr lang="en-US" dirty="0"/>
              <a:t> </a:t>
            </a:r>
            <a:r>
              <a:rPr lang="en-US" dirty="0" err="1"/>
              <a:t>kesintisiz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ettiği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</a:t>
            </a:r>
            <a:r>
              <a:rPr lang="en-US" dirty="0"/>
              <a:t> </a:t>
            </a:r>
            <a:r>
              <a:rPr lang="en-US" dirty="0" err="1"/>
              <a:t>platformu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RSCVD,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amacı</a:t>
            </a:r>
            <a:r>
              <a:rPr lang="en-US" dirty="0"/>
              <a:t> </a:t>
            </a:r>
            <a:r>
              <a:rPr lang="en-US" dirty="0" err="1"/>
              <a:t>gütme</a:t>
            </a:r>
            <a:r>
              <a:rPr lang="tr-TR" dirty="0"/>
              <a:t>yen bir platform.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Platformun</a:t>
            </a:r>
            <a:r>
              <a:rPr lang="en-US" dirty="0"/>
              <a:t> </a:t>
            </a:r>
            <a:r>
              <a:rPr lang="en-US" dirty="0" err="1"/>
              <a:t>amacı</a:t>
            </a:r>
            <a:r>
              <a:rPr lang="en-US" dirty="0"/>
              <a:t>, </a:t>
            </a:r>
            <a:r>
              <a:rPr lang="en-US" dirty="0" err="1"/>
              <a:t>dünyanın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yerlerinden</a:t>
            </a:r>
            <a:r>
              <a:rPr lang="en-US" dirty="0"/>
              <a:t> </a:t>
            </a:r>
            <a:r>
              <a:rPr lang="en-US" dirty="0" err="1"/>
              <a:t>kütüphaneler</a:t>
            </a:r>
            <a:r>
              <a:rPr lang="en-US" dirty="0"/>
              <a:t> </a:t>
            </a:r>
            <a:r>
              <a:rPr lang="en-US" dirty="0" err="1"/>
              <a:t>arası</a:t>
            </a:r>
            <a:r>
              <a:rPr lang="en-US" dirty="0"/>
              <a:t> </a:t>
            </a:r>
            <a:r>
              <a:rPr lang="en-US" dirty="0" err="1"/>
              <a:t>ödünç</a:t>
            </a:r>
            <a:r>
              <a:rPr lang="en-US" dirty="0"/>
              <a:t> </a:t>
            </a:r>
            <a:r>
              <a:rPr lang="en-US" dirty="0" err="1"/>
              <a:t>verme</a:t>
            </a:r>
            <a:r>
              <a:rPr lang="en-US" dirty="0"/>
              <a:t> </a:t>
            </a:r>
            <a:r>
              <a:rPr lang="en-US" dirty="0" err="1"/>
              <a:t>uzmanlarını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araya</a:t>
            </a:r>
            <a:r>
              <a:rPr lang="en-US" dirty="0"/>
              <a:t> </a:t>
            </a:r>
            <a:r>
              <a:rPr lang="en-US" dirty="0" err="1"/>
              <a:t>getirip</a:t>
            </a:r>
            <a:r>
              <a:rPr lang="en-US" dirty="0"/>
              <a:t>,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</a:t>
            </a:r>
            <a:r>
              <a:rPr lang="en-US" dirty="0"/>
              <a:t> </a:t>
            </a:r>
            <a:r>
              <a:rPr lang="en-US" dirty="0" err="1"/>
              <a:t>akışının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sürecin</a:t>
            </a:r>
            <a:r>
              <a:rPr lang="en-US" dirty="0"/>
              <a:t> </a:t>
            </a:r>
            <a:r>
              <a:rPr lang="en-US" dirty="0" err="1"/>
              <a:t>kesintisiz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etmesini</a:t>
            </a:r>
            <a:r>
              <a:rPr lang="en-US" dirty="0"/>
              <a:t> </a:t>
            </a:r>
            <a:r>
              <a:rPr lang="en-US" dirty="0" err="1"/>
              <a:t>sağlamaktır</a:t>
            </a:r>
            <a:r>
              <a:rPr lang="en-US" dirty="0"/>
              <a:t>. </a:t>
            </a:r>
            <a:r>
              <a:rPr lang="en-US" dirty="0" err="1"/>
              <a:t>Dünyanın</a:t>
            </a:r>
            <a:r>
              <a:rPr lang="en-US" dirty="0"/>
              <a:t> </a:t>
            </a:r>
            <a:r>
              <a:rPr lang="en-US" dirty="0" err="1"/>
              <a:t>neresinde</a:t>
            </a:r>
            <a:r>
              <a:rPr lang="en-US" dirty="0"/>
              <a:t> </a:t>
            </a:r>
            <a:r>
              <a:rPr lang="en-US" dirty="0" err="1"/>
              <a:t>olursak</a:t>
            </a:r>
            <a:r>
              <a:rPr lang="en-US" dirty="0"/>
              <a:t> </a:t>
            </a:r>
            <a:r>
              <a:rPr lang="en-US" dirty="0" err="1"/>
              <a:t>olalım</a:t>
            </a:r>
            <a:r>
              <a:rPr lang="en-US" dirty="0"/>
              <a:t> </a:t>
            </a:r>
            <a:r>
              <a:rPr lang="en-US" dirty="0" err="1"/>
              <a:t>bilgiye</a:t>
            </a:r>
            <a:r>
              <a:rPr lang="en-US" dirty="0"/>
              <a:t> </a:t>
            </a:r>
            <a:r>
              <a:rPr lang="en-US" dirty="0" err="1"/>
              <a:t>açık</a:t>
            </a:r>
            <a:r>
              <a:rPr lang="en-US" dirty="0"/>
              <a:t>, </a:t>
            </a:r>
            <a:r>
              <a:rPr lang="en-US" dirty="0" err="1"/>
              <a:t>ücretsiz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erişim</a:t>
            </a:r>
            <a:r>
              <a:rPr lang="en-US" dirty="0"/>
              <a:t> </a:t>
            </a:r>
            <a:r>
              <a:rPr lang="en-US" dirty="0" err="1"/>
              <a:t>sağlamayı</a:t>
            </a:r>
            <a:r>
              <a:rPr lang="en-US" dirty="0"/>
              <a:t> </a:t>
            </a:r>
            <a:r>
              <a:rPr lang="en-US" dirty="0" err="1"/>
              <a:t>hedefler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IFLA'nın</a:t>
            </a:r>
            <a:r>
              <a:rPr lang="en-US" dirty="0"/>
              <a:t> Kaynak </a:t>
            </a:r>
            <a:r>
              <a:rPr lang="en-US" dirty="0" err="1"/>
              <a:t>Paylaşım</a:t>
            </a:r>
            <a:r>
              <a:rPr lang="en-US" dirty="0"/>
              <a:t> </a:t>
            </a:r>
            <a:r>
              <a:rPr lang="en-US" dirty="0" err="1"/>
              <a:t>Belge</a:t>
            </a:r>
            <a:r>
              <a:rPr lang="en-US" dirty="0"/>
              <a:t> </a:t>
            </a:r>
            <a:r>
              <a:rPr lang="en-US" dirty="0" err="1"/>
              <a:t>Teslim</a:t>
            </a:r>
            <a:r>
              <a:rPr lang="en-US" dirty="0"/>
              <a:t> </a:t>
            </a:r>
            <a:r>
              <a:rPr lang="en-US" dirty="0" err="1"/>
              <a:t>Komitesi</a:t>
            </a:r>
            <a:r>
              <a:rPr lang="en-US" dirty="0"/>
              <a:t> </a:t>
            </a:r>
            <a:r>
              <a:rPr lang="en-US" dirty="0" err="1"/>
              <a:t>öncülüğünde</a:t>
            </a:r>
            <a:r>
              <a:rPr lang="en-US" dirty="0"/>
              <a:t> </a:t>
            </a:r>
            <a:r>
              <a:rPr lang="en-US" dirty="0" err="1"/>
              <a:t>başlatılan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girişime</a:t>
            </a:r>
            <a:r>
              <a:rPr lang="en-US" dirty="0"/>
              <a:t>, </a:t>
            </a:r>
            <a:r>
              <a:rPr lang="en-US" dirty="0" err="1"/>
              <a:t>Türkiye’den</a:t>
            </a:r>
            <a:r>
              <a:rPr lang="en-US" dirty="0"/>
              <a:t> MEF </a:t>
            </a:r>
            <a:r>
              <a:rPr lang="en-US" dirty="0" err="1"/>
              <a:t>Üniversitesi</a:t>
            </a:r>
            <a:r>
              <a:rPr lang="en-US" dirty="0"/>
              <a:t> </a:t>
            </a:r>
            <a:r>
              <a:rPr lang="en-US" dirty="0" err="1"/>
              <a:t>Kütüphanesi’de</a:t>
            </a:r>
            <a:r>
              <a:rPr lang="en-US" dirty="0"/>
              <a:t> </a:t>
            </a:r>
            <a:r>
              <a:rPr lang="en-US" dirty="0" err="1"/>
              <a:t>dahil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8 </a:t>
            </a:r>
            <a:r>
              <a:rPr lang="en-US" dirty="0" err="1"/>
              <a:t>üniversite</a:t>
            </a:r>
            <a:r>
              <a:rPr lang="en-US" dirty="0"/>
              <a:t> </a:t>
            </a:r>
            <a:r>
              <a:rPr lang="en-US" dirty="0" err="1"/>
              <a:t>kütüphanesi</a:t>
            </a:r>
            <a:r>
              <a:rPr lang="en-US" dirty="0"/>
              <a:t> </a:t>
            </a:r>
            <a:r>
              <a:rPr lang="en-US" dirty="0" err="1"/>
              <a:t>destek</a:t>
            </a:r>
            <a:r>
              <a:rPr lang="en-US" dirty="0"/>
              <a:t> </a:t>
            </a:r>
            <a:r>
              <a:rPr lang="en-US" dirty="0" err="1"/>
              <a:t>vermiştir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Başlangıçta</a:t>
            </a:r>
            <a:r>
              <a:rPr lang="en-US" dirty="0"/>
              <a:t>, pilot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başlayan</a:t>
            </a:r>
            <a:r>
              <a:rPr lang="en-US" dirty="0"/>
              <a:t> RSCVD, </a:t>
            </a:r>
            <a:r>
              <a:rPr lang="en-US" dirty="0" err="1"/>
              <a:t>günümüzde</a:t>
            </a:r>
            <a:r>
              <a:rPr lang="en-US" dirty="0"/>
              <a:t> </a:t>
            </a:r>
            <a:r>
              <a:rPr lang="en-US" dirty="0" err="1"/>
              <a:t>hala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</a:t>
            </a:r>
            <a:r>
              <a:rPr lang="en-US" dirty="0"/>
              <a:t> </a:t>
            </a:r>
            <a:r>
              <a:rPr lang="en-US" dirty="0" err="1"/>
              <a:t>platformu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kullanılmaya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ediyor</a:t>
            </a:r>
            <a:r>
              <a:rPr lang="en-US" dirty="0"/>
              <a:t>. </a:t>
            </a:r>
            <a:r>
              <a:rPr lang="en-US" dirty="0" err="1"/>
              <a:t>Ayrıca</a:t>
            </a:r>
            <a:r>
              <a:rPr lang="en-US" dirty="0"/>
              <a:t> </a:t>
            </a:r>
            <a:r>
              <a:rPr lang="en-US" dirty="0" err="1"/>
              <a:t>yakın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zamanda</a:t>
            </a:r>
            <a:r>
              <a:rPr lang="en-US" dirty="0"/>
              <a:t> </a:t>
            </a:r>
            <a:r>
              <a:rPr lang="en-US" dirty="0" err="1"/>
              <a:t>platformun</a:t>
            </a:r>
            <a:r>
              <a:rPr lang="en-US" dirty="0"/>
              <a:t> alt </a:t>
            </a:r>
            <a:r>
              <a:rPr lang="en-US" dirty="0" err="1"/>
              <a:t>yapısının</a:t>
            </a:r>
            <a:r>
              <a:rPr lang="en-US" dirty="0"/>
              <a:t> </a:t>
            </a:r>
            <a:r>
              <a:rPr lang="en-US" dirty="0" err="1"/>
              <a:t>değişmesi</a:t>
            </a:r>
            <a:r>
              <a:rPr lang="en-US" dirty="0"/>
              <a:t> </a:t>
            </a:r>
            <a:r>
              <a:rPr lang="en-US" dirty="0" err="1"/>
              <a:t>üzerine</a:t>
            </a:r>
            <a:r>
              <a:rPr lang="en-US" dirty="0"/>
              <a:t> de </a:t>
            </a:r>
            <a:r>
              <a:rPr lang="en-US" dirty="0" err="1"/>
              <a:t>çalışmalar</a:t>
            </a:r>
            <a:r>
              <a:rPr lang="en-US" dirty="0"/>
              <a:t> </a:t>
            </a:r>
            <a:r>
              <a:rPr lang="en-US" dirty="0" err="1"/>
              <a:t>yapılıyor</a:t>
            </a:r>
            <a:r>
              <a:rPr lang="en-US" dirty="0"/>
              <a:t>. </a:t>
            </a:r>
            <a:r>
              <a:rPr lang="en-US" dirty="0" err="1"/>
              <a:t>Konferansın</a:t>
            </a:r>
            <a:r>
              <a:rPr lang="en-US" dirty="0"/>
              <a:t> </a:t>
            </a:r>
            <a:r>
              <a:rPr lang="en-US" dirty="0" err="1"/>
              <a:t>ilerleyen</a:t>
            </a:r>
            <a:r>
              <a:rPr lang="en-US" dirty="0"/>
              <a:t> </a:t>
            </a:r>
            <a:r>
              <a:rPr lang="en-US" dirty="0" err="1"/>
              <a:t>sunumlarında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alt </a:t>
            </a:r>
            <a:r>
              <a:rPr lang="en-US" dirty="0" err="1"/>
              <a:t>yapıyla</a:t>
            </a:r>
            <a:r>
              <a:rPr lang="en-US" dirty="0"/>
              <a:t> </a:t>
            </a:r>
            <a:r>
              <a:rPr lang="en-US" dirty="0" err="1"/>
              <a:t>ilgili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detaylı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tr-TR" dirty="0"/>
              <a:t>edinebileceksiniz.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MEF </a:t>
            </a:r>
            <a:r>
              <a:rPr lang="en-US" dirty="0" err="1"/>
              <a:t>Kütüphane'nin</a:t>
            </a:r>
            <a:r>
              <a:rPr lang="en-US" dirty="0"/>
              <a:t> </a:t>
            </a:r>
            <a:r>
              <a:rPr lang="en-US" dirty="0" err="1"/>
              <a:t>oluşumun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aldığı</a:t>
            </a:r>
            <a:r>
              <a:rPr lang="en-US" dirty="0"/>
              <a:t> </a:t>
            </a:r>
            <a:r>
              <a:rPr lang="en-US" dirty="0" err="1"/>
              <a:t>günden</a:t>
            </a:r>
            <a:r>
              <a:rPr lang="en-US" dirty="0"/>
              <a:t> </a:t>
            </a:r>
            <a:r>
              <a:rPr lang="en-US" dirty="0" err="1"/>
              <a:t>bugüne</a:t>
            </a:r>
            <a:r>
              <a:rPr lang="en-US" dirty="0"/>
              <a:t> RSCVD </a:t>
            </a:r>
            <a:r>
              <a:rPr lang="en-US" dirty="0" err="1"/>
              <a:t>vasıtasıyla</a:t>
            </a:r>
            <a:r>
              <a:rPr lang="en-US" dirty="0"/>
              <a:t> hem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kurumların</a:t>
            </a:r>
            <a:r>
              <a:rPr lang="en-US" dirty="0"/>
              <a:t> </a:t>
            </a:r>
            <a:r>
              <a:rPr lang="en-US" dirty="0" err="1"/>
              <a:t>kullanıcılarına</a:t>
            </a:r>
            <a:r>
              <a:rPr lang="en-US" dirty="0"/>
              <a:t> hem de </a:t>
            </a:r>
            <a:r>
              <a:rPr lang="en-US" dirty="0" err="1"/>
              <a:t>kendi</a:t>
            </a:r>
            <a:r>
              <a:rPr lang="en-US" dirty="0"/>
              <a:t> </a:t>
            </a:r>
            <a:r>
              <a:rPr lang="en-US" dirty="0" err="1"/>
              <a:t>kullanıcılarına</a:t>
            </a:r>
            <a:r>
              <a:rPr lang="en-US" dirty="0"/>
              <a:t> </a:t>
            </a:r>
            <a:r>
              <a:rPr lang="en-US" dirty="0" err="1"/>
              <a:t>sağladığı</a:t>
            </a:r>
            <a:r>
              <a:rPr lang="en-US" dirty="0"/>
              <a:t>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kaynakların</a:t>
            </a:r>
            <a:r>
              <a:rPr lang="en-US" dirty="0"/>
              <a:t> </a:t>
            </a:r>
            <a:r>
              <a:rPr lang="en-US" dirty="0" err="1"/>
              <a:t>istatistikleri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ekrandaki</a:t>
            </a:r>
            <a:r>
              <a:rPr lang="en-US" dirty="0"/>
              <a:t> </a:t>
            </a:r>
            <a:r>
              <a:rPr lang="en-US" dirty="0" err="1"/>
              <a:t>gibidir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kurumlara</a:t>
            </a:r>
            <a:r>
              <a:rPr lang="en-US" dirty="0"/>
              <a:t> </a:t>
            </a:r>
            <a:r>
              <a:rPr lang="en-US" dirty="0" err="1"/>
              <a:t>sağladığımız</a:t>
            </a:r>
            <a:r>
              <a:rPr lang="en-US" dirty="0"/>
              <a:t> e-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sayısı</a:t>
            </a:r>
            <a:r>
              <a:rPr lang="en-US" dirty="0"/>
              <a:t> 1866 </a:t>
            </a:r>
            <a:r>
              <a:rPr lang="en-US" dirty="0" err="1"/>
              <a:t>iken</a:t>
            </a:r>
            <a:r>
              <a:rPr lang="en-US" dirty="0"/>
              <a:t>, </a:t>
            </a:r>
            <a:r>
              <a:rPr lang="en-US" dirty="0" err="1"/>
              <a:t>kendi</a:t>
            </a:r>
            <a:r>
              <a:rPr lang="en-US" dirty="0"/>
              <a:t> </a:t>
            </a:r>
            <a:r>
              <a:rPr lang="en-US" dirty="0" err="1"/>
              <a:t>kurum</a:t>
            </a:r>
            <a:r>
              <a:rPr lang="en-US" dirty="0"/>
              <a:t> </a:t>
            </a:r>
            <a:r>
              <a:rPr lang="en-US" dirty="0" err="1"/>
              <a:t>kullanıcılarımıza</a:t>
            </a:r>
            <a:r>
              <a:rPr lang="en-US" dirty="0"/>
              <a:t> </a:t>
            </a:r>
            <a:r>
              <a:rPr lang="en-US" dirty="0" err="1"/>
              <a:t>sağladığımız</a:t>
            </a:r>
            <a:r>
              <a:rPr lang="en-US" dirty="0"/>
              <a:t> e-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sayısı</a:t>
            </a:r>
            <a:r>
              <a:rPr lang="en-US" dirty="0"/>
              <a:t> 50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belirlenmiştir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IFLA RSCVD </a:t>
            </a:r>
            <a:r>
              <a:rPr lang="en-US" dirty="0" err="1"/>
              <a:t>girişiminin</a:t>
            </a:r>
            <a:r>
              <a:rPr lang="en-US" dirty="0"/>
              <a:t> </a:t>
            </a:r>
            <a:r>
              <a:rPr lang="en-US" dirty="0" err="1"/>
              <a:t>başlamasıyla</a:t>
            </a:r>
            <a:r>
              <a:rPr lang="en-US" dirty="0"/>
              <a:t> </a:t>
            </a:r>
            <a:r>
              <a:rPr lang="en-US" dirty="0" err="1"/>
              <a:t>beraber</a:t>
            </a:r>
            <a:r>
              <a:rPr lang="en-US" dirty="0"/>
              <a:t> MEF </a:t>
            </a:r>
            <a:r>
              <a:rPr lang="en-US" dirty="0" err="1"/>
              <a:t>Kütüphane</a:t>
            </a:r>
            <a:r>
              <a:rPr lang="en-US" dirty="0"/>
              <a:t>,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sağlama</a:t>
            </a:r>
            <a:r>
              <a:rPr lang="en-US" dirty="0"/>
              <a:t> </a:t>
            </a:r>
            <a:r>
              <a:rPr lang="en-US" dirty="0" err="1"/>
              <a:t>alanında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sağlayan</a:t>
            </a:r>
            <a:r>
              <a:rPr lang="en-US" dirty="0"/>
              <a:t> </a:t>
            </a:r>
            <a:r>
              <a:rPr lang="en-US" dirty="0" err="1"/>
              <a:t>kurum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birinci</a:t>
            </a:r>
            <a:r>
              <a:rPr lang="en-US" dirty="0"/>
              <a:t> </a:t>
            </a:r>
            <a:r>
              <a:rPr lang="en-US" dirty="0" err="1"/>
              <a:t>sırada</a:t>
            </a:r>
            <a:r>
              <a:rPr lang="en-US" dirty="0"/>
              <a:t> </a:t>
            </a:r>
            <a:r>
              <a:rPr lang="en-US" dirty="0" err="1"/>
              <a:t>yerini</a:t>
            </a:r>
            <a:r>
              <a:rPr lang="en-US" dirty="0"/>
              <a:t> </a:t>
            </a:r>
            <a:r>
              <a:rPr lang="en-US" dirty="0" err="1"/>
              <a:t>almıştır</a:t>
            </a:r>
            <a:r>
              <a:rPr lang="en-US" dirty="0"/>
              <a:t>. </a:t>
            </a:r>
            <a:r>
              <a:rPr lang="en-US" dirty="0" err="1"/>
              <a:t>Şuan</a:t>
            </a:r>
            <a:r>
              <a:rPr lang="en-US" dirty="0"/>
              <a:t> ki </a:t>
            </a:r>
            <a:r>
              <a:rPr lang="en-US" dirty="0" err="1"/>
              <a:t>mevcut</a:t>
            </a:r>
            <a:r>
              <a:rPr lang="en-US" dirty="0"/>
              <a:t> </a:t>
            </a:r>
            <a:r>
              <a:rPr lang="en-US" dirty="0" err="1"/>
              <a:t>konumda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Birincilik</a:t>
            </a:r>
            <a:r>
              <a:rPr lang="en-US" dirty="0"/>
              <a:t> </a:t>
            </a:r>
            <a:r>
              <a:rPr lang="en-US" dirty="0" err="1"/>
              <a:t>bayrağını</a:t>
            </a:r>
            <a:r>
              <a:rPr lang="en-US" dirty="0"/>
              <a:t> </a:t>
            </a:r>
            <a:r>
              <a:rPr lang="en-US" dirty="0" err="1"/>
              <a:t>yine</a:t>
            </a:r>
            <a:r>
              <a:rPr lang="en-US" dirty="0"/>
              <a:t> </a:t>
            </a:r>
            <a:r>
              <a:rPr lang="en-US" dirty="0" err="1"/>
              <a:t>Türkiye'den</a:t>
            </a:r>
            <a:r>
              <a:rPr lang="en-US" dirty="0"/>
              <a:t> </a:t>
            </a:r>
            <a:r>
              <a:rPr lang="en-US" dirty="0" err="1"/>
              <a:t>Bahçeşehir</a:t>
            </a:r>
            <a:r>
              <a:rPr lang="en-US" dirty="0"/>
              <a:t> </a:t>
            </a:r>
            <a:r>
              <a:rPr lang="en-US" dirty="0" err="1"/>
              <a:t>Üniversitesi</a:t>
            </a:r>
            <a:r>
              <a:rPr lang="en-US" dirty="0"/>
              <a:t> </a:t>
            </a:r>
            <a:r>
              <a:rPr lang="en-US" dirty="0" err="1"/>
              <a:t>taşımaktayken</a:t>
            </a:r>
            <a:r>
              <a:rPr lang="en-US" dirty="0"/>
              <a:t>, MEF </a:t>
            </a:r>
            <a:r>
              <a:rPr lang="en-US" dirty="0" err="1"/>
              <a:t>Kütüphane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Özyeğin</a:t>
            </a:r>
            <a:r>
              <a:rPr lang="en-US" dirty="0"/>
              <a:t> </a:t>
            </a:r>
            <a:r>
              <a:rPr lang="en-US" dirty="0" err="1"/>
              <a:t>Kütüphanesi'de</a:t>
            </a:r>
            <a:r>
              <a:rPr lang="en-US" dirty="0"/>
              <a:t> ilk </a:t>
            </a:r>
            <a:r>
              <a:rPr lang="en-US" dirty="0" err="1"/>
              <a:t>üçteki</a:t>
            </a:r>
            <a:r>
              <a:rPr lang="en-US" dirty="0"/>
              <a:t> </a:t>
            </a:r>
            <a:r>
              <a:rPr lang="en-US" dirty="0" err="1"/>
              <a:t>yerlerini</a:t>
            </a:r>
            <a:r>
              <a:rPr lang="en-US" dirty="0"/>
              <a:t> </a:t>
            </a:r>
            <a:r>
              <a:rPr lang="en-US" dirty="0" err="1"/>
              <a:t>korumaya</a:t>
            </a:r>
            <a:r>
              <a:rPr lang="en-US" dirty="0"/>
              <a:t> </a:t>
            </a:r>
            <a:r>
              <a:rPr lang="en-US" dirty="0" err="1"/>
              <a:t>devam</a:t>
            </a:r>
            <a:r>
              <a:rPr lang="en-US" dirty="0"/>
              <a:t> </a:t>
            </a:r>
            <a:r>
              <a:rPr lang="en-US" dirty="0" err="1"/>
              <a:t>etmektedir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Sözünü</a:t>
            </a:r>
            <a:r>
              <a:rPr lang="en-US" dirty="0"/>
              <a:t> </a:t>
            </a:r>
            <a:r>
              <a:rPr lang="en-US" dirty="0" err="1"/>
              <a:t>ettiğim</a:t>
            </a:r>
            <a:r>
              <a:rPr lang="en-US" dirty="0"/>
              <a:t> </a:t>
            </a:r>
            <a:r>
              <a:rPr lang="en-US" dirty="0" err="1"/>
              <a:t>birincilik</a:t>
            </a:r>
            <a:r>
              <a:rPr lang="en-US" dirty="0"/>
              <a:t> </a:t>
            </a:r>
            <a:r>
              <a:rPr lang="en-US" dirty="0" err="1"/>
              <a:t>durumu</a:t>
            </a:r>
            <a:r>
              <a:rPr lang="en-US" dirty="0"/>
              <a:t> hem </a:t>
            </a:r>
            <a:r>
              <a:rPr lang="en-US" dirty="0" err="1"/>
              <a:t>kurumumuzun</a:t>
            </a:r>
            <a:r>
              <a:rPr lang="en-US" dirty="0"/>
              <a:t> hem de </a:t>
            </a:r>
            <a:r>
              <a:rPr lang="en-US" dirty="0" err="1"/>
              <a:t>kütüphanecilik</a:t>
            </a:r>
            <a:r>
              <a:rPr lang="en-US" dirty="0"/>
              <a:t> </a:t>
            </a:r>
            <a:r>
              <a:rPr lang="en-US" dirty="0" err="1"/>
              <a:t>mesleğinin</a:t>
            </a:r>
            <a:r>
              <a:rPr lang="en-US" dirty="0"/>
              <a:t>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arenada</a:t>
            </a:r>
            <a:r>
              <a:rPr lang="en-US" dirty="0"/>
              <a:t> </a:t>
            </a:r>
            <a:r>
              <a:rPr lang="en-US" dirty="0" err="1"/>
              <a:t>görünür</a:t>
            </a:r>
            <a:r>
              <a:rPr lang="en-US" dirty="0"/>
              <a:t>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adına</a:t>
            </a:r>
            <a:r>
              <a:rPr lang="en-US" dirty="0"/>
              <a:t> biz </a:t>
            </a:r>
            <a:r>
              <a:rPr lang="en-US" dirty="0" err="1"/>
              <a:t>kütüphaneciler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oldukça</a:t>
            </a:r>
            <a:r>
              <a:rPr lang="en-US" dirty="0"/>
              <a:t> </a:t>
            </a:r>
            <a:r>
              <a:rPr lang="en-US" dirty="0" err="1"/>
              <a:t>önem</a:t>
            </a:r>
            <a:r>
              <a:rPr lang="en-US" dirty="0"/>
              <a:t> </a:t>
            </a:r>
            <a:r>
              <a:rPr lang="en-US" dirty="0" err="1"/>
              <a:t>arz</a:t>
            </a:r>
            <a:r>
              <a:rPr lang="en-US" dirty="0"/>
              <a:t> </a:t>
            </a:r>
            <a:r>
              <a:rPr lang="en-US" dirty="0" err="1"/>
              <a:t>etmekte</a:t>
            </a:r>
            <a:r>
              <a:rPr lang="en-US" dirty="0"/>
              <a:t>. Bu </a:t>
            </a:r>
            <a:r>
              <a:rPr lang="en-US" dirty="0" err="1"/>
              <a:t>noktada</a:t>
            </a:r>
            <a:r>
              <a:rPr lang="en-US" dirty="0"/>
              <a:t>, </a:t>
            </a:r>
            <a:r>
              <a:rPr lang="en-US" dirty="0" err="1"/>
              <a:t>projenin</a:t>
            </a:r>
            <a:r>
              <a:rPr lang="en-US" dirty="0"/>
              <a:t> </a:t>
            </a:r>
            <a:r>
              <a:rPr lang="en-US" dirty="0" err="1"/>
              <a:t>kuruluş</a:t>
            </a:r>
            <a:r>
              <a:rPr lang="en-US" dirty="0"/>
              <a:t> </a:t>
            </a:r>
            <a:r>
              <a:rPr lang="en-US" dirty="0" err="1"/>
              <a:t>aşamasından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yana</a:t>
            </a:r>
            <a:r>
              <a:rPr lang="en-US" dirty="0"/>
              <a:t> </a:t>
            </a:r>
            <a:r>
              <a:rPr lang="en-US" dirty="0" err="1"/>
              <a:t>kaynak</a:t>
            </a:r>
            <a:r>
              <a:rPr lang="en-US" dirty="0"/>
              <a:t> </a:t>
            </a:r>
            <a:r>
              <a:rPr lang="en-US" dirty="0" err="1"/>
              <a:t>paylaşımı</a:t>
            </a:r>
            <a:r>
              <a:rPr lang="en-US" dirty="0"/>
              <a:t> </a:t>
            </a:r>
            <a:r>
              <a:rPr lang="en-US" dirty="0" err="1"/>
              <a:t>alanında</a:t>
            </a:r>
            <a:r>
              <a:rPr lang="en-US" dirty="0"/>
              <a:t> </a:t>
            </a:r>
            <a:r>
              <a:rPr lang="en-US" dirty="0" err="1"/>
              <a:t>göstermiş</a:t>
            </a:r>
            <a:r>
              <a:rPr lang="en-US" dirty="0"/>
              <a:t> </a:t>
            </a:r>
            <a:r>
              <a:rPr lang="en-US" dirty="0" err="1"/>
              <a:t>oldukları</a:t>
            </a:r>
            <a:r>
              <a:rPr lang="en-US" dirty="0"/>
              <a:t> </a:t>
            </a:r>
            <a:r>
              <a:rPr lang="tr-TR" dirty="0"/>
              <a:t>özverili çalışmaları </a:t>
            </a:r>
            <a:r>
              <a:rPr lang="en-US" dirty="0" err="1"/>
              <a:t>nedeniyle</a:t>
            </a:r>
            <a:r>
              <a:rPr lang="en-US" dirty="0"/>
              <a:t> </a:t>
            </a:r>
            <a:r>
              <a:rPr lang="en-US" dirty="0" err="1"/>
              <a:t>çalışma</a:t>
            </a:r>
            <a:r>
              <a:rPr lang="en-US" dirty="0"/>
              <a:t> </a:t>
            </a:r>
            <a:r>
              <a:rPr lang="en-US" dirty="0" err="1"/>
              <a:t>arkadaşlarım</a:t>
            </a:r>
            <a:r>
              <a:rPr lang="en-US" dirty="0"/>
              <a:t> </a:t>
            </a:r>
            <a:r>
              <a:rPr lang="en-US" dirty="0" err="1"/>
              <a:t>sayın</a:t>
            </a:r>
            <a:r>
              <a:rPr lang="en-US" dirty="0"/>
              <a:t> Ramazan </a:t>
            </a:r>
            <a:r>
              <a:rPr lang="en-US" dirty="0" err="1"/>
              <a:t>Çelik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tr-TR" dirty="0"/>
              <a:t> sayın</a:t>
            </a:r>
            <a:r>
              <a:rPr lang="en-US" dirty="0"/>
              <a:t> </a:t>
            </a:r>
            <a:r>
              <a:rPr lang="en-US" dirty="0" err="1"/>
              <a:t>İpek</a:t>
            </a:r>
            <a:r>
              <a:rPr lang="en-US" dirty="0"/>
              <a:t> </a:t>
            </a:r>
            <a:r>
              <a:rPr lang="en-US" dirty="0" err="1"/>
              <a:t>Yarar’a</a:t>
            </a:r>
            <a:r>
              <a:rPr lang="en-US" dirty="0"/>
              <a:t> </a:t>
            </a:r>
            <a:r>
              <a:rPr lang="en-US" dirty="0" err="1"/>
              <a:t>teşekkürlerimi</a:t>
            </a:r>
            <a:r>
              <a:rPr lang="en-US" dirty="0"/>
              <a:t> </a:t>
            </a:r>
            <a:r>
              <a:rPr lang="en-US" dirty="0" err="1"/>
              <a:t>sunuyorum</a:t>
            </a:r>
            <a:r>
              <a:rPr lang="en-US" dirty="0"/>
              <a:t>. Ben </a:t>
            </a:r>
            <a:r>
              <a:rPr lang="en-US" dirty="0" err="1"/>
              <a:t>Pandemi</a:t>
            </a:r>
            <a:r>
              <a:rPr lang="en-US" dirty="0"/>
              <a:t> </a:t>
            </a:r>
            <a:r>
              <a:rPr lang="en-US" dirty="0" err="1"/>
              <a:t>sonuna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aralarına</a:t>
            </a:r>
            <a:r>
              <a:rPr lang="en-US" dirty="0"/>
              <a:t> </a:t>
            </a:r>
            <a:r>
              <a:rPr lang="en-US" dirty="0" err="1"/>
              <a:t>katıldığımda</a:t>
            </a:r>
            <a:r>
              <a:rPr lang="en-US" dirty="0"/>
              <a:t> </a:t>
            </a:r>
            <a:r>
              <a:rPr lang="en-US" dirty="0" err="1"/>
              <a:t>onların</a:t>
            </a:r>
            <a:r>
              <a:rPr lang="en-US" dirty="0"/>
              <a:t> </a:t>
            </a:r>
            <a:r>
              <a:rPr lang="en-US" dirty="0" err="1"/>
              <a:t>kurmuş</a:t>
            </a:r>
            <a:r>
              <a:rPr lang="en-US" dirty="0"/>
              <a:t>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sürecin</a:t>
            </a:r>
            <a:r>
              <a:rPr lang="en-US" dirty="0"/>
              <a:t> </a:t>
            </a:r>
            <a:r>
              <a:rPr lang="en-US" dirty="0" err="1"/>
              <a:t>bayrağını</a:t>
            </a:r>
            <a:r>
              <a:rPr lang="en-US" dirty="0"/>
              <a:t> </a:t>
            </a:r>
            <a:r>
              <a:rPr lang="en-US" dirty="0" err="1"/>
              <a:t>teslim</a:t>
            </a:r>
            <a:r>
              <a:rPr lang="en-US" dirty="0"/>
              <a:t> </a:t>
            </a:r>
            <a:r>
              <a:rPr lang="en-US" dirty="0" err="1"/>
              <a:t>alarak</a:t>
            </a:r>
            <a:r>
              <a:rPr lang="en-US" dirty="0"/>
              <a:t>, </a:t>
            </a:r>
            <a:r>
              <a:rPr lang="en-US" dirty="0" err="1"/>
              <a:t>çalışmalarıma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özveri</a:t>
            </a:r>
            <a:r>
              <a:rPr lang="en-US" dirty="0"/>
              <a:t> </a:t>
            </a:r>
            <a:r>
              <a:rPr lang="en-US" dirty="0" err="1"/>
              <a:t>doğrultusunda</a:t>
            </a:r>
            <a:r>
              <a:rPr lang="en-US" dirty="0"/>
              <a:t> </a:t>
            </a:r>
            <a:r>
              <a:rPr lang="en-US" dirty="0" err="1"/>
              <a:t>yön</a:t>
            </a:r>
            <a:r>
              <a:rPr lang="en-US" dirty="0"/>
              <a:t> </a:t>
            </a:r>
            <a:r>
              <a:rPr lang="en-US" dirty="0" err="1"/>
              <a:t>verip</a:t>
            </a:r>
            <a:r>
              <a:rPr lang="en-US" dirty="0"/>
              <a:t> </a:t>
            </a:r>
            <a:r>
              <a:rPr lang="en-US" dirty="0" err="1"/>
              <a:t>katkı</a:t>
            </a:r>
            <a:r>
              <a:rPr lang="en-US" dirty="0"/>
              <a:t> </a:t>
            </a:r>
            <a:r>
              <a:rPr lang="en-US" dirty="0" err="1"/>
              <a:t>sağlamaya</a:t>
            </a:r>
            <a:r>
              <a:rPr lang="tr-TR" dirty="0"/>
              <a:t> çalışıyorum.</a:t>
            </a:r>
            <a:r>
              <a:rPr lang="en-US" dirty="0"/>
              <a:t> Bu </a:t>
            </a:r>
            <a:r>
              <a:rPr lang="en-US" dirty="0" err="1"/>
              <a:t>vesile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direktörüm</a:t>
            </a:r>
            <a:r>
              <a:rPr lang="en-US" dirty="0"/>
              <a:t> </a:t>
            </a:r>
            <a:r>
              <a:rPr lang="en-US" dirty="0" err="1"/>
              <a:t>Ertuğrul</a:t>
            </a:r>
            <a:r>
              <a:rPr lang="en-US" dirty="0"/>
              <a:t> </a:t>
            </a:r>
            <a:r>
              <a:rPr lang="en-US" dirty="0" err="1"/>
              <a:t>Çimen’e</a:t>
            </a:r>
            <a:r>
              <a:rPr lang="en-US" dirty="0"/>
              <a:t> de </a:t>
            </a:r>
            <a:r>
              <a:rPr lang="en-US" dirty="0" err="1"/>
              <a:t>projenin</a:t>
            </a:r>
            <a:r>
              <a:rPr lang="en-US" dirty="0"/>
              <a:t> </a:t>
            </a:r>
            <a:r>
              <a:rPr lang="en-US" dirty="0" err="1"/>
              <a:t>başından</a:t>
            </a:r>
            <a:r>
              <a:rPr lang="en-US" dirty="0"/>
              <a:t> </a:t>
            </a:r>
            <a:r>
              <a:rPr lang="en-US" dirty="0" err="1"/>
              <a:t>beri</a:t>
            </a:r>
            <a:r>
              <a:rPr lang="en-US" dirty="0"/>
              <a:t> </a:t>
            </a:r>
            <a:r>
              <a:rPr lang="en-US" dirty="0" err="1"/>
              <a:t>verdiği</a:t>
            </a:r>
            <a:r>
              <a:rPr lang="en-US" dirty="0"/>
              <a:t> </a:t>
            </a:r>
            <a:r>
              <a:rPr lang="en-US" dirty="0" err="1"/>
              <a:t>destek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yönlendirmeleri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ayrıca</a:t>
            </a:r>
            <a:r>
              <a:rPr lang="en-US" dirty="0"/>
              <a:t> </a:t>
            </a:r>
            <a:r>
              <a:rPr lang="en-US" dirty="0" err="1"/>
              <a:t>teşekkür</a:t>
            </a:r>
            <a:r>
              <a:rPr lang="en-US" dirty="0"/>
              <a:t> </a:t>
            </a:r>
            <a:r>
              <a:rPr lang="en-US" dirty="0" err="1"/>
              <a:t>ediyorum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r>
              <a:rPr lang="en-US" dirty="0" err="1"/>
              <a:t>Kütüphane</a:t>
            </a:r>
            <a:r>
              <a:rPr lang="en-US" dirty="0"/>
              <a:t> </a:t>
            </a:r>
            <a:r>
              <a:rPr lang="en-US" dirty="0" err="1"/>
              <a:t>ekibi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ekibiz</a:t>
            </a:r>
            <a:r>
              <a:rPr lang="en-US" dirty="0"/>
              <a:t> </a:t>
            </a:r>
            <a:r>
              <a:rPr lang="en-US" dirty="0" err="1"/>
              <a:t>fakat</a:t>
            </a:r>
            <a:r>
              <a:rPr lang="en-US" dirty="0"/>
              <a:t> IFLA RSCVD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ekibi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Direktörümüz</a:t>
            </a:r>
            <a:r>
              <a:rPr lang="en-US" dirty="0"/>
              <a:t> </a:t>
            </a:r>
            <a:r>
              <a:rPr lang="en-US" dirty="0" err="1"/>
              <a:t>Ertuğrul</a:t>
            </a:r>
            <a:r>
              <a:rPr lang="en-US" dirty="0"/>
              <a:t> </a:t>
            </a:r>
            <a:r>
              <a:rPr lang="en-US" dirty="0" err="1"/>
              <a:t>Çimen'in</a:t>
            </a:r>
            <a:r>
              <a:rPr lang="en-US" dirty="0"/>
              <a:t> </a:t>
            </a:r>
            <a:r>
              <a:rPr lang="en-US" dirty="0" err="1"/>
              <a:t>yönlendirmesiyle</a:t>
            </a:r>
            <a:r>
              <a:rPr lang="tr-TR" dirty="0"/>
              <a:t> sayın </a:t>
            </a:r>
            <a:r>
              <a:rPr lang="en-US" dirty="0"/>
              <a:t>Ramazan </a:t>
            </a:r>
            <a:r>
              <a:rPr lang="en-US" dirty="0" err="1"/>
              <a:t>Çelik</a:t>
            </a:r>
            <a:r>
              <a:rPr lang="en-US" dirty="0"/>
              <a:t>, </a:t>
            </a:r>
            <a:r>
              <a:rPr lang="en-US" dirty="0" err="1"/>
              <a:t>İpek</a:t>
            </a:r>
            <a:r>
              <a:rPr lang="en-US" dirty="0"/>
              <a:t> </a:t>
            </a:r>
            <a:r>
              <a:rPr lang="en-US" dirty="0" err="1"/>
              <a:t>Yarar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bendeniz</a:t>
            </a:r>
            <a:r>
              <a:rPr lang="en-US" dirty="0"/>
              <a:t> Beyza Yıldırım </a:t>
            </a:r>
            <a:r>
              <a:rPr lang="en-US" dirty="0" err="1"/>
              <a:t>proje</a:t>
            </a:r>
            <a:r>
              <a:rPr lang="en-US" dirty="0"/>
              <a:t> </a:t>
            </a:r>
            <a:r>
              <a:rPr lang="en-US" dirty="0" err="1"/>
              <a:t>boyunca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işbirliği</a:t>
            </a:r>
            <a:r>
              <a:rPr lang="en-US" dirty="0"/>
              <a:t> </a:t>
            </a:r>
            <a:r>
              <a:rPr lang="en-US" dirty="0" err="1"/>
              <a:t>içerisinde</a:t>
            </a:r>
            <a:r>
              <a:rPr lang="en-US" dirty="0"/>
              <a:t> </a:t>
            </a:r>
            <a:r>
              <a:rPr lang="en-US" dirty="0" err="1"/>
              <a:t>çalışmalarımızı</a:t>
            </a:r>
            <a:r>
              <a:rPr lang="en-US" dirty="0"/>
              <a:t> </a:t>
            </a:r>
            <a:r>
              <a:rPr lang="en-US" dirty="0" err="1"/>
              <a:t>yürütmekteyiz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Kaynak </a:t>
            </a:r>
            <a:r>
              <a:rPr lang="en-US" sz="1800" b="0" i="0" u="none" strike="noStrike" baseline="0" dirty="0" err="1">
                <a:latin typeface="ArialMT"/>
              </a:rPr>
              <a:t>paylaşımında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kullandığımız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yol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yöntemlere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kısaca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değinmeye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çalıştım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Şimdi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asıl</a:t>
            </a:r>
            <a:r>
              <a:rPr lang="en-US" sz="1800" b="0" i="0" u="none" strike="noStrike" baseline="0" dirty="0">
                <a:latin typeface="ArialMT"/>
              </a:rPr>
              <a:t> önemli </a:t>
            </a:r>
            <a:r>
              <a:rPr lang="en-US" sz="1800" b="0" i="0" u="none" strike="noStrike" baseline="0" dirty="0" err="1">
                <a:latin typeface="ArialMT"/>
              </a:rPr>
              <a:t>olan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kısma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geldiğimi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düşünüyorum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Çünkü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kullanılan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yol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yöntemlerin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paylaşılması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kadar</a:t>
            </a:r>
            <a:r>
              <a:rPr lang="en-US" sz="1800" b="0" i="0" u="none" strike="noStrike" baseline="0" dirty="0">
                <a:latin typeface="ArialMT"/>
              </a:rPr>
              <a:t>,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alanda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edinilen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deneyimlerin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paylaşılmasının</a:t>
            </a:r>
            <a:r>
              <a:rPr lang="en-US" sz="1800" b="0" i="0" u="none" strike="noStrike" baseline="0" dirty="0">
                <a:latin typeface="ArialMT"/>
              </a:rPr>
              <a:t> da </a:t>
            </a:r>
            <a:r>
              <a:rPr lang="en-US" sz="1800" b="0" i="0" u="none" strike="noStrike" baseline="0" dirty="0" err="1">
                <a:latin typeface="ArialMT"/>
              </a:rPr>
              <a:t>bizler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için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oldukça</a:t>
            </a:r>
            <a:r>
              <a:rPr lang="en-US" sz="1800" b="0" i="0" u="none" strike="noStrike" baseline="0" dirty="0">
                <a:latin typeface="ArialMT"/>
              </a:rPr>
              <a:t> önemli </a:t>
            </a:r>
            <a:r>
              <a:rPr lang="en-US" sz="1800" b="0" i="0" u="none" strike="noStrike" baseline="0" dirty="0" err="1">
                <a:latin typeface="ArialMT"/>
              </a:rPr>
              <a:t>olduğunu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düşünüyorum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Deneyimlerimizi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birbirimizle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paylaşarak</a:t>
            </a:r>
            <a:r>
              <a:rPr lang="en-US" sz="1800" b="0" i="0" u="none" strike="noStrike" baseline="0" dirty="0">
                <a:latin typeface="ArialMT"/>
              </a:rPr>
              <a:t>, </a:t>
            </a:r>
            <a:r>
              <a:rPr lang="en-US" sz="1800" b="0" i="0" u="none" strike="noStrike" baseline="0" dirty="0" err="1">
                <a:latin typeface="ArialMT"/>
              </a:rPr>
              <a:t>fikir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birliği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oluşturma</a:t>
            </a:r>
            <a:r>
              <a:rPr lang="en-US" sz="1800" b="0" i="0" u="none" strike="noStrike" baseline="0" dirty="0">
                <a:latin typeface="ArialMT"/>
              </a:rPr>
              <a:t>, </a:t>
            </a:r>
            <a:r>
              <a:rPr lang="en-US" sz="1800" b="0" i="0" u="none" strike="noStrike" baseline="0" dirty="0" err="1">
                <a:latin typeface="ArialMT"/>
              </a:rPr>
              <a:t>aklımızda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yer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edinen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soruya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cevap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bulma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veya</a:t>
            </a:r>
            <a:r>
              <a:rPr lang="en-US" sz="1800" b="0" i="0" u="none" strike="noStrike" baseline="0" dirty="0">
                <a:latin typeface="ArialMT"/>
              </a:rPr>
              <a:t> yeni </a:t>
            </a:r>
            <a:r>
              <a:rPr lang="en-US" sz="1800" b="0" i="0" u="none" strike="noStrike" baseline="0" dirty="0" err="1">
                <a:latin typeface="ArialMT"/>
              </a:rPr>
              <a:t>kapılar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aralama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girişimlerinde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bulunabileceğimiz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kanaatindeyim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Öncelikle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işi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yapıyor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olmanın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bana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kazandırdıklarından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bahsetmek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istiyorum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sizlere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Birkaç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madde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ile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kazanımlarımı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listelemeye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çalıştım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endParaRPr lang="tr-TR" sz="1800" b="0" i="0" u="none" strike="noStrike" baseline="0" dirty="0">
              <a:latin typeface="ArialMT"/>
            </a:endParaRPr>
          </a:p>
          <a:p>
            <a:pPr algn="l"/>
            <a:endParaRPr lang="tr-TR" sz="1800" b="0" i="0" u="none" strike="noStrike" baseline="0" dirty="0">
              <a:latin typeface="ArialMT"/>
            </a:endParaRPr>
          </a:p>
          <a:p>
            <a:pPr algn="l"/>
            <a:endParaRPr lang="tr-TR" sz="1800" b="0" i="0" u="none" strike="noStrike" baseline="0" dirty="0">
              <a:latin typeface="ArialMT"/>
            </a:endParaRPr>
          </a:p>
          <a:p>
            <a:pPr algn="l"/>
            <a:r>
              <a:rPr lang="tr-TR" sz="1800" b="1" i="0" u="none" strike="noStrike" baseline="0" dirty="0">
                <a:latin typeface="ArialMT"/>
              </a:rPr>
              <a:t>Madde 1:</a:t>
            </a:r>
          </a:p>
          <a:p>
            <a:pPr algn="l"/>
            <a:endParaRPr lang="tr-TR" sz="1800" b="1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latin typeface="ArialMT"/>
              </a:rPr>
              <a:t>Kaynak </a:t>
            </a:r>
            <a:r>
              <a:rPr lang="en-US" sz="1800" b="0" i="0" u="none" strike="noStrike" baseline="0" dirty="0" err="1">
                <a:latin typeface="ArialMT"/>
              </a:rPr>
              <a:t>sağladığım</a:t>
            </a:r>
            <a:r>
              <a:rPr lang="en-US" sz="1800" b="0" i="0" u="none" strike="noStrike" baseline="0" dirty="0">
                <a:latin typeface="ArialMT"/>
              </a:rPr>
              <a:t>, MEF </a:t>
            </a:r>
            <a:r>
              <a:rPr lang="en-US" sz="1800" b="0" i="0" u="none" strike="noStrike" baseline="0" dirty="0" err="1">
                <a:latin typeface="ArialMT"/>
              </a:rPr>
              <a:t>Üniversitesi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bünyesinde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bulunan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değerli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kademisyenlerimizden</a:t>
            </a:r>
            <a:r>
              <a:rPr lang="en-US" sz="1800" b="0" i="0" u="none" strike="noStrike" baseline="0" dirty="0">
                <a:latin typeface="ArialMT"/>
              </a:rPr>
              <a:t>, </a:t>
            </a:r>
            <a:r>
              <a:rPr lang="en-US" sz="1800" b="0" i="0" u="none" strike="noStrike" baseline="0" dirty="0" err="1">
                <a:latin typeface="ArialMT"/>
              </a:rPr>
              <a:t>öğrencilerimize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kadar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çoğu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kullanıcının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verdiği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reaksiyonlar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endParaRPr lang="en-US" sz="1800" b="0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 err="1">
                <a:latin typeface="ArialMT"/>
              </a:rPr>
              <a:t>işi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yaparken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büyük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kazanımlarımdan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motivasyonlarımdan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diyebilirim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Birbirimizle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paylaşım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içinde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olabilmek</a:t>
            </a:r>
            <a:r>
              <a:rPr lang="en-US" sz="1800" b="0" i="0" u="none" strike="noStrike" baseline="0" dirty="0">
                <a:latin typeface="ArialMT"/>
              </a:rPr>
              <a:t>, </a:t>
            </a:r>
            <a:r>
              <a:rPr lang="en-US" sz="1800" b="0" i="0" u="none" strike="noStrike" baseline="0" dirty="0" err="1">
                <a:latin typeface="ArialMT"/>
              </a:rPr>
              <a:t>bunun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şekilde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karşı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taraftan</a:t>
            </a:r>
            <a:r>
              <a:rPr lang="en-US" sz="1800" b="0" i="0" u="none" strike="noStrike" baseline="0" dirty="0">
                <a:latin typeface="ArialMT"/>
              </a:rPr>
              <a:t> size </a:t>
            </a:r>
            <a:r>
              <a:rPr lang="en-US" sz="1800" b="0" i="0" u="none" strike="noStrike" baseline="0" dirty="0" err="1">
                <a:latin typeface="ArialMT"/>
              </a:rPr>
              <a:t>olumlu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anlamda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yansıdığını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görmek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bence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büyük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motivasyon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kaynağı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Kurum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içinden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ziyade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kurum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dışında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sağlama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konusunda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kilit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rol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oynayan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işbirlikçilerimizle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olan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aksiyon-reaksiyon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durumumuz</a:t>
            </a:r>
            <a:r>
              <a:rPr lang="en-US" sz="1800" b="0" i="0" u="none" strike="noStrike" baseline="0" dirty="0">
                <a:latin typeface="ArialMT"/>
              </a:rPr>
              <a:t> da </a:t>
            </a:r>
            <a:r>
              <a:rPr lang="en-US" sz="1800" b="0" i="0" u="none" strike="noStrike" baseline="0" dirty="0" err="1">
                <a:latin typeface="ArialMT"/>
              </a:rPr>
              <a:t>yine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kazanımlarımdan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diğeri</a:t>
            </a:r>
            <a:r>
              <a:rPr lang="en-US" sz="1800" b="0" i="0" u="none" strike="noStrike" baseline="0" dirty="0">
                <a:latin typeface="ArialMT"/>
              </a:rPr>
              <a:t>. Hatta </a:t>
            </a:r>
            <a:r>
              <a:rPr lang="en-US" sz="1800" b="0" i="0" u="none" strike="noStrike" baseline="0" dirty="0" err="1">
                <a:latin typeface="ArialMT"/>
              </a:rPr>
              <a:t>örnek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olması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adına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görselde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görmüş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olduğunuz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etkinliğin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sonucunu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paylaşmak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istedim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sizlerle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Yılbaşında</a:t>
            </a:r>
            <a:r>
              <a:rPr lang="en-US" sz="1800" b="0" i="0" u="none" strike="noStrike" baseline="0" dirty="0">
                <a:latin typeface="ArialMT"/>
              </a:rPr>
              <a:t>, </a:t>
            </a:r>
            <a:r>
              <a:rPr lang="en-US" sz="1800" b="0" i="0" u="none" strike="noStrike" baseline="0" dirty="0" err="1">
                <a:latin typeface="ArialMT"/>
              </a:rPr>
              <a:t>Aralık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ayı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içerisinde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kaynak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paylaşımı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yaptığımız</a:t>
            </a:r>
            <a:r>
              <a:rPr lang="en-US" sz="1800" b="0" i="0" u="none" strike="noStrike" baseline="0" dirty="0">
                <a:latin typeface="ArialMT"/>
              </a:rPr>
              <a:t> kütüphanelerin </a:t>
            </a:r>
            <a:r>
              <a:rPr lang="en-US" sz="1800" b="0" i="0" u="none" strike="noStrike" baseline="0" dirty="0" err="1">
                <a:latin typeface="ArialMT"/>
              </a:rPr>
              <a:t>kargo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paketlerine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böyle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küçük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notlar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şekerlemeler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eklemiştik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Olumlu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anlamda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fazlaca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dönüş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aldık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İlişkilerin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sağlamlaşması</a:t>
            </a:r>
            <a:r>
              <a:rPr lang="en-US" sz="1800" b="0" i="0" u="none" strike="noStrike" baseline="0" dirty="0">
                <a:latin typeface="ArialMT"/>
              </a:rPr>
              <a:t> a</a:t>
            </a:r>
            <a:r>
              <a:rPr lang="tr-TR" sz="1800" b="0" i="0" u="none" strike="noStrike" baseline="0" dirty="0" err="1">
                <a:latin typeface="ArialMT"/>
              </a:rPr>
              <a:t>dına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tarz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hoşlukların</a:t>
            </a:r>
            <a:r>
              <a:rPr lang="en-US" sz="1800" b="0" i="0" u="none" strike="noStrike" baseline="0" dirty="0">
                <a:latin typeface="ArialMT"/>
              </a:rPr>
              <a:t> önemli </a:t>
            </a:r>
            <a:r>
              <a:rPr lang="en-US" sz="1800" b="0" i="0" u="none" strike="noStrike" baseline="0" dirty="0" err="1">
                <a:latin typeface="ArialMT"/>
              </a:rPr>
              <a:t>olduğu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kanaatindeyim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Çünkü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tr-TR" sz="1800" b="0" i="0" u="none" strike="noStrike" baseline="0" dirty="0">
                <a:latin typeface="ArialMT"/>
              </a:rPr>
              <a:t> t</a:t>
            </a:r>
            <a:r>
              <a:rPr lang="en-US" sz="1800" b="0" i="0" u="none" strike="noStrike" baseline="0" dirty="0" err="1">
                <a:latin typeface="ArialMT"/>
              </a:rPr>
              <a:t>akım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oyunu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biz </a:t>
            </a:r>
            <a:r>
              <a:rPr lang="en-US" sz="1800" b="0" i="0" u="none" strike="noStrike" baseline="0" dirty="0" err="1">
                <a:latin typeface="ArialMT"/>
              </a:rPr>
              <a:t>birbirimizle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varız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endParaRPr lang="tr-TR" sz="1800" b="0" i="0" u="none" strike="noStrike" baseline="0" dirty="0">
              <a:latin typeface="ArialMT"/>
            </a:endParaRPr>
          </a:p>
          <a:p>
            <a:pPr algn="l"/>
            <a:endParaRPr lang="tr-TR" sz="1800" b="0" i="0" u="none" strike="noStrike" baseline="0" dirty="0">
              <a:latin typeface="ArialMT"/>
            </a:endParaRPr>
          </a:p>
          <a:p>
            <a:pPr algn="l"/>
            <a:r>
              <a:rPr lang="tr-TR" sz="1800" b="1" i="0" u="none" strike="noStrike" baseline="0" dirty="0">
                <a:latin typeface="ArialMT"/>
              </a:rPr>
              <a:t>Madde 2:</a:t>
            </a:r>
          </a:p>
          <a:p>
            <a:pPr algn="l"/>
            <a:endParaRPr lang="tr-TR" sz="1800" b="1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 err="1">
                <a:latin typeface="ArialMT"/>
              </a:rPr>
              <a:t>Yine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kaynak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paylaşımı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sayesinde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tr-TR" sz="1800" b="0" i="0" u="none" strike="noStrike" baseline="0" dirty="0">
                <a:latin typeface="ArialMT"/>
              </a:rPr>
              <a:t>ulusal ve </a:t>
            </a:r>
            <a:r>
              <a:rPr lang="en-US" sz="1800" b="0" i="0" u="none" strike="noStrike" baseline="0" dirty="0" err="1">
                <a:latin typeface="ArialMT"/>
              </a:rPr>
              <a:t>uluslararası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alanda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birçok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meslektaşımla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iletişime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geçip</a:t>
            </a:r>
            <a:r>
              <a:rPr lang="en-US" sz="1800" b="0" i="0" u="none" strike="noStrike" baseline="0" dirty="0">
                <a:latin typeface="ArialMT"/>
              </a:rPr>
              <a:t>, yeni </a:t>
            </a:r>
            <a:r>
              <a:rPr lang="en-US" sz="1800" b="0" i="0" u="none" strike="noStrike" baseline="0" dirty="0" err="1">
                <a:latin typeface="ArialMT"/>
              </a:rPr>
              <a:t>insanlar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tanıma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insanlarla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etkileşim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içinde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olarak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profesyonel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iletişim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ağı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kurmuş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olmam</a:t>
            </a:r>
            <a:r>
              <a:rPr lang="en-US" sz="1800" b="0" i="0" u="none" strike="noStrike" baseline="0" dirty="0">
                <a:latin typeface="ArialMT"/>
              </a:rPr>
              <a:t> da </a:t>
            </a:r>
            <a:r>
              <a:rPr lang="en-US" sz="1800" b="0" i="0" u="none" strike="noStrike" baseline="0" dirty="0" err="1">
                <a:latin typeface="ArialMT"/>
              </a:rPr>
              <a:t>kazanımlarımdan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diğeri</a:t>
            </a:r>
            <a:r>
              <a:rPr lang="tr-TR" sz="1800" b="0" i="0" u="none" strike="noStrike" baseline="0" dirty="0">
                <a:latin typeface="ArialMT"/>
              </a:rPr>
              <a:t>.</a:t>
            </a:r>
          </a:p>
          <a:p>
            <a:pPr algn="l"/>
            <a:endParaRPr lang="tr-TR" sz="1800" b="0" i="0" u="none" strike="noStrike" baseline="0" dirty="0">
              <a:latin typeface="ArialMT"/>
            </a:endParaRPr>
          </a:p>
          <a:p>
            <a:pPr algn="l"/>
            <a:r>
              <a:rPr lang="tr-TR" sz="1800" b="1" i="0" u="none" strike="noStrike" baseline="0" dirty="0">
                <a:latin typeface="ArialMT"/>
              </a:rPr>
              <a:t>Madde 3:</a:t>
            </a:r>
          </a:p>
          <a:p>
            <a:pPr algn="l"/>
            <a:endParaRPr lang="tr-TR" sz="1800" b="1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 err="1">
                <a:latin typeface="ArialMT"/>
              </a:rPr>
              <a:t>İlişkiler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reaksiyonlar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haricinde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işin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teknik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alanına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eğildiğimde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ise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farklı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yöntemler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platformlar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denemenin</a:t>
            </a:r>
            <a:r>
              <a:rPr lang="en-US" sz="1800" b="0" i="0" u="none" strike="noStrike" baseline="0" dirty="0">
                <a:latin typeface="ArialMT"/>
              </a:rPr>
              <a:t> hem </a:t>
            </a:r>
            <a:r>
              <a:rPr lang="en-US" sz="1800" b="0" i="0" u="none" strike="noStrike" baseline="0" dirty="0" err="1">
                <a:latin typeface="ArialMT"/>
              </a:rPr>
              <a:t>büyük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kazanım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olduğundan</a:t>
            </a:r>
            <a:r>
              <a:rPr lang="tr-TR" sz="1800" b="0" i="0" u="none" strike="noStrike" baseline="0" dirty="0">
                <a:latin typeface="ArialMT"/>
              </a:rPr>
              <a:t>,</a:t>
            </a:r>
            <a:r>
              <a:rPr lang="en-US" sz="1800" b="0" i="0" u="none" strike="noStrike" baseline="0" dirty="0">
                <a:latin typeface="ArialMT"/>
              </a:rPr>
              <a:t> hem de </a:t>
            </a:r>
            <a:r>
              <a:rPr lang="en-US" sz="1800" b="0" i="0" u="none" strike="noStrike" baseline="0" dirty="0" err="1">
                <a:latin typeface="ArialMT"/>
              </a:rPr>
              <a:t>mesleki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hazzı</a:t>
            </a:r>
            <a:r>
              <a:rPr lang="en-US" sz="1800" b="0" i="0" u="none" strike="noStrike" baseline="0" dirty="0">
                <a:latin typeface="ArialMT"/>
              </a:rPr>
              <a:t> da</a:t>
            </a:r>
            <a:r>
              <a:rPr lang="tr-TR" sz="1800" b="0" i="0" u="none" strike="noStrike" baseline="0" dirty="0">
                <a:latin typeface="ArialMT"/>
              </a:rPr>
              <a:t> b</a:t>
            </a:r>
            <a:r>
              <a:rPr lang="en-US" sz="1800" b="0" i="0" u="none" strike="noStrike" baseline="0" dirty="0" err="1">
                <a:latin typeface="ArialMT"/>
              </a:rPr>
              <a:t>eraberinde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getirdiğinden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söz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edebilirim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en-US" sz="1800" b="0" i="0" u="none" strike="noStrike" baseline="0" dirty="0" err="1">
                <a:latin typeface="ArialMT"/>
              </a:rPr>
              <a:t>Özellikle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uluslararası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alanda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tr-TR" sz="1800" b="0" i="0" u="none" strike="noStrike" baseline="0" dirty="0">
                <a:latin typeface="ArialMT"/>
              </a:rPr>
              <a:t>kaynak </a:t>
            </a:r>
            <a:r>
              <a:rPr lang="en-US" sz="1800" b="0" i="0" u="none" strike="noStrike" baseline="0" dirty="0" err="1">
                <a:latin typeface="ArialMT"/>
              </a:rPr>
              <a:t>paylaşım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platformu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RSCVD’i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kullanarak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sağladığımız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yayınlar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işin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aslında</a:t>
            </a:r>
            <a:r>
              <a:rPr lang="en-US" sz="1800" b="0" i="0" u="none" strike="noStrike" baseline="0" dirty="0">
                <a:latin typeface="ArialMT"/>
              </a:rPr>
              <a:t> ne </a:t>
            </a:r>
            <a:r>
              <a:rPr lang="en-US" sz="1800" b="0" i="0" u="none" strike="noStrike" baseline="0" dirty="0" err="1">
                <a:latin typeface="ArialMT"/>
              </a:rPr>
              <a:t>kadar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büyük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ölçüde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işbirliğiyle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gerçekleşen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büyük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gücün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yansıması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olduğunu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görmek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her zaman </a:t>
            </a:r>
            <a:r>
              <a:rPr lang="en-US" sz="1800" b="0" i="0" u="none" strike="noStrike" baseline="0" dirty="0" err="1">
                <a:latin typeface="ArialMT"/>
              </a:rPr>
              <a:t>mesleki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anlamda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büyük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haz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duymama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sebebiyet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vermiştir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endParaRPr lang="tr-TR" sz="1800" b="0" i="0" u="none" strike="noStrike" baseline="0" dirty="0">
              <a:latin typeface="ArialMT"/>
            </a:endParaRPr>
          </a:p>
          <a:p>
            <a:pPr algn="l"/>
            <a:endParaRPr lang="tr-TR" sz="1800" b="0" i="0" u="none" strike="noStrike" baseline="0" dirty="0">
              <a:latin typeface="ArialMT"/>
            </a:endParaRPr>
          </a:p>
          <a:p>
            <a:pPr algn="l"/>
            <a:r>
              <a:rPr lang="tr-TR" sz="1800" b="1" i="0" u="none" strike="noStrike" baseline="0" dirty="0">
                <a:latin typeface="ArialMT"/>
              </a:rPr>
              <a:t>Madde 4:</a:t>
            </a:r>
          </a:p>
          <a:p>
            <a:pPr algn="l"/>
            <a:endParaRPr lang="tr-TR" sz="1800" b="1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 err="1">
                <a:latin typeface="ArialMT"/>
              </a:rPr>
              <a:t>Akademik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kütüphanede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çalışan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kütüphaneci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olarak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herkes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gibi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bende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akademik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hayatın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kesintiye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uğramamasının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bizim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için</a:t>
            </a:r>
            <a:r>
              <a:rPr lang="en-US" sz="1800" b="0" i="0" u="none" strike="noStrike" baseline="0" dirty="0">
                <a:latin typeface="ArialMT"/>
              </a:rPr>
              <a:t> önemli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noktada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olduğunu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düşünüyorum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Bilgiye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erişimde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rol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oynayan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kaynak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paylaşım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sürecinin</a:t>
            </a:r>
            <a:r>
              <a:rPr lang="en-US" sz="1800" b="0" i="0" u="none" strike="noStrike" baseline="0" dirty="0">
                <a:latin typeface="ArialMT"/>
              </a:rPr>
              <a:t> iyi </a:t>
            </a:r>
            <a:r>
              <a:rPr lang="en-US" sz="1800" b="0" i="0" u="none" strike="noStrike" baseline="0" dirty="0" err="1">
                <a:latin typeface="ArialMT"/>
              </a:rPr>
              <a:t>yönetilmesi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noktada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çok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kilit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yerde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duruyor</a:t>
            </a:r>
            <a:r>
              <a:rPr lang="en-US" sz="1800" b="0" i="0" u="none" strike="noStrike" baseline="0" dirty="0">
                <a:latin typeface="ArialMT"/>
              </a:rPr>
              <a:t>. </a:t>
            </a:r>
            <a:r>
              <a:rPr lang="tr-TR" sz="1800" b="0" i="0" u="none" strike="noStrike" baseline="0" dirty="0">
                <a:latin typeface="ArialMT"/>
              </a:rPr>
              <a:t>D</a:t>
            </a:r>
            <a:r>
              <a:rPr lang="en-US" sz="1800" b="0" i="0" u="none" strike="noStrike" baseline="0" dirty="0" err="1">
                <a:latin typeface="ArialMT"/>
              </a:rPr>
              <a:t>eneyimlerimden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yola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çıkarak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bu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sürecin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kontrolünü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olabildiğince</a:t>
            </a:r>
            <a:r>
              <a:rPr lang="en-US" sz="1800" b="0" i="0" u="none" strike="noStrike" baseline="0" dirty="0">
                <a:latin typeface="ArialMT"/>
              </a:rPr>
              <a:t> iyi </a:t>
            </a:r>
            <a:r>
              <a:rPr lang="en-US" sz="1800" b="0" i="0" u="none" strike="noStrike" baseline="0" dirty="0" err="1">
                <a:latin typeface="ArialMT"/>
              </a:rPr>
              <a:t>sağlamak</a:t>
            </a:r>
            <a:r>
              <a:rPr lang="en-US" sz="1800" b="0" i="0" u="none" strike="noStrike" baseline="0" dirty="0">
                <a:latin typeface="ArialMT"/>
              </a:rPr>
              <a:t>, </a:t>
            </a:r>
            <a:r>
              <a:rPr lang="en-US" sz="1800" b="0" i="0" u="none" strike="noStrike" baseline="0" dirty="0" err="1">
                <a:latin typeface="ArialMT"/>
              </a:rPr>
              <a:t>süreç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yönetimi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olası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kriz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yönetimini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öğrenm</a:t>
            </a:r>
            <a:r>
              <a:rPr lang="tr-TR" sz="1800" b="0" i="0" u="none" strike="noStrike" baseline="0" dirty="0">
                <a:latin typeface="ArialMT"/>
              </a:rPr>
              <a:t>iş ve öğreniyor olmayı da </a:t>
            </a:r>
            <a:r>
              <a:rPr lang="en-US" sz="1800" b="0" i="0" u="none" strike="noStrike" baseline="0" dirty="0" err="1">
                <a:latin typeface="ArialMT"/>
              </a:rPr>
              <a:t>kazanımlar</a:t>
            </a:r>
            <a:r>
              <a:rPr lang="tr-TR" sz="1800" b="0" i="0" u="none" strike="noStrike" baseline="0" dirty="0" err="1">
                <a:latin typeface="ArialMT"/>
              </a:rPr>
              <a:t>ım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listesine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ekleyebilirim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endParaRPr lang="tr-TR" sz="1800" b="0" i="0" u="none" strike="noStrike" baseline="0" dirty="0">
              <a:latin typeface="ArialMT"/>
            </a:endParaRPr>
          </a:p>
          <a:p>
            <a:pPr algn="l"/>
            <a:endParaRPr lang="tr-TR" sz="1800" b="0" i="0" u="none" strike="noStrike" baseline="0" dirty="0">
              <a:latin typeface="ArialMT"/>
            </a:endParaRPr>
          </a:p>
          <a:p>
            <a:pPr algn="l"/>
            <a:r>
              <a:rPr lang="tr-TR" sz="1800" b="1" i="0" u="none" strike="noStrike" baseline="0" dirty="0">
                <a:latin typeface="ArialMT"/>
              </a:rPr>
              <a:t>Madde 5:</a:t>
            </a:r>
          </a:p>
          <a:p>
            <a:pPr algn="l"/>
            <a:endParaRPr lang="tr-TR" sz="1800" b="1" i="0" u="none" strike="noStrike" baseline="0" dirty="0">
              <a:latin typeface="ArialMT"/>
            </a:endParaRPr>
          </a:p>
          <a:p>
            <a:pPr algn="l"/>
            <a:r>
              <a:rPr lang="tr-TR" sz="1800" b="0" i="0" u="none" strike="noStrike" baseline="0" dirty="0">
                <a:latin typeface="ArialMT"/>
              </a:rPr>
              <a:t>Yüzlerce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kaynağa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ücretsiz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hızlı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şekilde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tr-TR" sz="1800" b="0" i="0" u="none" strike="noStrike" baseline="0" dirty="0">
                <a:latin typeface="ArialMT"/>
              </a:rPr>
              <a:t>erişmek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ise</a:t>
            </a:r>
            <a:r>
              <a:rPr lang="en-US" sz="1800" b="0" i="0" u="none" strike="noStrike" baseline="0" dirty="0">
                <a:latin typeface="ArialMT"/>
              </a:rPr>
              <a:t> son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aslında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en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büyük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kazanımlarımızdan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biri</a:t>
            </a:r>
            <a:r>
              <a:rPr lang="en-US" sz="1800" b="0" i="0" u="none" strike="noStrike" baseline="0" dirty="0">
                <a:latin typeface="ArialMT"/>
              </a:rPr>
              <a:t>. Bu </a:t>
            </a:r>
            <a:r>
              <a:rPr lang="en-US" sz="1800" b="0" i="0" u="none" strike="noStrike" baseline="0" dirty="0" err="1">
                <a:latin typeface="ArialMT"/>
              </a:rPr>
              <a:t>süreç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kazanımlar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bağlamında</a:t>
            </a:r>
            <a:r>
              <a:rPr lang="en-US" sz="1800" b="0" i="0" u="none" strike="noStrike" baseline="0" dirty="0">
                <a:latin typeface="ArialMT"/>
              </a:rPr>
              <a:t> kütüphanelerin </a:t>
            </a:r>
            <a:r>
              <a:rPr lang="en-US" sz="1800" b="0" i="0" u="none" strike="noStrike" baseline="0" dirty="0" err="1">
                <a:latin typeface="ArialMT"/>
              </a:rPr>
              <a:t>bulunduğu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konumlardan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çok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daha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fazlası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olduğunu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ve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zamansız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forma </a:t>
            </a:r>
            <a:r>
              <a:rPr lang="en-US" sz="1800" b="0" i="0" u="none" strike="noStrike" baseline="0" dirty="0" err="1">
                <a:latin typeface="ArialMT"/>
              </a:rPr>
              <a:t>sahip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olduğunu</a:t>
            </a:r>
            <a:r>
              <a:rPr lang="en-US" sz="1800" b="0" i="0" u="none" strike="noStrike" baseline="0" dirty="0">
                <a:latin typeface="ArialMT"/>
              </a:rPr>
              <a:t> hep</a:t>
            </a:r>
            <a:r>
              <a:rPr lang="tr-TR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birlikte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bir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kez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daha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deneyimlemiş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b="0" i="0" u="none" strike="noStrike" baseline="0" dirty="0" err="1">
                <a:latin typeface="ArialMT"/>
              </a:rPr>
              <a:t>olduk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588702">
            <a:off x="15210039" y="3481431"/>
            <a:ext cx="4526500" cy="49007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3390653"/>
            <a:ext cx="15347721" cy="200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6"/>
              </a:lnSpc>
            </a:pPr>
            <a:r>
              <a:rPr lang="en-US" sz="7326" dirty="0">
                <a:solidFill>
                  <a:srgbClr val="ED5808"/>
                </a:solidFill>
                <a:latin typeface="Lovelo"/>
              </a:rPr>
              <a:t>ULUSAL-ULUSLARARASI ALANDA KAYNAK PAYLAŞIMI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103724">
            <a:off x="-1520042" y="-1091433"/>
            <a:ext cx="4395517" cy="47589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7491" y="8635377"/>
            <a:ext cx="1956825" cy="12458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94316" y="5570032"/>
            <a:ext cx="12816489" cy="599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0"/>
              </a:lnSpc>
            </a:pPr>
            <a:r>
              <a:rPr lang="en-US" sz="4273" dirty="0">
                <a:solidFill>
                  <a:srgbClr val="204517"/>
                </a:solidFill>
                <a:latin typeface="Lovelo"/>
              </a:rPr>
              <a:t>"MEF ÜNİVERSİTESİ </a:t>
            </a:r>
            <a:r>
              <a:rPr lang="en-US" sz="4273" dirty="0" err="1">
                <a:solidFill>
                  <a:srgbClr val="204517"/>
                </a:solidFill>
                <a:latin typeface="Lovelo"/>
              </a:rPr>
              <a:t>Kütüphanesİ</a:t>
            </a:r>
            <a:r>
              <a:rPr lang="en-US" sz="4273" dirty="0">
                <a:solidFill>
                  <a:srgbClr val="204517"/>
                </a:solidFill>
                <a:latin typeface="Lovelo"/>
              </a:rPr>
              <a:t> </a:t>
            </a:r>
            <a:r>
              <a:rPr lang="en-US" sz="4273" dirty="0" err="1">
                <a:solidFill>
                  <a:srgbClr val="204517"/>
                </a:solidFill>
                <a:latin typeface="Lovelo"/>
              </a:rPr>
              <a:t>Örneğİ</a:t>
            </a:r>
            <a:r>
              <a:rPr lang="en-US" sz="4273" dirty="0">
                <a:solidFill>
                  <a:srgbClr val="204517"/>
                </a:solidFill>
                <a:latin typeface="Lovelo"/>
              </a:rPr>
              <a:t>"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04580" y="6446428"/>
            <a:ext cx="9795961" cy="136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623" dirty="0">
                <a:solidFill>
                  <a:srgbClr val="204517"/>
                </a:solidFill>
                <a:latin typeface="Lato Italics"/>
              </a:rPr>
              <a:t>Beyza Yıldırım</a:t>
            </a:r>
          </a:p>
          <a:p>
            <a:pPr algn="ctr">
              <a:lnSpc>
                <a:spcPts val="3416"/>
              </a:lnSpc>
            </a:pPr>
            <a:r>
              <a:rPr lang="en-US" sz="3223" dirty="0">
                <a:solidFill>
                  <a:srgbClr val="204517"/>
                </a:solidFill>
                <a:latin typeface="Lato Italics"/>
              </a:rPr>
              <a:t>MEF</a:t>
            </a:r>
            <a:r>
              <a:rPr lang="tr-TR" sz="3223" dirty="0">
                <a:solidFill>
                  <a:srgbClr val="204517"/>
                </a:solidFill>
                <a:latin typeface="Lato Italics"/>
              </a:rPr>
              <a:t> Üniversitesi</a:t>
            </a:r>
            <a:r>
              <a:rPr lang="en-US" sz="3223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223" dirty="0" err="1">
                <a:solidFill>
                  <a:srgbClr val="204517"/>
                </a:solidFill>
                <a:latin typeface="Lato Italics"/>
              </a:rPr>
              <a:t>Kütüphane</a:t>
            </a:r>
            <a:r>
              <a:rPr lang="tr-TR" sz="3223" dirty="0">
                <a:solidFill>
                  <a:srgbClr val="204517"/>
                </a:solidFill>
                <a:latin typeface="Lato Italics"/>
              </a:rPr>
              <a:t>si</a:t>
            </a:r>
            <a:endParaRPr lang="en-US" sz="3223" dirty="0">
              <a:solidFill>
                <a:srgbClr val="204517"/>
              </a:solidFill>
              <a:latin typeface="Lato Italics"/>
            </a:endParaRPr>
          </a:p>
          <a:p>
            <a:pPr algn="ctr">
              <a:lnSpc>
                <a:spcPts val="3416"/>
              </a:lnSpc>
            </a:pPr>
            <a:r>
              <a:rPr lang="en-US" sz="3223" dirty="0" err="1">
                <a:solidFill>
                  <a:srgbClr val="204517"/>
                </a:solidFill>
                <a:latin typeface="Lato Italics"/>
              </a:rPr>
              <a:t>Referans</a:t>
            </a:r>
            <a:r>
              <a:rPr lang="en-US" sz="3223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223" dirty="0" err="1">
                <a:solidFill>
                  <a:srgbClr val="204517"/>
                </a:solidFill>
                <a:latin typeface="Lato Italics"/>
              </a:rPr>
              <a:t>Hizmetleri</a:t>
            </a:r>
            <a:r>
              <a:rPr lang="en-US" sz="3223" dirty="0">
                <a:solidFill>
                  <a:srgbClr val="204517"/>
                </a:solidFill>
                <a:latin typeface="Lato Italics"/>
              </a:rPr>
              <a:t>, </a:t>
            </a:r>
            <a:r>
              <a:rPr lang="en-US" sz="3223" dirty="0" err="1">
                <a:solidFill>
                  <a:srgbClr val="204517"/>
                </a:solidFill>
                <a:latin typeface="Lato Italics"/>
              </a:rPr>
              <a:t>Uzman</a:t>
            </a:r>
            <a:r>
              <a:rPr lang="en-US" sz="3223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223" dirty="0" err="1">
                <a:solidFill>
                  <a:srgbClr val="204517"/>
                </a:solidFill>
                <a:latin typeface="Lato Italics"/>
              </a:rPr>
              <a:t>Yardımcısı</a:t>
            </a:r>
            <a:endParaRPr lang="en-US" sz="3223" dirty="0">
              <a:solidFill>
                <a:srgbClr val="204517"/>
              </a:solidFill>
              <a:latin typeface="Lato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37523" y="2675034"/>
            <a:ext cx="11812954" cy="36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</a:pPr>
            <a:r>
              <a:rPr lang="en-US" sz="2638" dirty="0">
                <a:solidFill>
                  <a:srgbClr val="204517"/>
                </a:solidFill>
                <a:latin typeface="Lato Italics"/>
              </a:rPr>
              <a:t>59. </a:t>
            </a:r>
            <a:r>
              <a:rPr lang="en-US" sz="2638" dirty="0" err="1">
                <a:solidFill>
                  <a:srgbClr val="204517"/>
                </a:solidFill>
                <a:latin typeface="Lato Italics"/>
              </a:rPr>
              <a:t>Kütüphane</a:t>
            </a:r>
            <a:r>
              <a:rPr lang="en-US" sz="2638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2638" dirty="0" err="1">
                <a:solidFill>
                  <a:srgbClr val="204517"/>
                </a:solidFill>
                <a:latin typeface="Lato Italics"/>
              </a:rPr>
              <a:t>Haftası</a:t>
            </a:r>
            <a:r>
              <a:rPr lang="en-US" sz="2638" dirty="0">
                <a:solidFill>
                  <a:srgbClr val="204517"/>
                </a:solidFill>
                <a:latin typeface="Lato Italics"/>
              </a:rPr>
              <a:t> - "</a:t>
            </a:r>
            <a:r>
              <a:rPr lang="en-US" sz="2638" dirty="0" err="1">
                <a:solidFill>
                  <a:srgbClr val="204517"/>
                </a:solidFill>
                <a:latin typeface="Lato Italics"/>
              </a:rPr>
              <a:t>Uluslararası</a:t>
            </a:r>
            <a:r>
              <a:rPr lang="en-US" sz="2638" dirty="0">
                <a:solidFill>
                  <a:srgbClr val="204517"/>
                </a:solidFill>
                <a:latin typeface="Lato Italics"/>
              </a:rPr>
              <a:t> Kaynak </a:t>
            </a:r>
            <a:r>
              <a:rPr lang="en-US" sz="2638" dirty="0" err="1">
                <a:solidFill>
                  <a:srgbClr val="204517"/>
                </a:solidFill>
                <a:latin typeface="Lato Italics"/>
              </a:rPr>
              <a:t>Sağlamada</a:t>
            </a:r>
            <a:r>
              <a:rPr lang="en-US" sz="2638" dirty="0">
                <a:solidFill>
                  <a:srgbClr val="204517"/>
                </a:solidFill>
                <a:latin typeface="Lato Italics"/>
              </a:rPr>
              <a:t> Yeni </a:t>
            </a:r>
            <a:r>
              <a:rPr lang="en-US" sz="2638" dirty="0" err="1">
                <a:solidFill>
                  <a:srgbClr val="204517"/>
                </a:solidFill>
                <a:latin typeface="Lato Italics"/>
              </a:rPr>
              <a:t>Yöntemler</a:t>
            </a:r>
            <a:r>
              <a:rPr lang="en-US" sz="2638" dirty="0">
                <a:solidFill>
                  <a:srgbClr val="204517"/>
                </a:solidFill>
                <a:latin typeface="Lato Italics"/>
              </a:rPr>
              <a:t>"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98815">
            <a:off x="11216255" y="1231772"/>
            <a:ext cx="6369230" cy="68958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98815">
            <a:off x="13142454" y="-5072727"/>
            <a:ext cx="6369230" cy="68958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12091" y="2420082"/>
            <a:ext cx="7508805" cy="49182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3481" y="594659"/>
            <a:ext cx="6136570" cy="1186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60"/>
              </a:lnSpc>
              <a:spcBef>
                <a:spcPct val="0"/>
              </a:spcBef>
            </a:pPr>
            <a:r>
              <a:rPr lang="en-US" sz="6900" dirty="0">
                <a:solidFill>
                  <a:srgbClr val="ED5808"/>
                </a:solidFill>
                <a:latin typeface="Lovelo"/>
              </a:rPr>
              <a:t>ZORLUKLAR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992478"/>
            <a:ext cx="10301054" cy="703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204517"/>
                </a:solidFill>
                <a:latin typeface="Lato Italics"/>
              </a:rPr>
              <a:t>Kaynak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paylaşımı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için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kullanılan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sistemlerin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takibinde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yaşanan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aksaklıklar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204517"/>
                </a:solidFill>
                <a:latin typeface="Lato Italics"/>
              </a:rPr>
              <a:t>Kaynak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paylaşımı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için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kullanılan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sistemlerin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arayüzünün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ihtiyaçlara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cevap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verecek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şekilde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güncellenmiyor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oluşu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Basılı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kitap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paylaşımında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kargo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 Italics"/>
              </a:rPr>
              <a:t>sorunu</a:t>
            </a:r>
            <a:r>
              <a:rPr lang="en-US" sz="4000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863601" lvl="1" indent="-431801">
              <a:lnSpc>
                <a:spcPts val="5600"/>
              </a:lnSpc>
              <a:buFont typeface="Arial"/>
              <a:buChar char="•"/>
            </a:pPr>
            <a:r>
              <a:rPr lang="en-US" sz="4000" dirty="0">
                <a:solidFill>
                  <a:srgbClr val="204517"/>
                </a:solidFill>
                <a:latin typeface="Lato"/>
              </a:rPr>
              <a:t>Kaynak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paylaşımı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için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kullanılan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sistemlerin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,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kullanılan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toplu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kataloglara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entegre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4000" dirty="0" err="1">
                <a:solidFill>
                  <a:srgbClr val="204517"/>
                </a:solidFill>
                <a:latin typeface="Lato"/>
              </a:rPr>
              <a:t>olmayışı</a:t>
            </a:r>
            <a:r>
              <a:rPr lang="en-US" sz="4000" dirty="0">
                <a:solidFill>
                  <a:srgbClr val="204517"/>
                </a:solidFill>
                <a:latin typeface="Lato"/>
              </a:rPr>
              <a:t>.</a:t>
            </a:r>
          </a:p>
          <a:p>
            <a:pPr>
              <a:lnSpc>
                <a:spcPts val="5600"/>
              </a:lnSpc>
            </a:pPr>
            <a:endParaRPr lang="en-US" sz="4000" dirty="0">
              <a:solidFill>
                <a:srgbClr val="204517"/>
              </a:solidFill>
              <a:latin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98815">
            <a:off x="11291149" y="1199098"/>
            <a:ext cx="6200281" cy="67129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98815">
            <a:off x="13142454" y="-5072727"/>
            <a:ext cx="6369230" cy="689581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1631413"/>
            <a:ext cx="11225964" cy="747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581" lvl="1" indent="-417791">
              <a:lnSpc>
                <a:spcPts val="5418"/>
              </a:lnSpc>
              <a:buFont typeface="Arial"/>
              <a:buChar char="•"/>
            </a:pPr>
            <a:r>
              <a:rPr lang="en-US" sz="3870" dirty="0">
                <a:solidFill>
                  <a:srgbClr val="204517"/>
                </a:solidFill>
                <a:latin typeface="Lato Italics"/>
              </a:rPr>
              <a:t>Kaynak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paylaşımı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için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kullanılan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sistemlerin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düzenli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takip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edilip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,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işbirlikçiler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arasında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kurulan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iletişimin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daha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sıkı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bir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boyuta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taşınması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835581" lvl="1" indent="-417791">
              <a:lnSpc>
                <a:spcPts val="5418"/>
              </a:lnSpc>
              <a:buFont typeface="Arial"/>
              <a:buChar char="•"/>
            </a:pPr>
            <a:r>
              <a:rPr lang="en-US" sz="3870" dirty="0">
                <a:solidFill>
                  <a:srgbClr val="204517"/>
                </a:solidFill>
                <a:latin typeface="Lato Italics"/>
              </a:rPr>
              <a:t>Kaynak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paylaşımı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için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kullanılan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sistemlerin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arayüzünün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kullanıcı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dostu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ve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ihtiyaçları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karşılayacak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şekilde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düzenlenip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,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güncellenmesi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835581" lvl="1" indent="-417791">
              <a:lnSpc>
                <a:spcPts val="5418"/>
              </a:lnSpc>
              <a:buFont typeface="Arial"/>
              <a:buChar char="•"/>
            </a:pP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Kargo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sisteminde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,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ortak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paydada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birleşilmesi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.</a:t>
            </a:r>
          </a:p>
          <a:p>
            <a:pPr marL="835581" lvl="1" indent="-417791">
              <a:lnSpc>
                <a:spcPts val="5418"/>
              </a:lnSpc>
              <a:buFont typeface="Arial"/>
              <a:buChar char="•"/>
            </a:pPr>
            <a:r>
              <a:rPr lang="en-US" sz="3870" dirty="0">
                <a:solidFill>
                  <a:srgbClr val="204517"/>
                </a:solidFill>
                <a:latin typeface="Lato Italics"/>
              </a:rPr>
              <a:t>Kaynak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paylaşım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için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kullanılan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platformların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,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toplu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kataloglara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entegre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edilmesi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için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çalışmalar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870" dirty="0" err="1">
                <a:solidFill>
                  <a:srgbClr val="204517"/>
                </a:solidFill>
                <a:latin typeface="Lato Italics"/>
              </a:rPr>
              <a:t>yapılması</a:t>
            </a:r>
            <a:r>
              <a:rPr lang="en-US" sz="3870" dirty="0">
                <a:solidFill>
                  <a:srgbClr val="204517"/>
                </a:solidFill>
                <a:latin typeface="Lato Italics"/>
              </a:rPr>
              <a:t>.</a:t>
            </a:r>
          </a:p>
          <a:p>
            <a:pPr>
              <a:lnSpc>
                <a:spcPts val="5418"/>
              </a:lnSpc>
            </a:pPr>
            <a:endParaRPr lang="en-US" sz="3870" dirty="0">
              <a:solidFill>
                <a:srgbClr val="204517"/>
              </a:solidFill>
              <a:latin typeface="Lato Itali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9585" y="8736440"/>
            <a:ext cx="1956825" cy="12458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25365" y="363861"/>
            <a:ext cx="6136570" cy="1186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60"/>
              </a:lnSpc>
              <a:spcBef>
                <a:spcPct val="0"/>
              </a:spcBef>
            </a:pPr>
            <a:r>
              <a:rPr lang="en-US" sz="6900" dirty="0">
                <a:solidFill>
                  <a:srgbClr val="ED5808"/>
                </a:solidFill>
                <a:latin typeface="Lovelo"/>
              </a:rPr>
              <a:t>BEKLENTİLER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5964" y="1278988"/>
            <a:ext cx="6844076" cy="5885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057400" y="-2324100"/>
            <a:ext cx="20523774" cy="128273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22047" y="1465534"/>
            <a:ext cx="3951646" cy="326908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72381" y="5214669"/>
            <a:ext cx="9650979" cy="20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64"/>
              </a:lnSpc>
              <a:spcBef>
                <a:spcPct val="0"/>
              </a:spcBef>
            </a:pPr>
            <a:r>
              <a:rPr lang="en-US" sz="11760" dirty="0">
                <a:solidFill>
                  <a:srgbClr val="ED5808"/>
                </a:solidFill>
                <a:latin typeface="Lovelo"/>
              </a:rPr>
              <a:t>TEŞEKKÜRLER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25403" y="7510624"/>
            <a:ext cx="6637194" cy="1305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3"/>
              </a:lnSpc>
            </a:pPr>
            <a:r>
              <a:rPr lang="en-US" sz="3731" dirty="0" err="1">
                <a:solidFill>
                  <a:srgbClr val="204517"/>
                </a:solidFill>
                <a:latin typeface="Lato Italics"/>
              </a:rPr>
              <a:t>soru</a:t>
            </a:r>
            <a:r>
              <a:rPr lang="en-US" sz="3731" dirty="0">
                <a:solidFill>
                  <a:srgbClr val="204517"/>
                </a:solidFill>
                <a:latin typeface="Lato Italics"/>
              </a:rPr>
              <a:t>, </a:t>
            </a:r>
            <a:r>
              <a:rPr lang="en-US" sz="3731" dirty="0" err="1">
                <a:solidFill>
                  <a:srgbClr val="204517"/>
                </a:solidFill>
                <a:latin typeface="Lato Italics"/>
              </a:rPr>
              <a:t>görüş</a:t>
            </a:r>
            <a:r>
              <a:rPr lang="en-US" sz="3731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731" dirty="0" err="1">
                <a:solidFill>
                  <a:srgbClr val="204517"/>
                </a:solidFill>
                <a:latin typeface="Lato Italics"/>
              </a:rPr>
              <a:t>ve</a:t>
            </a:r>
            <a:r>
              <a:rPr lang="en-US" sz="3731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731" dirty="0" err="1">
                <a:solidFill>
                  <a:srgbClr val="204517"/>
                </a:solidFill>
                <a:latin typeface="Lato Italics"/>
              </a:rPr>
              <a:t>önerileriniz</a:t>
            </a:r>
            <a:r>
              <a:rPr lang="en-US" sz="3731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731" dirty="0" err="1">
                <a:solidFill>
                  <a:srgbClr val="204517"/>
                </a:solidFill>
                <a:latin typeface="Lato Italics"/>
              </a:rPr>
              <a:t>için</a:t>
            </a:r>
            <a:endParaRPr lang="en-US" sz="3731" dirty="0">
              <a:solidFill>
                <a:srgbClr val="204517"/>
              </a:solidFill>
              <a:latin typeface="Lato Italics"/>
            </a:endParaRPr>
          </a:p>
          <a:p>
            <a:pPr algn="ctr">
              <a:lnSpc>
                <a:spcPts val="5223"/>
              </a:lnSpc>
              <a:spcBef>
                <a:spcPct val="0"/>
              </a:spcBef>
            </a:pPr>
            <a:r>
              <a:rPr lang="en-US" sz="3731" dirty="0">
                <a:solidFill>
                  <a:srgbClr val="204517"/>
                </a:solidFill>
                <a:latin typeface="Lato Italics"/>
              </a:rPr>
              <a:t>yildirimbeyza@mef.edu.tr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359745" y="8696587"/>
            <a:ext cx="3669169" cy="1184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52471">
            <a:off x="9190371" y="591330"/>
            <a:ext cx="6303082" cy="682420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803606" y="1170847"/>
            <a:ext cx="7271245" cy="727121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666" b="-16666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-402169" y="1899511"/>
            <a:ext cx="10205774" cy="128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9"/>
              </a:lnSpc>
            </a:pPr>
            <a:r>
              <a:rPr lang="en-US" sz="7478">
                <a:solidFill>
                  <a:srgbClr val="ED5808"/>
                </a:solidFill>
                <a:latin typeface="Lovelo"/>
              </a:rPr>
              <a:t>MEF KÜTÜPHANE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02034" y="4098302"/>
            <a:ext cx="9525" cy="104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4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705526" y="3879607"/>
            <a:ext cx="7990385" cy="3334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71195" lvl="1" indent="-685598">
              <a:lnSpc>
                <a:spcPts val="8891"/>
              </a:lnSpc>
              <a:buFont typeface="Arial"/>
              <a:buChar char="•"/>
            </a:pPr>
            <a:r>
              <a:rPr lang="en-US" sz="6351" dirty="0">
                <a:solidFill>
                  <a:srgbClr val="204517"/>
                </a:solidFill>
                <a:latin typeface="Lato Italics"/>
              </a:rPr>
              <a:t>Modern </a:t>
            </a:r>
            <a:r>
              <a:rPr lang="en-US" sz="6351" dirty="0" err="1">
                <a:solidFill>
                  <a:srgbClr val="204517"/>
                </a:solidFill>
                <a:latin typeface="Lato Italics"/>
              </a:rPr>
              <a:t>altyapı</a:t>
            </a:r>
            <a:endParaRPr lang="en-US" sz="6351" dirty="0">
              <a:solidFill>
                <a:srgbClr val="204517"/>
              </a:solidFill>
              <a:latin typeface="Lato Italics"/>
            </a:endParaRPr>
          </a:p>
          <a:p>
            <a:pPr marL="1371195" lvl="1" indent="-685598">
              <a:lnSpc>
                <a:spcPts val="8891"/>
              </a:lnSpc>
              <a:buFont typeface="Arial"/>
              <a:buChar char="•"/>
            </a:pPr>
            <a:r>
              <a:rPr lang="en-US" sz="6351" dirty="0" err="1">
                <a:solidFill>
                  <a:srgbClr val="204517"/>
                </a:solidFill>
                <a:latin typeface="Lato Italics"/>
              </a:rPr>
              <a:t>Yenilikçi</a:t>
            </a:r>
            <a:r>
              <a:rPr lang="en-US" sz="6351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6351" dirty="0" err="1">
                <a:solidFill>
                  <a:srgbClr val="204517"/>
                </a:solidFill>
                <a:latin typeface="Lato Italics"/>
              </a:rPr>
              <a:t>yaklaşım</a:t>
            </a:r>
            <a:endParaRPr lang="en-US" sz="6351" dirty="0">
              <a:solidFill>
                <a:srgbClr val="204517"/>
              </a:solidFill>
              <a:latin typeface="Lato Italics"/>
            </a:endParaRPr>
          </a:p>
          <a:p>
            <a:pPr marL="1371195" lvl="1" indent="-685598">
              <a:lnSpc>
                <a:spcPts val="8891"/>
              </a:lnSpc>
              <a:buFont typeface="Arial"/>
              <a:buChar char="•"/>
            </a:pPr>
            <a:r>
              <a:rPr lang="en-US" sz="6351" dirty="0" err="1">
                <a:solidFill>
                  <a:srgbClr val="204517"/>
                </a:solidFill>
                <a:latin typeface="Lato Italics"/>
              </a:rPr>
              <a:t>İşbirliği</a:t>
            </a:r>
            <a:r>
              <a:rPr lang="en-US" sz="6351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6351" dirty="0" err="1">
                <a:solidFill>
                  <a:srgbClr val="204517"/>
                </a:solidFill>
                <a:latin typeface="Lato Italics"/>
              </a:rPr>
              <a:t>odaklı</a:t>
            </a:r>
            <a:endParaRPr lang="en-US" sz="6351" dirty="0">
              <a:solidFill>
                <a:srgbClr val="204517"/>
              </a:solidFill>
              <a:latin typeface="Lato Itali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1960" y="-1320316"/>
            <a:ext cx="17962659" cy="112266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10613599"/>
            <a:ext cx="5341765" cy="20900599"/>
            <a:chOff x="0" y="0"/>
            <a:chExt cx="7122353" cy="2786746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l="39994" r="39994"/>
            <a:stretch>
              <a:fillRect/>
            </a:stretch>
          </p:blipFill>
          <p:spPr>
            <a:xfrm>
              <a:off x="0" y="0"/>
              <a:ext cx="7122353" cy="138702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l="15766" r="15766"/>
            <a:stretch>
              <a:fillRect/>
            </a:stretch>
          </p:blipFill>
          <p:spPr>
            <a:xfrm>
              <a:off x="0" y="13997233"/>
              <a:ext cx="7122353" cy="1387023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5151399" y="3374657"/>
            <a:ext cx="12903109" cy="726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217" lvl="1" indent="-371109">
              <a:lnSpc>
                <a:spcPts val="3644"/>
              </a:lnSpc>
              <a:buFont typeface="Arial"/>
              <a:buChar char="•"/>
            </a:pPr>
            <a:r>
              <a:rPr lang="en-US" sz="3437" dirty="0">
                <a:solidFill>
                  <a:srgbClr val="204517"/>
                </a:solidFill>
                <a:latin typeface="Lato"/>
              </a:rPr>
              <a:t>MEF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Üniversitesi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Kütüphanesinde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kaynak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paylaşımının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ulusal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ayağı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>
                <a:solidFill>
                  <a:srgbClr val="204517"/>
                </a:solidFill>
                <a:latin typeface="Lato Bold Italics"/>
              </a:rPr>
              <a:t>KİTS, İMECE (KİTS), TÜBESS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sistemleri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üzerinden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gerçekleştirilmektedir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.</a:t>
            </a:r>
          </a:p>
          <a:p>
            <a:pPr>
              <a:lnSpc>
                <a:spcPts val="3644"/>
              </a:lnSpc>
            </a:pPr>
            <a:endParaRPr lang="en-US" sz="3437" dirty="0">
              <a:solidFill>
                <a:srgbClr val="204517"/>
              </a:solidFill>
              <a:latin typeface="Lato"/>
            </a:endParaRPr>
          </a:p>
          <a:p>
            <a:pPr marL="742217" lvl="1" indent="-371109">
              <a:lnSpc>
                <a:spcPts val="3644"/>
              </a:lnSpc>
              <a:buFont typeface="Arial"/>
              <a:buChar char="•"/>
            </a:pPr>
            <a:r>
              <a:rPr lang="en-US" sz="3437" dirty="0">
                <a:solidFill>
                  <a:srgbClr val="204517"/>
                </a:solidFill>
                <a:latin typeface="Lato"/>
              </a:rPr>
              <a:t>MEF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Üniversitesi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bünyesinde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yer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alan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Akademik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ve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idari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personeller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basılı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kaynak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sağlama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hizmetinden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yararlanırken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,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öğrenciler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ise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elektronik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kaynak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sağlama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hizmetinden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yararlanabilmektedirler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.</a:t>
            </a:r>
          </a:p>
          <a:p>
            <a:pPr>
              <a:lnSpc>
                <a:spcPts val="3644"/>
              </a:lnSpc>
            </a:pPr>
            <a:endParaRPr lang="en-US" sz="3437" dirty="0">
              <a:solidFill>
                <a:srgbClr val="204517"/>
              </a:solidFill>
              <a:latin typeface="Lato"/>
            </a:endParaRPr>
          </a:p>
          <a:p>
            <a:pPr marL="742217" lvl="1" indent="-371109">
              <a:lnSpc>
                <a:spcPts val="3644"/>
              </a:lnSpc>
              <a:buFont typeface="Arial"/>
              <a:buChar char="•"/>
            </a:pPr>
            <a:r>
              <a:rPr lang="en-US" sz="3437" dirty="0" err="1">
                <a:solidFill>
                  <a:srgbClr val="204517"/>
                </a:solidFill>
                <a:latin typeface="Lato"/>
              </a:rPr>
              <a:t>Kütüphaneye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ulaşan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kaynak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talepleri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,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olabilecek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en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hızlı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şekilde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belirtilen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platformlar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üzerinden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işleme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alınıp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, </a:t>
            </a:r>
            <a:r>
              <a:rPr lang="en-US" sz="3437" dirty="0" err="1">
                <a:solidFill>
                  <a:srgbClr val="204517"/>
                </a:solidFill>
                <a:latin typeface="Lato"/>
              </a:rPr>
              <a:t>sağlanmaktadır</a:t>
            </a:r>
            <a:r>
              <a:rPr lang="en-US" sz="3437" dirty="0">
                <a:solidFill>
                  <a:srgbClr val="204517"/>
                </a:solidFill>
                <a:latin typeface="Lato"/>
              </a:rPr>
              <a:t>.</a:t>
            </a:r>
          </a:p>
          <a:p>
            <a:pPr>
              <a:lnSpc>
                <a:spcPts val="4350"/>
              </a:lnSpc>
            </a:pPr>
            <a:endParaRPr lang="en-US" sz="3437" dirty="0">
              <a:solidFill>
                <a:srgbClr val="204517"/>
              </a:solidFill>
              <a:latin typeface="Lato"/>
            </a:endParaRPr>
          </a:p>
          <a:p>
            <a:pPr>
              <a:lnSpc>
                <a:spcPts val="4350"/>
              </a:lnSpc>
            </a:pPr>
            <a:endParaRPr lang="en-US" sz="3437" dirty="0">
              <a:solidFill>
                <a:srgbClr val="204517"/>
              </a:solidFill>
              <a:latin typeface="Lato"/>
            </a:endParaRPr>
          </a:p>
          <a:p>
            <a:pPr>
              <a:lnSpc>
                <a:spcPts val="4350"/>
              </a:lnSpc>
            </a:pPr>
            <a:endParaRPr lang="en-US" sz="3437" dirty="0">
              <a:solidFill>
                <a:srgbClr val="204517"/>
              </a:solidFill>
              <a:latin typeface="Lato"/>
            </a:endParaRPr>
          </a:p>
          <a:p>
            <a:pPr>
              <a:lnSpc>
                <a:spcPts val="4350"/>
              </a:lnSpc>
            </a:pPr>
            <a:endParaRPr lang="en-US" sz="3437" dirty="0">
              <a:solidFill>
                <a:srgbClr val="204517"/>
              </a:solidFill>
              <a:latin typeface="La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07319" y="646491"/>
            <a:ext cx="9846843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5"/>
              </a:lnSpc>
            </a:pPr>
            <a:r>
              <a:rPr lang="en-US" sz="6370" dirty="0" err="1">
                <a:solidFill>
                  <a:srgbClr val="ED5808"/>
                </a:solidFill>
                <a:latin typeface="Lovelo"/>
              </a:rPr>
              <a:t>Ulusal</a:t>
            </a:r>
            <a:r>
              <a:rPr lang="en-US" sz="6370" dirty="0">
                <a:solidFill>
                  <a:srgbClr val="ED5808"/>
                </a:solidFill>
                <a:latin typeface="Lovelo"/>
              </a:rPr>
              <a:t> </a:t>
            </a:r>
            <a:r>
              <a:rPr lang="en-US" sz="6370" dirty="0" err="1">
                <a:solidFill>
                  <a:srgbClr val="ED5808"/>
                </a:solidFill>
                <a:latin typeface="Lovelo"/>
              </a:rPr>
              <a:t>alanda</a:t>
            </a:r>
            <a:r>
              <a:rPr lang="en-US" sz="6370" dirty="0">
                <a:solidFill>
                  <a:srgbClr val="ED5808"/>
                </a:solidFill>
                <a:latin typeface="Lovelo"/>
              </a:rPr>
              <a:t> </a:t>
            </a:r>
          </a:p>
          <a:p>
            <a:pPr algn="ctr">
              <a:lnSpc>
                <a:spcPts val="7645"/>
              </a:lnSpc>
            </a:pPr>
            <a:r>
              <a:rPr lang="en-US" sz="6370" dirty="0" err="1">
                <a:solidFill>
                  <a:srgbClr val="ED5808"/>
                </a:solidFill>
                <a:latin typeface="Lovelo"/>
              </a:rPr>
              <a:t>kaynak</a:t>
            </a:r>
            <a:r>
              <a:rPr lang="en-US" sz="6370" dirty="0">
                <a:solidFill>
                  <a:srgbClr val="ED5808"/>
                </a:solidFill>
                <a:latin typeface="Lovelo"/>
              </a:rPr>
              <a:t> </a:t>
            </a:r>
            <a:r>
              <a:rPr lang="en-US" sz="6370" dirty="0" err="1">
                <a:solidFill>
                  <a:srgbClr val="ED5808"/>
                </a:solidFill>
                <a:latin typeface="Lovelo"/>
              </a:rPr>
              <a:t>paylaşımı</a:t>
            </a:r>
            <a:endParaRPr lang="en-US" sz="6370" dirty="0">
              <a:solidFill>
                <a:srgbClr val="ED5808"/>
              </a:solidFill>
              <a:latin typeface="Lovelo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385339" y="8721710"/>
            <a:ext cx="3669169" cy="1184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60071" y="2348382"/>
            <a:ext cx="9083260" cy="6071148"/>
            <a:chOff x="0" y="0"/>
            <a:chExt cx="12111013" cy="809486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2469080" y="0"/>
              <a:ext cx="9459979" cy="7586993"/>
              <a:chOff x="0" y="0"/>
              <a:chExt cx="12679593" cy="101691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350" y="0"/>
                <a:ext cx="12692293" cy="10169153"/>
              </a:xfrm>
              <a:custGeom>
                <a:avLst/>
                <a:gdLst/>
                <a:ahLst/>
                <a:cxnLst/>
                <a:rect l="l" t="t" r="r" b="b"/>
                <a:pathLst>
                  <a:path w="12692293" h="10169153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169153"/>
                    </a:lnTo>
                    <a:lnTo>
                      <a:pt x="0" y="10169153"/>
                    </a:lnTo>
                    <a:close/>
                    <a:moveTo>
                      <a:pt x="2535919" y="0"/>
                    </a:moveTo>
                    <a:lnTo>
                      <a:pt x="2548619" y="0"/>
                    </a:lnTo>
                    <a:lnTo>
                      <a:pt x="2548619" y="10169153"/>
                    </a:lnTo>
                    <a:lnTo>
                      <a:pt x="2535919" y="10169153"/>
                    </a:lnTo>
                    <a:close/>
                    <a:moveTo>
                      <a:pt x="5071837" y="0"/>
                    </a:moveTo>
                    <a:lnTo>
                      <a:pt x="5084537" y="0"/>
                    </a:lnTo>
                    <a:lnTo>
                      <a:pt x="5084537" y="10169153"/>
                    </a:lnTo>
                    <a:lnTo>
                      <a:pt x="5071837" y="10169153"/>
                    </a:lnTo>
                    <a:close/>
                    <a:moveTo>
                      <a:pt x="7607756" y="0"/>
                    </a:moveTo>
                    <a:lnTo>
                      <a:pt x="7620456" y="0"/>
                    </a:lnTo>
                    <a:lnTo>
                      <a:pt x="7620456" y="10169153"/>
                    </a:lnTo>
                    <a:lnTo>
                      <a:pt x="7607756" y="10169153"/>
                    </a:lnTo>
                    <a:close/>
                    <a:moveTo>
                      <a:pt x="10143675" y="0"/>
                    </a:moveTo>
                    <a:lnTo>
                      <a:pt x="10156375" y="0"/>
                    </a:lnTo>
                    <a:lnTo>
                      <a:pt x="10156375" y="10169153"/>
                    </a:lnTo>
                    <a:lnTo>
                      <a:pt x="10143675" y="10169153"/>
                    </a:lnTo>
                    <a:close/>
                    <a:moveTo>
                      <a:pt x="12679593" y="0"/>
                    </a:moveTo>
                    <a:lnTo>
                      <a:pt x="12692293" y="0"/>
                    </a:lnTo>
                    <a:lnTo>
                      <a:pt x="12692293" y="10169153"/>
                    </a:lnTo>
                    <a:lnTo>
                      <a:pt x="12679593" y="10169153"/>
                    </a:lnTo>
                    <a:close/>
                  </a:path>
                </a:pathLst>
              </a:custGeom>
              <a:solidFill>
                <a:srgbClr val="204517">
                  <a:alpha val="24706"/>
                </a:srgbClr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378079" y="7700496"/>
              <a:ext cx="182003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179123" y="7700496"/>
              <a:ext cx="363907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10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71119" y="7700496"/>
              <a:ext cx="363907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20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963114" y="7700496"/>
              <a:ext cx="363907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30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855110" y="7700496"/>
              <a:ext cx="363907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40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747106" y="7700496"/>
              <a:ext cx="363907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50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6382" y="921815"/>
              <a:ext cx="1291095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MAKALE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577262"/>
              <a:ext cx="2317477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KİTAP BÖLÜMÜ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26813" y="6232710"/>
              <a:ext cx="2090664" cy="394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06"/>
                </a:lnSpc>
              </a:pPr>
              <a:r>
                <a:rPr lang="en-US" sz="1790">
                  <a:solidFill>
                    <a:srgbClr val="204517"/>
                  </a:solidFill>
                  <a:latin typeface="IBM Plex Sans Bold"/>
                </a:rPr>
                <a:t>BASILI KİTAP 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2469080" y="0"/>
              <a:ext cx="9464717" cy="7586993"/>
              <a:chOff x="0" y="0"/>
              <a:chExt cx="12685943" cy="1016915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614106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7614106" h="3050746">
                    <a:moveTo>
                      <a:pt x="0" y="0"/>
                    </a:moveTo>
                    <a:lnTo>
                      <a:pt x="7370046" y="0"/>
                    </a:lnTo>
                    <a:cubicBezTo>
                      <a:pt x="7504836" y="0"/>
                      <a:pt x="7614106" y="109269"/>
                      <a:pt x="7614106" y="244060"/>
                    </a:cubicBezTo>
                    <a:lnTo>
                      <a:pt x="7614106" y="2806686"/>
                    </a:lnTo>
                    <a:cubicBezTo>
                      <a:pt x="7614106" y="2941477"/>
                      <a:pt x="7504836" y="3050746"/>
                      <a:pt x="7370046" y="3050746"/>
                    </a:cubicBezTo>
                    <a:lnTo>
                      <a:pt x="0" y="3050746"/>
                    </a:lnTo>
                    <a:close/>
                  </a:path>
                </a:pathLst>
              </a:custGeom>
              <a:solidFill>
                <a:srgbClr val="F5C0A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3559204"/>
                <a:ext cx="10150025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10150025" h="3050746">
                    <a:moveTo>
                      <a:pt x="0" y="0"/>
                    </a:moveTo>
                    <a:lnTo>
                      <a:pt x="9905964" y="0"/>
                    </a:lnTo>
                    <a:cubicBezTo>
                      <a:pt x="9970693" y="0"/>
                      <a:pt x="10032771" y="25713"/>
                      <a:pt x="10078541" y="71483"/>
                    </a:cubicBezTo>
                    <a:cubicBezTo>
                      <a:pt x="10124311" y="117253"/>
                      <a:pt x="10150025" y="179331"/>
                      <a:pt x="10150025" y="244059"/>
                    </a:cubicBezTo>
                    <a:lnTo>
                      <a:pt x="10150025" y="2806686"/>
                    </a:lnTo>
                    <a:cubicBezTo>
                      <a:pt x="10150025" y="2871414"/>
                      <a:pt x="10124311" y="2933492"/>
                      <a:pt x="10078541" y="2979262"/>
                    </a:cubicBezTo>
                    <a:cubicBezTo>
                      <a:pt x="10032771" y="3025032"/>
                      <a:pt x="9970693" y="3050745"/>
                      <a:pt x="9905964" y="3050745"/>
                    </a:cubicBezTo>
                    <a:lnTo>
                      <a:pt x="0" y="3050745"/>
                    </a:lnTo>
                    <a:close/>
                  </a:path>
                </a:pathLst>
              </a:custGeom>
              <a:solidFill>
                <a:srgbClr val="F5C0A2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7118407"/>
                <a:ext cx="12685943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12685943" h="3050746">
                    <a:moveTo>
                      <a:pt x="0" y="0"/>
                    </a:moveTo>
                    <a:lnTo>
                      <a:pt x="12441883" y="0"/>
                    </a:lnTo>
                    <a:cubicBezTo>
                      <a:pt x="12576673" y="0"/>
                      <a:pt x="12685943" y="109270"/>
                      <a:pt x="12685943" y="244060"/>
                    </a:cubicBezTo>
                    <a:lnTo>
                      <a:pt x="12685943" y="2806686"/>
                    </a:lnTo>
                    <a:cubicBezTo>
                      <a:pt x="12685943" y="2941477"/>
                      <a:pt x="12576673" y="3050746"/>
                      <a:pt x="12441883" y="3050746"/>
                    </a:cubicBezTo>
                    <a:lnTo>
                      <a:pt x="0" y="3050746"/>
                    </a:lnTo>
                    <a:close/>
                  </a:path>
                </a:pathLst>
              </a:custGeom>
              <a:solidFill>
                <a:srgbClr val="F5C0A2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6091285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6091285" h="3050746">
                    <a:moveTo>
                      <a:pt x="0" y="0"/>
                    </a:moveTo>
                    <a:lnTo>
                      <a:pt x="6091285" y="0"/>
                    </a:lnTo>
                    <a:lnTo>
                      <a:pt x="6091285" y="3050746"/>
                    </a:lnTo>
                    <a:lnTo>
                      <a:pt x="0" y="3050746"/>
                    </a:lnTo>
                    <a:close/>
                  </a:path>
                </a:pathLst>
              </a:custGeom>
              <a:solidFill>
                <a:srgbClr val="ED5808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3559204"/>
                <a:ext cx="7358768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7358768" h="3050746">
                    <a:moveTo>
                      <a:pt x="0" y="0"/>
                    </a:moveTo>
                    <a:lnTo>
                      <a:pt x="7358768" y="0"/>
                    </a:lnTo>
                    <a:lnTo>
                      <a:pt x="7358768" y="3050745"/>
                    </a:lnTo>
                    <a:lnTo>
                      <a:pt x="0" y="3050745"/>
                    </a:lnTo>
                    <a:close/>
                  </a:path>
                </a:pathLst>
              </a:custGeom>
              <a:solidFill>
                <a:srgbClr val="ED5808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7118407"/>
                <a:ext cx="10148754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10148754" h="3050746">
                    <a:moveTo>
                      <a:pt x="0" y="0"/>
                    </a:moveTo>
                    <a:lnTo>
                      <a:pt x="10148754" y="0"/>
                    </a:lnTo>
                    <a:lnTo>
                      <a:pt x="10148754" y="3050746"/>
                    </a:lnTo>
                    <a:lnTo>
                      <a:pt x="0" y="3050746"/>
                    </a:lnTo>
                    <a:close/>
                  </a:path>
                </a:pathLst>
              </a:custGeom>
              <a:solidFill>
                <a:srgbClr val="ED5808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2538035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2538035" h="3050746">
                    <a:moveTo>
                      <a:pt x="0" y="0"/>
                    </a:moveTo>
                    <a:lnTo>
                      <a:pt x="2538035" y="0"/>
                    </a:lnTo>
                    <a:lnTo>
                      <a:pt x="2538035" y="3050746"/>
                    </a:lnTo>
                    <a:lnTo>
                      <a:pt x="0" y="3050746"/>
                    </a:lnTo>
                    <a:close/>
                  </a:path>
                </a:pathLst>
              </a:custGeom>
              <a:solidFill>
                <a:srgbClr val="204517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3559204"/>
                <a:ext cx="3806259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3806259" h="3050746">
                    <a:moveTo>
                      <a:pt x="0" y="0"/>
                    </a:moveTo>
                    <a:lnTo>
                      <a:pt x="3806259" y="0"/>
                    </a:lnTo>
                    <a:lnTo>
                      <a:pt x="3806259" y="3050745"/>
                    </a:lnTo>
                    <a:lnTo>
                      <a:pt x="0" y="3050745"/>
                    </a:lnTo>
                    <a:close/>
                  </a:path>
                </a:pathLst>
              </a:custGeom>
              <a:solidFill>
                <a:srgbClr val="204517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7118407"/>
                <a:ext cx="6089253" cy="3050746"/>
              </a:xfrm>
              <a:custGeom>
                <a:avLst/>
                <a:gdLst/>
                <a:ahLst/>
                <a:cxnLst/>
                <a:rect l="l" t="t" r="r" b="b"/>
                <a:pathLst>
                  <a:path w="6089253" h="3050746">
                    <a:moveTo>
                      <a:pt x="0" y="0"/>
                    </a:moveTo>
                    <a:lnTo>
                      <a:pt x="6089253" y="0"/>
                    </a:lnTo>
                    <a:lnTo>
                      <a:pt x="6089253" y="3050746"/>
                    </a:lnTo>
                    <a:lnTo>
                      <a:pt x="0" y="3050746"/>
                    </a:lnTo>
                    <a:close/>
                  </a:path>
                </a:pathLst>
              </a:custGeom>
              <a:solidFill>
                <a:srgbClr val="204517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16089" y="2440416"/>
            <a:ext cx="1547968" cy="1353769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3496941" y="2288016"/>
            <a:ext cx="1610032" cy="130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0"/>
              </a:lnSpc>
            </a:pPr>
            <a:r>
              <a:rPr lang="en-US" sz="7578" dirty="0">
                <a:solidFill>
                  <a:srgbClr val="ED5808"/>
                </a:solidFill>
                <a:latin typeface="IBM Plex Mono Bold"/>
              </a:rPr>
              <a:t>49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96941" y="4354362"/>
            <a:ext cx="1610032" cy="130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0"/>
              </a:lnSpc>
            </a:pPr>
            <a:r>
              <a:rPr lang="en-US" sz="7578" dirty="0">
                <a:solidFill>
                  <a:srgbClr val="ED5808"/>
                </a:solidFill>
                <a:latin typeface="IBM Plex Mono Bold"/>
              </a:rPr>
              <a:t>62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33172" y="6558842"/>
            <a:ext cx="2137571" cy="130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0"/>
              </a:lnSpc>
            </a:pPr>
            <a:r>
              <a:rPr lang="en-US" sz="7578" dirty="0">
                <a:solidFill>
                  <a:srgbClr val="ED5808"/>
                </a:solidFill>
                <a:latin typeface="IBM Plex Mono Bold"/>
              </a:rPr>
              <a:t>182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16089" y="4466616"/>
            <a:ext cx="1547968" cy="135376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16089" y="6573109"/>
            <a:ext cx="1547968" cy="135376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221758" y="669651"/>
            <a:ext cx="1742262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5"/>
              </a:lnSpc>
            </a:pPr>
            <a:r>
              <a:rPr lang="en-US" sz="6370">
                <a:solidFill>
                  <a:srgbClr val="ED5808"/>
                </a:solidFill>
                <a:latin typeface="Lovelo"/>
              </a:rPr>
              <a:t>2022-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0" y="2362481"/>
            <a:ext cx="6369230" cy="68958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683341" y="-191506"/>
            <a:ext cx="6369230" cy="68958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7044" t="323" b="1540"/>
          <a:stretch>
            <a:fillRect/>
          </a:stretch>
        </p:blipFill>
        <p:spPr>
          <a:xfrm>
            <a:off x="10074201" y="1921654"/>
            <a:ext cx="7514465" cy="606305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3661726" y="496735"/>
            <a:ext cx="15990341" cy="274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</a:pPr>
            <a:r>
              <a:rPr lang="en-US" sz="5225" dirty="0" err="1">
                <a:solidFill>
                  <a:srgbClr val="ED5808"/>
                </a:solidFill>
                <a:latin typeface="Lovelo"/>
              </a:rPr>
              <a:t>Uluslararası</a:t>
            </a:r>
            <a:r>
              <a:rPr lang="en-US" sz="5225" dirty="0">
                <a:solidFill>
                  <a:srgbClr val="ED5808"/>
                </a:solidFill>
                <a:latin typeface="Lovelo"/>
              </a:rPr>
              <a:t> </a:t>
            </a:r>
            <a:r>
              <a:rPr lang="en-US" sz="5225" dirty="0" err="1">
                <a:solidFill>
                  <a:srgbClr val="ED5808"/>
                </a:solidFill>
                <a:latin typeface="Lovelo"/>
              </a:rPr>
              <a:t>alanda</a:t>
            </a:r>
            <a:endParaRPr lang="en-US" sz="5225" dirty="0">
              <a:solidFill>
                <a:srgbClr val="ED5808"/>
              </a:solidFill>
              <a:latin typeface="Lovelo"/>
            </a:endParaRPr>
          </a:p>
          <a:p>
            <a:pPr algn="ctr">
              <a:lnSpc>
                <a:spcPts val="7315"/>
              </a:lnSpc>
            </a:pPr>
            <a:r>
              <a:rPr lang="en-US" sz="5225" dirty="0">
                <a:solidFill>
                  <a:srgbClr val="ED5808"/>
                </a:solidFill>
                <a:latin typeface="Lovelo"/>
              </a:rPr>
              <a:t>Kaynak </a:t>
            </a:r>
            <a:r>
              <a:rPr lang="en-US" sz="5225" dirty="0" err="1">
                <a:solidFill>
                  <a:srgbClr val="ED5808"/>
                </a:solidFill>
                <a:latin typeface="Lovelo"/>
              </a:rPr>
              <a:t>paylaşımı</a:t>
            </a:r>
            <a:endParaRPr lang="en-US" sz="5225" dirty="0">
              <a:solidFill>
                <a:srgbClr val="ED5808"/>
              </a:solidFill>
              <a:latin typeface="Lovelo"/>
            </a:endParaRPr>
          </a:p>
          <a:p>
            <a:pPr algn="ctr">
              <a:lnSpc>
                <a:spcPts val="7315"/>
              </a:lnSpc>
            </a:pPr>
            <a:r>
              <a:rPr lang="en-US" sz="5225" dirty="0">
                <a:solidFill>
                  <a:srgbClr val="ED5808"/>
                </a:solidFill>
                <a:latin typeface="Lovelo"/>
              </a:rPr>
              <a:t>"IFLA RSCVD </a:t>
            </a:r>
            <a:r>
              <a:rPr lang="en-US" sz="5225" dirty="0" err="1">
                <a:solidFill>
                  <a:srgbClr val="ED5808"/>
                </a:solidFill>
                <a:latin typeface="Lovelo"/>
              </a:rPr>
              <a:t>gİrİşİmİ</a:t>
            </a:r>
            <a:r>
              <a:rPr lang="en-US" sz="5225" dirty="0">
                <a:solidFill>
                  <a:srgbClr val="ED5808"/>
                </a:solidFill>
                <a:latin typeface="Lovelo"/>
              </a:rPr>
              <a:t>"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6060" y="3508805"/>
            <a:ext cx="8406553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221758" y="3383386"/>
            <a:ext cx="9126884" cy="504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128" lvl="1" indent="-343064">
              <a:lnSpc>
                <a:spcPts val="4449"/>
              </a:lnSpc>
              <a:buFont typeface="Arial"/>
              <a:buChar char="•"/>
            </a:pPr>
            <a:r>
              <a:rPr lang="en-US" sz="3177" dirty="0">
                <a:solidFill>
                  <a:srgbClr val="204517"/>
                </a:solidFill>
                <a:latin typeface="Lato Italics"/>
              </a:rPr>
              <a:t>Resource Sharing During Covid-19 (RSCVD), Covid-19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pandemisiyle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beraber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yaşamın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elektronik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ortama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taşınmasıyla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ortaya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çıkan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bir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kaynak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paylaşım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girişimidir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.</a:t>
            </a:r>
          </a:p>
          <a:p>
            <a:pPr marL="686128" lvl="1" indent="-343064">
              <a:lnSpc>
                <a:spcPts val="4449"/>
              </a:lnSpc>
              <a:buFont typeface="Arial"/>
              <a:buChar char="•"/>
            </a:pP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Gönüllülük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esasına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dayanır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.</a:t>
            </a:r>
          </a:p>
          <a:p>
            <a:pPr marL="686128" lvl="1" indent="-343064">
              <a:lnSpc>
                <a:spcPts val="4449"/>
              </a:lnSpc>
              <a:buFont typeface="Arial"/>
              <a:buChar char="•"/>
            </a:pP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Bilgiye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açık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,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hızlı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ve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ücretsiz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bir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şekilde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erişmeyi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amaçlar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.</a:t>
            </a:r>
          </a:p>
          <a:p>
            <a:pPr marL="686128" lvl="1" indent="-343064">
              <a:lnSpc>
                <a:spcPts val="4449"/>
              </a:lnSpc>
              <a:buFont typeface="Arial"/>
              <a:buChar char="•"/>
            </a:pPr>
            <a:r>
              <a:rPr lang="en-US" sz="3177" dirty="0">
                <a:solidFill>
                  <a:srgbClr val="204517"/>
                </a:solidFill>
                <a:latin typeface="Lato Italics"/>
              </a:rPr>
              <a:t>100'den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fazla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kurum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ve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yüzlerce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gönüllüyü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bünyesinde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177" dirty="0" err="1">
                <a:solidFill>
                  <a:srgbClr val="204517"/>
                </a:solidFill>
                <a:latin typeface="Lato Italics"/>
              </a:rPr>
              <a:t>barındırır</a:t>
            </a:r>
            <a:r>
              <a:rPr lang="en-US" sz="3177" dirty="0">
                <a:solidFill>
                  <a:srgbClr val="204517"/>
                </a:solidFill>
                <a:latin typeface="Lato Italics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45042">
            <a:off x="-922934" y="-2054160"/>
            <a:ext cx="20194929" cy="1262183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86104" y="2434035"/>
            <a:ext cx="4988851" cy="5561804"/>
            <a:chOff x="-153210" y="-104392"/>
            <a:chExt cx="736600" cy="8211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0180" cy="716803"/>
            </a:xfrm>
            <a:custGeom>
              <a:avLst/>
              <a:gdLst/>
              <a:ahLst/>
              <a:cxnLst/>
              <a:rect l="l" t="t" r="r" b="b"/>
              <a:pathLst>
                <a:path w="430180" h="716803">
                  <a:moveTo>
                    <a:pt x="430180" y="0"/>
                  </a:moveTo>
                  <a:lnTo>
                    <a:pt x="430180" y="716803"/>
                  </a:lnTo>
                  <a:lnTo>
                    <a:pt x="215090" y="589803"/>
                  </a:lnTo>
                  <a:lnTo>
                    <a:pt x="0" y="716803"/>
                  </a:lnTo>
                  <a:lnTo>
                    <a:pt x="0" y="0"/>
                  </a:lnTo>
                  <a:lnTo>
                    <a:pt x="430180" y="0"/>
                  </a:lnTo>
                  <a:close/>
                </a:path>
              </a:pathLst>
            </a:custGeom>
            <a:solidFill>
              <a:srgbClr val="ED580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153210" y="-104392"/>
              <a:ext cx="7366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79"/>
                </a:lnSpc>
              </a:pPr>
              <a:r>
                <a:rPr lang="en-US" sz="6199" dirty="0">
                  <a:solidFill>
                    <a:srgbClr val="FDFAE6"/>
                  </a:solidFill>
                  <a:latin typeface="IBM Plex Mono Bold"/>
                </a:rPr>
                <a:t>1866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83976" y="3108406"/>
            <a:ext cx="3340229" cy="4854776"/>
            <a:chOff x="-47049" y="0"/>
            <a:chExt cx="736600" cy="10705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2502" cy="1070594"/>
            </a:xfrm>
            <a:custGeom>
              <a:avLst/>
              <a:gdLst/>
              <a:ahLst/>
              <a:cxnLst/>
              <a:rect l="l" t="t" r="r" b="b"/>
              <a:pathLst>
                <a:path w="642502" h="1070594">
                  <a:moveTo>
                    <a:pt x="642502" y="0"/>
                  </a:moveTo>
                  <a:lnTo>
                    <a:pt x="642502" y="1070594"/>
                  </a:lnTo>
                  <a:lnTo>
                    <a:pt x="321251" y="943594"/>
                  </a:lnTo>
                  <a:lnTo>
                    <a:pt x="0" y="1070594"/>
                  </a:lnTo>
                  <a:lnTo>
                    <a:pt x="0" y="0"/>
                  </a:lnTo>
                  <a:lnTo>
                    <a:pt x="642502" y="0"/>
                  </a:lnTo>
                  <a:close/>
                </a:path>
              </a:pathLst>
            </a:custGeom>
            <a:solidFill>
              <a:srgbClr val="ED580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47049" y="48737"/>
              <a:ext cx="736600" cy="800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79"/>
                </a:lnSpc>
              </a:pPr>
              <a:r>
                <a:rPr lang="en-US" sz="6199" dirty="0">
                  <a:solidFill>
                    <a:srgbClr val="FDFAE6"/>
                  </a:solidFill>
                  <a:latin typeface="IBM Plex Mono Bold"/>
                </a:rPr>
                <a:t>50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63372" y="705687"/>
            <a:ext cx="6034317" cy="220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389" spc="338" dirty="0">
                <a:solidFill>
                  <a:srgbClr val="204517"/>
                </a:solidFill>
                <a:latin typeface="Lovelo"/>
              </a:rPr>
              <a:t>DIĞER </a:t>
            </a:r>
          </a:p>
          <a:p>
            <a:pPr algn="ctr">
              <a:lnSpc>
                <a:spcPts val="4406"/>
              </a:lnSpc>
            </a:pPr>
            <a:r>
              <a:rPr lang="en-US" sz="3389" spc="338" dirty="0">
                <a:solidFill>
                  <a:srgbClr val="204517"/>
                </a:solidFill>
                <a:latin typeface="Lovelo"/>
              </a:rPr>
              <a:t>KURUMLARA SAĞLADIĞIMIZ</a:t>
            </a:r>
          </a:p>
          <a:p>
            <a:pPr algn="ctr">
              <a:lnSpc>
                <a:spcPts val="4406"/>
              </a:lnSpc>
            </a:pPr>
            <a:r>
              <a:rPr lang="en-US" sz="3389" spc="338" dirty="0">
                <a:solidFill>
                  <a:srgbClr val="204517"/>
                </a:solidFill>
                <a:latin typeface="Lovelo"/>
              </a:rPr>
              <a:t>E-KAYNAKLAR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97689" y="702406"/>
            <a:ext cx="5312803" cy="221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399" spc="339" dirty="0">
                <a:solidFill>
                  <a:srgbClr val="204517"/>
                </a:solidFill>
                <a:latin typeface="Lovelo"/>
              </a:rPr>
              <a:t>MEF ÜNIVERSITESI KULLANICILARINA SAĞLANAN</a:t>
            </a:r>
          </a:p>
          <a:p>
            <a:pPr algn="ctr">
              <a:lnSpc>
                <a:spcPts val="4420"/>
              </a:lnSpc>
            </a:pPr>
            <a:r>
              <a:rPr lang="en-US" sz="3400" spc="340" dirty="0">
                <a:solidFill>
                  <a:srgbClr val="204517"/>
                </a:solidFill>
                <a:latin typeface="Lovelo"/>
              </a:rPr>
              <a:t>E-KAYNAKLAR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8235" y="1028700"/>
            <a:ext cx="6394567" cy="69232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72766" y="1550399"/>
            <a:ext cx="6586534" cy="59772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98352" y="5658357"/>
            <a:ext cx="6009084" cy="87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4"/>
              </a:lnSpc>
            </a:pPr>
            <a:r>
              <a:rPr lang="en-US" sz="5174" dirty="0">
                <a:solidFill>
                  <a:srgbClr val="204517"/>
                </a:solidFill>
                <a:latin typeface="Lato Bold Italics"/>
              </a:rPr>
              <a:t>"MEF ÜNİVERSİTESİ"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96317" y="3263760"/>
            <a:ext cx="8488867" cy="228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 err="1">
                <a:solidFill>
                  <a:srgbClr val="ED5808"/>
                </a:solidFill>
                <a:latin typeface="Lovelo"/>
              </a:rPr>
              <a:t>En</a:t>
            </a:r>
            <a:r>
              <a:rPr lang="en-US" sz="6500" dirty="0">
                <a:solidFill>
                  <a:srgbClr val="ED5808"/>
                </a:solidFill>
                <a:latin typeface="Lovelo"/>
              </a:rPr>
              <a:t> </a:t>
            </a:r>
            <a:r>
              <a:rPr lang="en-US" sz="6500" dirty="0" err="1">
                <a:solidFill>
                  <a:srgbClr val="ED5808"/>
                </a:solidFill>
                <a:latin typeface="Lovelo"/>
              </a:rPr>
              <a:t>Çok</a:t>
            </a:r>
            <a:r>
              <a:rPr lang="en-US" sz="6500" dirty="0">
                <a:solidFill>
                  <a:srgbClr val="ED5808"/>
                </a:solidFill>
                <a:latin typeface="Lovelo"/>
              </a:rPr>
              <a:t> Kaynak </a:t>
            </a:r>
          </a:p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ED5808"/>
                </a:solidFill>
                <a:latin typeface="Lovelo"/>
              </a:rPr>
              <a:t>Sağlayan</a:t>
            </a:r>
            <a:r>
              <a:rPr lang="en-US" sz="6500" dirty="0">
                <a:solidFill>
                  <a:srgbClr val="ED5808"/>
                </a:solidFill>
                <a:latin typeface="Lovelo"/>
              </a:rPr>
              <a:t> </a:t>
            </a:r>
            <a:r>
              <a:rPr lang="en-US" sz="6500" dirty="0" err="1">
                <a:solidFill>
                  <a:srgbClr val="ED5808"/>
                </a:solidFill>
                <a:latin typeface="Lovelo"/>
              </a:rPr>
              <a:t>Kurum</a:t>
            </a:r>
            <a:endParaRPr lang="en-US" sz="6500" dirty="0">
              <a:solidFill>
                <a:srgbClr val="ED5808"/>
              </a:solidFill>
              <a:latin typeface="Lovelo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98815">
            <a:off x="-2235244" y="-1954791"/>
            <a:ext cx="6475042" cy="70103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720538">
            <a:off x="-1443578" y="-3207012"/>
            <a:ext cx="20421401" cy="12763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3448" y="1793471"/>
            <a:ext cx="3756769" cy="528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94117" y="1914355"/>
            <a:ext cx="3528655" cy="5167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8475"/>
          <a:stretch>
            <a:fillRect/>
          </a:stretch>
        </p:blipFill>
        <p:spPr>
          <a:xfrm>
            <a:off x="9646672" y="1914355"/>
            <a:ext cx="3545255" cy="51672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612" r="8424"/>
          <a:stretch>
            <a:fillRect/>
          </a:stretch>
        </p:blipFill>
        <p:spPr>
          <a:xfrm>
            <a:off x="13916647" y="1914355"/>
            <a:ext cx="3468918" cy="5167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88203" y="435782"/>
            <a:ext cx="10911595" cy="106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3"/>
              </a:lnSpc>
            </a:pPr>
            <a:r>
              <a:rPr lang="en-US" sz="6188" dirty="0">
                <a:solidFill>
                  <a:srgbClr val="ED5808"/>
                </a:solidFill>
                <a:latin typeface="Lovelo"/>
              </a:rPr>
              <a:t>IFLA RSCVD PROJE EKİBİ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330260" y="7380142"/>
            <a:ext cx="6244185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204517"/>
                </a:solidFill>
                <a:latin typeface="Lovelo"/>
              </a:rPr>
              <a:t>Ertuğrul Çimen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ED5808"/>
                </a:solidFill>
                <a:latin typeface="Lato Italics"/>
              </a:rPr>
              <a:t>MEF Kütüphane Direktörü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45520" y="7380142"/>
            <a:ext cx="2825849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204517"/>
                </a:solidFill>
                <a:latin typeface="Lovelo"/>
              </a:rPr>
              <a:t>RAMAZAN ÇELİK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D5808"/>
                </a:solidFill>
                <a:latin typeface="Lato Italics"/>
              </a:rPr>
              <a:t>MEF Kütüphane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D5808"/>
                </a:solidFill>
                <a:latin typeface="Lato Italics"/>
              </a:rPr>
              <a:t>Direktör Yardımcısı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45169" y="7395896"/>
            <a:ext cx="2748260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204517"/>
                </a:solidFill>
                <a:latin typeface="Lovelo"/>
              </a:rPr>
              <a:t>İPEK YARAR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D5808"/>
                </a:solidFill>
                <a:latin typeface="Lato Italics"/>
              </a:rPr>
              <a:t>Teknik Hizmetler,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D5808"/>
                </a:solidFill>
                <a:latin typeface="Lato Italics"/>
              </a:rPr>
              <a:t>Kataloglama Uzmanı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69080" y="7395896"/>
            <a:ext cx="2831505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204517"/>
                </a:solidFill>
                <a:latin typeface="Lovelo"/>
              </a:rPr>
              <a:t>beyza yıldırım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D5808"/>
                </a:solidFill>
                <a:latin typeface="Lato Italics"/>
              </a:rPr>
              <a:t>Referans Hizmetleri,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D5808"/>
                </a:solidFill>
                <a:latin typeface="Lato Italics"/>
              </a:rPr>
              <a:t>Uzman </a:t>
            </a:r>
            <a:r>
              <a:rPr lang="en-US" sz="2499">
                <a:solidFill>
                  <a:srgbClr val="ED5808"/>
                </a:solidFill>
                <a:latin typeface="Lato"/>
              </a:rPr>
              <a:t>Yardımcısı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57453" y="8844000"/>
            <a:ext cx="3212587" cy="1037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98815">
            <a:off x="11202206" y="888082"/>
            <a:ext cx="6369230" cy="68958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26452" y="870596"/>
            <a:ext cx="6136570" cy="1186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60"/>
              </a:lnSpc>
              <a:spcBef>
                <a:spcPct val="0"/>
              </a:spcBef>
            </a:pPr>
            <a:r>
              <a:rPr lang="en-US" sz="6900" dirty="0" err="1">
                <a:solidFill>
                  <a:srgbClr val="ED5808"/>
                </a:solidFill>
                <a:latin typeface="Lovelo"/>
              </a:rPr>
              <a:t>Kazanımlar</a:t>
            </a:r>
            <a:endParaRPr lang="en-US" sz="6900" dirty="0">
              <a:solidFill>
                <a:srgbClr val="ED5808"/>
              </a:solidFill>
              <a:latin typeface="Lovel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2432798"/>
            <a:ext cx="10978585" cy="582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4958" lvl="1" indent="-392479">
              <a:lnSpc>
                <a:spcPts val="5090"/>
              </a:lnSpc>
              <a:buFont typeface="Arial"/>
              <a:buChar char="•"/>
            </a:pP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Kullanıcı-işbirlikçi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reaksiyonları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784958" lvl="1" indent="-392479">
              <a:lnSpc>
                <a:spcPts val="5090"/>
              </a:lnSpc>
              <a:buFont typeface="Arial"/>
              <a:buChar char="•"/>
            </a:pP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Ulusal-uluslararası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alanda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kurulan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profesyonel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iletişim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ağı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784958" lvl="1" indent="-392479">
              <a:lnSpc>
                <a:spcPts val="5090"/>
              </a:lnSpc>
              <a:buFont typeface="Arial"/>
              <a:buChar char="•"/>
            </a:pPr>
            <a:r>
              <a:rPr lang="en-US" sz="3635" dirty="0">
                <a:solidFill>
                  <a:srgbClr val="204517"/>
                </a:solidFill>
                <a:latin typeface="Lato Italics"/>
              </a:rPr>
              <a:t>Yeni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yöntemler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ve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farklı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platformlar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deneyimleme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fırsatı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784958" lvl="1" indent="-392479">
              <a:lnSpc>
                <a:spcPts val="5090"/>
              </a:lnSpc>
              <a:buFont typeface="Arial"/>
              <a:buChar char="•"/>
            </a:pP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Süreç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yönetim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kabiliyeti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,</a:t>
            </a:r>
          </a:p>
          <a:p>
            <a:pPr marL="784958" lvl="1" indent="-392479">
              <a:lnSpc>
                <a:spcPts val="5090"/>
              </a:lnSpc>
              <a:buFont typeface="Arial"/>
              <a:buChar char="•"/>
            </a:pP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Yüzlerce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kaynağa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ücretsiz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ve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hızlı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bir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şekilde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tr-TR" sz="3635" dirty="0">
                <a:solidFill>
                  <a:srgbClr val="204517"/>
                </a:solidFill>
                <a:latin typeface="Lato Italics"/>
              </a:rPr>
              <a:t>erişim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neticesinde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oluşan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zamansız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ve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mekansız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kütüphane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 </a:t>
            </a:r>
            <a:r>
              <a:rPr lang="en-US" sz="3635" dirty="0" err="1">
                <a:solidFill>
                  <a:srgbClr val="204517"/>
                </a:solidFill>
                <a:latin typeface="Lato Italics"/>
              </a:rPr>
              <a:t>kavramı</a:t>
            </a:r>
            <a:r>
              <a:rPr lang="en-US" sz="3635" dirty="0">
                <a:solidFill>
                  <a:srgbClr val="204517"/>
                </a:solidFill>
                <a:latin typeface="Lato Italics"/>
              </a:rPr>
              <a:t>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298815">
            <a:off x="13142454" y="-5072727"/>
            <a:ext cx="6369230" cy="68958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00870" y="8696587"/>
            <a:ext cx="3669169" cy="11846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1758" y="8635377"/>
            <a:ext cx="1956825" cy="12458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502" t="4598" r="2304"/>
          <a:stretch>
            <a:fillRect/>
          </a:stretch>
        </p:blipFill>
        <p:spPr>
          <a:xfrm>
            <a:off x="12444022" y="0"/>
            <a:ext cx="3913695" cy="8400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1980</Words>
  <Application>Microsoft Office PowerPoint</Application>
  <PresentationFormat>Özel</PresentationFormat>
  <Paragraphs>188</Paragraphs>
  <Slides>12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22" baseType="lpstr">
      <vt:lpstr>Calibri</vt:lpstr>
      <vt:lpstr>IBM Plex Mono Bold</vt:lpstr>
      <vt:lpstr>IBM Plex Sans Bold</vt:lpstr>
      <vt:lpstr>Lato Italics</vt:lpstr>
      <vt:lpstr>ArialMT</vt:lpstr>
      <vt:lpstr>Lato</vt:lpstr>
      <vt:lpstr>Arial</vt:lpstr>
      <vt:lpstr>Lovelo</vt:lpstr>
      <vt:lpstr>Lato Bold Italics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Ulusal-Uluslararası Alanda Kaynak Paylaşım</dc:title>
  <cp:lastModifiedBy>BEYZA YILDIRIM</cp:lastModifiedBy>
  <cp:revision>5</cp:revision>
  <dcterms:created xsi:type="dcterms:W3CDTF">2006-08-16T00:00:00Z</dcterms:created>
  <dcterms:modified xsi:type="dcterms:W3CDTF">2023-03-28T09:01:17Z</dcterms:modified>
  <dc:identifier>DAFduyd3piU</dc:identifier>
</cp:coreProperties>
</file>