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5143500" type="screen16x9"/>
  <p:notesSz cx="6858000" cy="9144000"/>
  <p:embeddedFontLst>
    <p:embeddedFont>
      <p:font typeface="Alfa Slab One" panose="020B0604020202020204" charset="0"/>
      <p:regular r:id="rId16"/>
    </p:embeddedFont>
    <p:embeddedFont>
      <p:font typeface="Nunito" pitchFamily="2" charset="0"/>
      <p:regular r:id="rId17"/>
      <p:bold r:id="rId18"/>
      <p:italic r:id="rId19"/>
      <p:boldItalic r:id="rId20"/>
    </p:embeddedFont>
    <p:embeddedFont>
      <p:font typeface="Proxima Nova" panose="020B0604020202020204" charset="0"/>
      <p:regular r:id="rId21"/>
      <p:bold r:id="rId22"/>
      <p:italic r:id="rId23"/>
      <p:boldItalic r:id="rId24"/>
    </p:embeddedFont>
    <p:embeddedFont>
      <p:font typeface="Roboto" panose="02000000000000000000" pitchFamily="2"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24" y="8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tr">
                <a:solidFill>
                  <a:srgbClr val="111111"/>
                </a:solidFill>
                <a:highlight>
                  <a:srgbClr val="F5F5F5"/>
                </a:highlight>
                <a:latin typeface="Roboto"/>
                <a:ea typeface="Roboto"/>
                <a:cs typeface="Roboto"/>
                <a:sym typeface="Roboto"/>
              </a:rPr>
              <a:t>Herkese Merhaba , Hoş geldiniz.  öncelikle Ramazan Bey’e takdiminden dolayı teşekkür ederim. Kütüphane haftamız kutlu olsun. Bugün sizlere ChatGPT-4 ile Veri Analizi ve Raporlama sunumumda Gecikmis Materyaller raporunun veri analizini ve görselleştirme aşamalarını anlatacağım.</a:t>
            </a:r>
            <a:endParaRPr>
              <a:solidFill>
                <a:srgbClr val="111111"/>
              </a:solidFill>
              <a:highlight>
                <a:srgbClr val="F5F5F5"/>
              </a:highlight>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endParaRPr>
              <a:solidFill>
                <a:srgbClr val="111111"/>
              </a:solidFill>
              <a:highlight>
                <a:srgbClr val="F5F5F5"/>
              </a:highlight>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endParaRPr sz="1800">
              <a:solidFill>
                <a:srgbClr val="666666"/>
              </a:solidFill>
              <a:latin typeface="Proxima Nova"/>
              <a:ea typeface="Proxima Nova"/>
              <a:cs typeface="Proxima Nova"/>
              <a:sym typeface="Proxima Nov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c3e3c12a48_0_4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c3e3c12a48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a:t>Grafiği görsel olarak geliştirebilir misin? komutunu verdiğimizde, </a:t>
            </a:r>
            <a:endParaRPr/>
          </a:p>
          <a:p>
            <a:pPr marL="0" lvl="0" indent="0" algn="l" rtl="0">
              <a:spcBef>
                <a:spcPts val="0"/>
              </a:spcBef>
              <a:spcAft>
                <a:spcPts val="0"/>
              </a:spcAft>
              <a:buNone/>
            </a:pPr>
            <a:endParaRPr/>
          </a:p>
          <a:p>
            <a:pPr marL="0" lvl="0" indent="0" algn="l" rtl="0">
              <a:spcBef>
                <a:spcPts val="0"/>
              </a:spcBef>
              <a:spcAft>
                <a:spcPts val="0"/>
              </a:spcAft>
              <a:buNone/>
            </a:pPr>
            <a:r>
              <a:rPr lang="tr"/>
              <a:t>Grafiğin renginin değiştiğini ve hatlarını renklendirerek daha keskin bir hale getirdiğini görmekteyiz.</a:t>
            </a: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c3e3c12a48_0_4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c3e3c12a48_0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a:t>Sonrasında elde edilen bu verilerle birlikte bize pasta grafiğinde gösterebilir misin? komutu verildiğinde,</a:t>
            </a:r>
            <a:endParaRPr/>
          </a:p>
          <a:p>
            <a:pPr marL="0" lvl="0" indent="0" algn="l" rtl="0">
              <a:spcBef>
                <a:spcPts val="0"/>
              </a:spcBef>
              <a:spcAft>
                <a:spcPts val="0"/>
              </a:spcAft>
              <a:buNone/>
            </a:pPr>
            <a:endParaRPr/>
          </a:p>
          <a:p>
            <a:pPr marL="0" lvl="0" indent="0" algn="l" rtl="0">
              <a:spcBef>
                <a:spcPts val="0"/>
              </a:spcBef>
              <a:spcAft>
                <a:spcPts val="0"/>
              </a:spcAft>
              <a:buNone/>
            </a:pPr>
            <a:r>
              <a:rPr lang="tr"/>
              <a:t>Kullanıcı adları ve üzerindeki kitap sayılarının yüzdesel dağılımlarını ve renklendirilmelerini görmekteyiz. Bu renklendirmeler kullanıcıların payının net bir şekilde ayrılmış olduğunu göstermektedir.</a:t>
            </a:r>
            <a:endParaRPr/>
          </a:p>
          <a:p>
            <a:pPr marL="0" lvl="0" indent="0" algn="l" rtl="0">
              <a:spcBef>
                <a:spcPts val="0"/>
              </a:spcBef>
              <a:spcAft>
                <a:spcPts val="0"/>
              </a:spcAft>
              <a:buNone/>
            </a:pPr>
            <a:endParaRPr/>
          </a:p>
          <a:p>
            <a:pPr marL="0" lvl="0" indent="0" algn="l" rtl="0">
              <a:spcBef>
                <a:spcPts val="0"/>
              </a:spcBef>
              <a:spcAft>
                <a:spcPts val="0"/>
              </a:spcAft>
              <a:buNone/>
            </a:pPr>
            <a:r>
              <a:rPr lang="tr"/>
              <a:t>Buraya kadar anlatmış olduğum aşamaları görmeniz için video hazırladım.</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f4df070ea3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f4df070ea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c3e3c12a48_0_4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c3e3c12a48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c3e3c12a48_0_4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c3e3c12a48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a:solidFill>
                  <a:srgbClr val="111111"/>
                </a:solidFill>
                <a:highlight>
                  <a:srgbClr val="F5F5F5"/>
                </a:highlight>
                <a:latin typeface="Roboto"/>
                <a:ea typeface="Roboto"/>
                <a:cs typeface="Roboto"/>
                <a:sym typeface="Roboto"/>
              </a:rPr>
              <a:t>Hazırlamış olduğum sunuma başlamadan önce önemli bir detaya yer vermek istedim. ChatGPT-4 ün içerisinde yer alan Plugins alanında bulunan  sol üst köşede görmüş olduğunuz Veri analizi eklentisini seçerek çalışmamızı başlatıyoruz. Normalde eklentisiz de analiz yapmak mümkün fakat bunlar sadece listeleme ve yönlendirme şeklinde olduğundan profesyonel bir sonuç elde edilemediği görülmektedir. Bu sebepten dolayı profesyonel bir sonuç elde edebilmek için  çalışmamızı Veri analizi eklentisinden gerçekleştirdik.</a:t>
            </a:r>
            <a:endParaRPr>
              <a:solidFill>
                <a:srgbClr val="111111"/>
              </a:solidFill>
              <a:highlight>
                <a:srgbClr val="F5F5F5"/>
              </a:highlight>
              <a:latin typeface="Roboto"/>
              <a:ea typeface="Roboto"/>
              <a:cs typeface="Roboto"/>
              <a:sym typeface="Roboto"/>
            </a:endParaRPr>
          </a:p>
          <a:p>
            <a:pPr marL="0" lvl="0" indent="0" algn="l" rtl="0">
              <a:spcBef>
                <a:spcPts val="0"/>
              </a:spcBef>
              <a:spcAft>
                <a:spcPts val="0"/>
              </a:spcAft>
              <a:buNone/>
            </a:pPr>
            <a:endParaRPr>
              <a:solidFill>
                <a:srgbClr val="111111"/>
              </a:solidFill>
              <a:highlight>
                <a:srgbClr val="F5F5F5"/>
              </a:highlight>
              <a:latin typeface="Roboto"/>
              <a:ea typeface="Roboto"/>
              <a:cs typeface="Roboto"/>
              <a:sym typeface="Roboto"/>
            </a:endParaRPr>
          </a:p>
          <a:p>
            <a:pPr marL="0" lvl="0" indent="0" algn="l" rtl="0">
              <a:spcBef>
                <a:spcPts val="0"/>
              </a:spcBef>
              <a:spcAft>
                <a:spcPts val="0"/>
              </a:spcAft>
              <a:buNone/>
            </a:pPr>
            <a:endParaRPr>
              <a:solidFill>
                <a:srgbClr val="111111"/>
              </a:solidFill>
              <a:highlight>
                <a:srgbClr val="F5F5F5"/>
              </a:highlight>
              <a:latin typeface="Roboto"/>
              <a:ea typeface="Roboto"/>
              <a:cs typeface="Roboto"/>
              <a:sym typeface="Roboto"/>
            </a:endParaRPr>
          </a:p>
          <a:p>
            <a:pPr marL="0" lvl="0" indent="0" algn="l" rtl="0">
              <a:spcBef>
                <a:spcPts val="0"/>
              </a:spcBef>
              <a:spcAft>
                <a:spcPts val="0"/>
              </a:spcAft>
              <a:buNone/>
            </a:pPr>
            <a:r>
              <a:rPr lang="tr">
                <a:solidFill>
                  <a:srgbClr val="111111"/>
                </a:solidFill>
                <a:highlight>
                  <a:srgbClr val="F5F5F5"/>
                </a:highlight>
                <a:latin typeface="Roboto"/>
                <a:ea typeface="Roboto"/>
                <a:cs typeface="Roboto"/>
                <a:sym typeface="Roboto"/>
              </a:rPr>
              <a:t>MEF Kütüphane Referans Hizmetleri biriminde periyodik ve anlık olarak almış olduğum raporlar bulunmakta, bunlardan bir tanesi Gecikmis materyaller raporu.</a:t>
            </a:r>
            <a:endParaRPr>
              <a:solidFill>
                <a:srgbClr val="111111"/>
              </a:solidFill>
              <a:highlight>
                <a:srgbClr val="F5F5F5"/>
              </a:highlight>
              <a:latin typeface="Roboto"/>
              <a:ea typeface="Roboto"/>
              <a:cs typeface="Roboto"/>
              <a:sym typeface="Roboto"/>
            </a:endParaRPr>
          </a:p>
          <a:p>
            <a:pPr marL="0" lvl="0" indent="0" algn="l" rtl="0">
              <a:spcBef>
                <a:spcPts val="0"/>
              </a:spcBef>
              <a:spcAft>
                <a:spcPts val="0"/>
              </a:spcAft>
              <a:buNone/>
            </a:pPr>
            <a:r>
              <a:rPr lang="tr">
                <a:solidFill>
                  <a:srgbClr val="111111"/>
                </a:solidFill>
                <a:highlight>
                  <a:srgbClr val="F5F5F5"/>
                </a:highlight>
                <a:latin typeface="Roboto"/>
                <a:ea typeface="Roboto"/>
                <a:cs typeface="Roboto"/>
                <a:sym typeface="Roboto"/>
              </a:rPr>
              <a:t>Bu rapor KOHA otomasyon sistemi üzerinden .csv dosyası olarak dışarı aktarılmaktadır. Kullanıcı üzerinde ödünç alınmış olup iade süresi geçmiş materyalleri içerir. Biz bu rapora öğrencilere belirli aralıklarla hatırlatma maili atmak için ihtiyaç duymaktayız.</a:t>
            </a:r>
            <a:endParaRPr>
              <a:solidFill>
                <a:srgbClr val="111111"/>
              </a:solidFill>
              <a:highlight>
                <a:srgbClr val="F5F5F5"/>
              </a:highlight>
              <a:latin typeface="Roboto"/>
              <a:ea typeface="Roboto"/>
              <a:cs typeface="Roboto"/>
              <a:sym typeface="Roboto"/>
            </a:endParaRPr>
          </a:p>
          <a:p>
            <a:pPr marL="0" lvl="0" indent="0" algn="l" rtl="0">
              <a:spcBef>
                <a:spcPts val="0"/>
              </a:spcBef>
              <a:spcAft>
                <a:spcPts val="0"/>
              </a:spcAft>
              <a:buNone/>
            </a:pPr>
            <a:endParaRPr>
              <a:solidFill>
                <a:srgbClr val="111111"/>
              </a:solidFill>
              <a:highlight>
                <a:srgbClr val="F5F5F5"/>
              </a:highlight>
              <a:latin typeface="Roboto"/>
              <a:ea typeface="Roboto"/>
              <a:cs typeface="Roboto"/>
              <a:sym typeface="Roboto"/>
            </a:endParaRPr>
          </a:p>
          <a:p>
            <a:pPr marL="0" lvl="0" indent="0" algn="l" rtl="0">
              <a:spcBef>
                <a:spcPts val="0"/>
              </a:spcBef>
              <a:spcAft>
                <a:spcPts val="0"/>
              </a:spcAft>
              <a:buNone/>
            </a:pPr>
            <a:r>
              <a:rPr lang="tr">
                <a:solidFill>
                  <a:srgbClr val="111111"/>
                </a:solidFill>
                <a:highlight>
                  <a:srgbClr val="F5F5F5"/>
                </a:highlight>
                <a:latin typeface="Roboto"/>
                <a:ea typeface="Roboto"/>
                <a:cs typeface="Roboto"/>
                <a:sym typeface="Roboto"/>
              </a:rPr>
              <a:t>1- Dosyayı yükleyip, bu dosya ne anlatıyor komutunu verdiğimizde, </a:t>
            </a:r>
            <a:endParaRPr>
              <a:solidFill>
                <a:srgbClr val="111111"/>
              </a:solidFill>
              <a:highlight>
                <a:srgbClr val="F5F5F5"/>
              </a:highlight>
              <a:latin typeface="Roboto"/>
              <a:ea typeface="Roboto"/>
              <a:cs typeface="Roboto"/>
              <a:sym typeface="Roboto"/>
            </a:endParaRPr>
          </a:p>
          <a:p>
            <a:pPr marL="0" lvl="0" indent="0" algn="l" rtl="0">
              <a:spcBef>
                <a:spcPts val="0"/>
              </a:spcBef>
              <a:spcAft>
                <a:spcPts val="0"/>
              </a:spcAft>
              <a:buNone/>
            </a:pPr>
            <a:r>
              <a:rPr lang="tr">
                <a:solidFill>
                  <a:srgbClr val="111111"/>
                </a:solidFill>
                <a:highlight>
                  <a:srgbClr val="F5F5F5"/>
                </a:highlight>
                <a:latin typeface="Roboto"/>
                <a:ea typeface="Roboto"/>
                <a:cs typeface="Roboto"/>
                <a:sym typeface="Roboto"/>
              </a:rPr>
              <a:t>Dosyanın .csv formatında bir veri seti olduğundan, ve çeşitli kullanıcıların ödünç alma işlemlerine ait detaylara yer verdiğinden bahsetmektedir.</a:t>
            </a:r>
            <a:endParaRPr>
              <a:solidFill>
                <a:srgbClr val="111111"/>
              </a:solidFill>
              <a:highlight>
                <a:srgbClr val="F5F5F5"/>
              </a:highlight>
              <a:latin typeface="Roboto"/>
              <a:ea typeface="Roboto"/>
              <a:cs typeface="Roboto"/>
              <a:sym typeface="Roboto"/>
            </a:endParaRPr>
          </a:p>
          <a:p>
            <a:pPr marL="0" lvl="0" indent="0" algn="l" rtl="0">
              <a:spcBef>
                <a:spcPts val="0"/>
              </a:spcBef>
              <a:spcAft>
                <a:spcPts val="0"/>
              </a:spcAft>
              <a:buNone/>
            </a:pPr>
            <a:endParaRPr>
              <a:solidFill>
                <a:srgbClr val="111111"/>
              </a:solidFill>
              <a:highlight>
                <a:srgbClr val="F5F5F5"/>
              </a:highlight>
              <a:latin typeface="Roboto"/>
              <a:ea typeface="Roboto"/>
              <a:cs typeface="Roboto"/>
              <a:sym typeface="Robo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c3e3c12a48_0_4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c3e3c12a48_0_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a:t>Burada örnek .csv dosyası görseli yer almaktadır. (.csv dosyası virgülle ayrılmış metin dosyası olarak tanımlanabilir, dosya üzerinde herhangi bir çalışma düzenlenmesi oldukça zor bozuk dosya olarak nitelendirilebilir.)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c3e3c12a48_0_4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c3e3c12a48_0_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a:t>2- Dosya hakkında bilgi sahibi olduktan sonra çalışılabilir bir dosya haline getirmemiz gerekmektedir. Bu aşamada </a:t>
            </a:r>
            <a:endParaRPr/>
          </a:p>
          <a:p>
            <a:pPr marL="0" lvl="0" indent="0" algn="l" rtl="0">
              <a:spcBef>
                <a:spcPts val="0"/>
              </a:spcBef>
              <a:spcAft>
                <a:spcPts val="0"/>
              </a:spcAft>
              <a:buNone/>
            </a:pPr>
            <a:r>
              <a:rPr lang="tr"/>
              <a:t>Dosyadaki verileri bir excel dosyası olarak düzenle ve kolay okunabilir hale getir komutunu verdiğimizde,</a:t>
            </a:r>
            <a:endParaRPr/>
          </a:p>
          <a:p>
            <a:pPr marL="0" lvl="0" indent="0" algn="l" rtl="0">
              <a:spcBef>
                <a:spcPts val="0"/>
              </a:spcBef>
              <a:spcAft>
                <a:spcPts val="0"/>
              </a:spcAft>
              <a:buNone/>
            </a:pPr>
            <a:endParaRPr/>
          </a:p>
          <a:p>
            <a:pPr marL="0" lvl="0" indent="0" algn="l" rtl="0">
              <a:spcBef>
                <a:spcPts val="0"/>
              </a:spcBef>
              <a:spcAft>
                <a:spcPts val="0"/>
              </a:spcAft>
              <a:buNone/>
            </a:pPr>
            <a:r>
              <a:rPr lang="tr"/>
              <a:t>Verileri, kolay okunabilir bir Excel dosyası olarak düzenleyip, indirebileceğimiz bir link haline getirdiği görülmektedir.Bu link üzerinden indirip çalışmanızı düzenleyebilirsiniz.</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c3e3c12a48_0_4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c3e3c12a48_0_4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a:t>linkten indirilen, okunması kolay olan excel dosyası örneğidir.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c3e3c12a48_0_4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c3e3c12a48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a:solidFill>
                  <a:schemeClr val="dk1"/>
                </a:solidFill>
              </a:rPr>
              <a:t>Dönüştürme esnasında herhangi bir veri kaybı olup olunmadığını anlayabilmemiz için, Hiç veri sildiğin oldu mu komutunu veriyoruz.</a:t>
            </a:r>
            <a:endParaRPr>
              <a:solidFill>
                <a:schemeClr val="dk1"/>
              </a:solidFill>
            </a:endParaRPr>
          </a:p>
          <a:p>
            <a:pPr marL="0" lvl="0" indent="0" algn="l" rtl="0">
              <a:spcBef>
                <a:spcPts val="0"/>
              </a:spcBef>
              <a:spcAft>
                <a:spcPts val="0"/>
              </a:spcAft>
              <a:buNone/>
            </a:pPr>
            <a:r>
              <a:rPr lang="tr">
                <a:solidFill>
                  <a:schemeClr val="dk1"/>
                </a:solidFill>
              </a:rPr>
              <a:t>Bu komuta karşılık, veriyi doğrudan silme ve ya değiştirme yeteneğinin olmadığını bunu sadece işlemi yapan kullanıcıların gerçekleştirebileceğinden bahsetmektedir.</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c51f74e34a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c51f74e34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a:t>Bu aşamaya kadar listemiz okunabilir, düzenlenebilir bir hale gelmiştir. Veri setindeki kullanıcılardan, iade tarihi en eski olan 20 kullanıcıyı kitap sayılarıyla birlikte listeleyebilir misin? komutunu verdiğimizde</a:t>
            </a:r>
            <a:endParaRPr/>
          </a:p>
          <a:p>
            <a:pPr marL="0" lvl="0" indent="0" algn="l" rtl="0">
              <a:spcBef>
                <a:spcPts val="0"/>
              </a:spcBef>
              <a:spcAft>
                <a:spcPts val="0"/>
              </a:spcAft>
              <a:buNone/>
            </a:pPr>
            <a:endParaRPr/>
          </a:p>
          <a:p>
            <a:pPr marL="0" lvl="0" indent="0" algn="l" rtl="0">
              <a:spcBef>
                <a:spcPts val="0"/>
              </a:spcBef>
              <a:spcAft>
                <a:spcPts val="0"/>
              </a:spcAft>
              <a:buNone/>
            </a:pPr>
            <a:r>
              <a:rPr lang="tr"/>
              <a:t>Görseldeki gibi tablo formatıyla 20 kullanıcıyı üzerinde yer alan kitap sayılarıyla birlikte listelediğini görmekteyiz. Buradaki verileri kendi excel dosyamla karşılaştırdığımda veilerin %100 doğru olduğunun tespitini gerçekleştirdim.</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c3e3c12a48_0_4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c3e3c12a48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a:t>burada da listenin devamını görmekteyiz.</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c3e3c12a48_0_4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c3e3c12a48_0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a:t>sonrasında bu listeyi grafik olarak gösterebilir misin? dediğimizde,</a:t>
            </a:r>
            <a:endParaRPr/>
          </a:p>
          <a:p>
            <a:pPr marL="0" lvl="0" indent="0" algn="l" rtl="0">
              <a:spcBef>
                <a:spcPts val="0"/>
              </a:spcBef>
              <a:spcAft>
                <a:spcPts val="0"/>
              </a:spcAft>
              <a:buNone/>
            </a:pPr>
            <a:endParaRPr/>
          </a:p>
          <a:p>
            <a:pPr marL="0" lvl="0" indent="0" algn="l" rtl="0">
              <a:spcBef>
                <a:spcPts val="0"/>
              </a:spcBef>
              <a:spcAft>
                <a:spcPts val="0"/>
              </a:spcAft>
              <a:buNone/>
            </a:pPr>
            <a:r>
              <a:rPr lang="tr"/>
              <a:t>Bar grafiği olarak tasarladığını ve her kullanıcının ödünç aldığı kitap sayısını kullanıcı adlarıyla birlikte getirdiğini görmekteyiz.</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4278300" y="2751163"/>
            <a:ext cx="587400" cy="0"/>
          </a:xfrm>
          <a:prstGeom prst="straightConnector1">
            <a:avLst/>
          </a:prstGeom>
          <a:noFill/>
          <a:ln w="76200" cap="flat" cmpd="sng">
            <a:solidFill>
              <a:schemeClr val="dk1"/>
            </a:solidFill>
            <a:prstDash val="solid"/>
            <a:round/>
            <a:headEnd type="none" w="sm" len="sm"/>
            <a:tailEnd type="none" w="sm" len="sm"/>
          </a:ln>
        </p:spPr>
      </p:cxnSp>
      <p:sp>
        <p:nvSpPr>
          <p:cNvPr id="11" name="Google Shape;11;p2"/>
          <p:cNvSpPr txBox="1">
            <a:spLocks noGrp="1"/>
          </p:cNvSpPr>
          <p:nvPr>
            <p:ph type="ctrTitle"/>
          </p:nvPr>
        </p:nvSpPr>
        <p:spPr>
          <a:xfrm>
            <a:off x="311700" y="595975"/>
            <a:ext cx="8520600" cy="1957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2" name="Google Shape;12;p2"/>
          <p:cNvSpPr txBox="1">
            <a:spLocks noGrp="1"/>
          </p:cNvSpPr>
          <p:nvPr>
            <p:ph type="subTitle" idx="1"/>
          </p:nvPr>
        </p:nvSpPr>
        <p:spPr>
          <a:xfrm>
            <a:off x="311700" y="3165823"/>
            <a:ext cx="8520600" cy="733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67925"/>
            <a:ext cx="8520600" cy="19800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1"/>
              </a:buClr>
              <a:buSzPts val="11000"/>
              <a:buNone/>
              <a:defRPr sz="11000">
                <a:solidFill>
                  <a:schemeClr val="dk1"/>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r>
              <a:t>xx%</a:t>
            </a:r>
          </a:p>
        </p:txBody>
      </p:sp>
      <p:sp>
        <p:nvSpPr>
          <p:cNvPr id="48" name="Google Shape;48;p11"/>
          <p:cNvSpPr txBox="1">
            <a:spLocks noGrp="1"/>
          </p:cNvSpPr>
          <p:nvPr>
            <p:ph type="body" idx="1"/>
          </p:nvPr>
        </p:nvSpPr>
        <p:spPr>
          <a:xfrm>
            <a:off x="311700" y="322425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480550"/>
            <a:ext cx="8114400" cy="24459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6800"/>
              <a:buNone/>
              <a:defRPr sz="68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490875"/>
            <a:ext cx="2808000" cy="30780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838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0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375599"/>
            <a:ext cx="4045200" cy="15519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0" name="Google Shape;40;p9"/>
          <p:cNvSpPr txBox="1">
            <a:spLocks noGrp="1"/>
          </p:cNvSpPr>
          <p:nvPr>
            <p:ph type="subTitle" idx="1"/>
          </p:nvPr>
        </p:nvSpPr>
        <p:spPr>
          <a:xfrm>
            <a:off x="265500" y="2981125"/>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ame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marL="914400" lvl="1"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marL="1371600" lvl="2"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marL="1828800" lvl="3"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marL="2286000" lvl="4"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marL="2743200" lvl="5"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marL="3200400" lvl="6"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marL="3657600" lvl="7"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marL="4114800" lvl="8"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t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p14:dur="4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0" y="595975"/>
            <a:ext cx="8520600" cy="1957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tr" sz="4700"/>
              <a:t>ChatGPT-4</a:t>
            </a:r>
            <a:endParaRPr sz="4700"/>
          </a:p>
          <a:p>
            <a:pPr marL="0" lvl="0" indent="0" algn="ctr" rtl="0">
              <a:spcBef>
                <a:spcPts val="0"/>
              </a:spcBef>
              <a:spcAft>
                <a:spcPts val="0"/>
              </a:spcAft>
              <a:buNone/>
            </a:pPr>
            <a:r>
              <a:rPr lang="tr" sz="1655"/>
              <a:t>İle</a:t>
            </a:r>
            <a:endParaRPr sz="1655"/>
          </a:p>
          <a:p>
            <a:pPr marL="0" lvl="0" indent="0" algn="ctr" rtl="0">
              <a:spcBef>
                <a:spcPts val="0"/>
              </a:spcBef>
              <a:spcAft>
                <a:spcPts val="0"/>
              </a:spcAft>
              <a:buNone/>
            </a:pPr>
            <a:r>
              <a:rPr lang="tr" sz="1655"/>
              <a:t> Veri Analizi ve Raporlama </a:t>
            </a:r>
            <a:endParaRPr sz="1655"/>
          </a:p>
        </p:txBody>
      </p:sp>
      <p:sp>
        <p:nvSpPr>
          <p:cNvPr id="57" name="Google Shape;57;p13"/>
          <p:cNvSpPr txBox="1">
            <a:spLocks noGrp="1"/>
          </p:cNvSpPr>
          <p:nvPr>
            <p:ph type="subTitle" idx="1"/>
          </p:nvPr>
        </p:nvSpPr>
        <p:spPr>
          <a:xfrm>
            <a:off x="510450" y="3182334"/>
            <a:ext cx="8123100" cy="1095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tr" sz="1500" b="1">
                <a:latin typeface="Nunito"/>
                <a:ea typeface="Nunito"/>
                <a:cs typeface="Nunito"/>
                <a:sym typeface="Nunito"/>
              </a:rPr>
              <a:t>Gaye Yılmaz</a:t>
            </a:r>
            <a:endParaRPr sz="1500" b="1">
              <a:latin typeface="Nunito"/>
              <a:ea typeface="Nunito"/>
              <a:cs typeface="Nunito"/>
              <a:sym typeface="Nunito"/>
            </a:endParaRPr>
          </a:p>
          <a:p>
            <a:pPr marL="0" lvl="0" indent="0" algn="ctr" rtl="0">
              <a:spcBef>
                <a:spcPts val="0"/>
              </a:spcBef>
              <a:spcAft>
                <a:spcPts val="0"/>
              </a:spcAft>
              <a:buNone/>
            </a:pPr>
            <a:r>
              <a:rPr lang="tr" sz="1500" b="1">
                <a:latin typeface="Nunito"/>
                <a:ea typeface="Nunito"/>
                <a:cs typeface="Nunito"/>
                <a:sym typeface="Nunito"/>
              </a:rPr>
              <a:t>MEF Üniversitesi Kütüphanesi</a:t>
            </a:r>
            <a:endParaRPr sz="1500" b="1">
              <a:latin typeface="Nunito"/>
              <a:ea typeface="Nunito"/>
              <a:cs typeface="Nunito"/>
              <a:sym typeface="Nunito"/>
            </a:endParaRPr>
          </a:p>
          <a:p>
            <a:pPr marL="0" lvl="0" indent="0" algn="ctr" rtl="0">
              <a:spcBef>
                <a:spcPts val="0"/>
              </a:spcBef>
              <a:spcAft>
                <a:spcPts val="0"/>
              </a:spcAft>
              <a:buNone/>
            </a:pPr>
            <a:r>
              <a:rPr lang="tr" sz="1500" b="1">
                <a:latin typeface="Nunito"/>
                <a:ea typeface="Nunito"/>
                <a:cs typeface="Nunito"/>
                <a:sym typeface="Nunito"/>
              </a:rPr>
              <a:t>Referans Hizmetleri, Uzman Yardımcısı</a:t>
            </a:r>
            <a:endParaRPr/>
          </a:p>
        </p:txBody>
      </p:sp>
      <p:pic>
        <p:nvPicPr>
          <p:cNvPr id="58" name="Google Shape;58;p13"/>
          <p:cNvPicPr preferRelativeResize="0"/>
          <p:nvPr/>
        </p:nvPicPr>
        <p:blipFill>
          <a:blip r:embed="rId3">
            <a:alphaModFix/>
          </a:blip>
          <a:stretch>
            <a:fillRect/>
          </a:stretch>
        </p:blipFill>
        <p:spPr>
          <a:xfrm>
            <a:off x="148750" y="4277325"/>
            <a:ext cx="1397825" cy="678975"/>
          </a:xfrm>
          <a:prstGeom prst="rect">
            <a:avLst/>
          </a:prstGeom>
          <a:noFill/>
          <a:ln>
            <a:noFill/>
          </a:ln>
        </p:spPr>
      </p:pic>
      <p:pic>
        <p:nvPicPr>
          <p:cNvPr id="59" name="Google Shape;59;p13"/>
          <p:cNvPicPr preferRelativeResize="0"/>
          <p:nvPr/>
        </p:nvPicPr>
        <p:blipFill>
          <a:blip r:embed="rId4">
            <a:alphaModFix/>
          </a:blip>
          <a:stretch>
            <a:fillRect/>
          </a:stretch>
        </p:blipFill>
        <p:spPr>
          <a:xfrm>
            <a:off x="6478650" y="4277325"/>
            <a:ext cx="2439400" cy="678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1000"/>
                                        <p:tgtEl>
                                          <p:spTgt spid="56"/>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1000"/>
                                        <p:tgtEl>
                                          <p:spTgt spid="5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2"/>
          <p:cNvPicPr preferRelativeResize="0"/>
          <p:nvPr/>
        </p:nvPicPr>
        <p:blipFill>
          <a:blip r:embed="rId3">
            <a:alphaModFix/>
          </a:blip>
          <a:stretch>
            <a:fillRect/>
          </a:stretch>
        </p:blipFill>
        <p:spPr>
          <a:xfrm>
            <a:off x="157600" y="4606100"/>
            <a:ext cx="902925" cy="438575"/>
          </a:xfrm>
          <a:prstGeom prst="rect">
            <a:avLst/>
          </a:prstGeom>
          <a:noFill/>
          <a:ln>
            <a:noFill/>
          </a:ln>
        </p:spPr>
      </p:pic>
      <p:pic>
        <p:nvPicPr>
          <p:cNvPr id="124" name="Google Shape;124;p22"/>
          <p:cNvPicPr preferRelativeResize="0"/>
          <p:nvPr/>
        </p:nvPicPr>
        <p:blipFill>
          <a:blip r:embed="rId4">
            <a:alphaModFix/>
          </a:blip>
          <a:stretch>
            <a:fillRect/>
          </a:stretch>
        </p:blipFill>
        <p:spPr>
          <a:xfrm>
            <a:off x="7517149" y="4642450"/>
            <a:ext cx="1445101" cy="402225"/>
          </a:xfrm>
          <a:prstGeom prst="rect">
            <a:avLst/>
          </a:prstGeom>
          <a:noFill/>
          <a:ln>
            <a:noFill/>
          </a:ln>
        </p:spPr>
      </p:pic>
      <p:pic>
        <p:nvPicPr>
          <p:cNvPr id="125" name="Google Shape;125;p22"/>
          <p:cNvPicPr preferRelativeResize="0"/>
          <p:nvPr/>
        </p:nvPicPr>
        <p:blipFill>
          <a:blip r:embed="rId5">
            <a:alphaModFix/>
          </a:blip>
          <a:stretch>
            <a:fillRect/>
          </a:stretch>
        </p:blipFill>
        <p:spPr>
          <a:xfrm>
            <a:off x="297625" y="341750"/>
            <a:ext cx="8397977" cy="4176200"/>
          </a:xfrm>
          <a:prstGeom prst="rect">
            <a:avLst/>
          </a:prstGeom>
          <a:noFill/>
          <a:ln>
            <a:noFill/>
          </a:ln>
        </p:spPr>
      </p:pic>
      <p:pic>
        <p:nvPicPr>
          <p:cNvPr id="126" name="Google Shape;126;p22"/>
          <p:cNvPicPr preferRelativeResize="0"/>
          <p:nvPr/>
        </p:nvPicPr>
        <p:blipFill>
          <a:blip r:embed="rId6">
            <a:alphaModFix/>
          </a:blip>
          <a:stretch>
            <a:fillRect/>
          </a:stretch>
        </p:blipFill>
        <p:spPr>
          <a:xfrm>
            <a:off x="4312295" y="123720"/>
            <a:ext cx="2519150" cy="724025"/>
          </a:xfrm>
          <a:prstGeom prst="rect">
            <a:avLst/>
          </a:prstGeom>
          <a:noFill/>
          <a:ln>
            <a:noFill/>
          </a:ln>
        </p:spPr>
      </p:pic>
      <p:pic>
        <p:nvPicPr>
          <p:cNvPr id="127" name="Google Shape;127;p22"/>
          <p:cNvPicPr preferRelativeResize="0"/>
          <p:nvPr/>
        </p:nvPicPr>
        <p:blipFill>
          <a:blip r:embed="rId7">
            <a:alphaModFix/>
          </a:blip>
          <a:stretch>
            <a:fillRect/>
          </a:stretch>
        </p:blipFill>
        <p:spPr>
          <a:xfrm>
            <a:off x="5091700" y="1299813"/>
            <a:ext cx="154450" cy="2543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3"/>
          <p:cNvPicPr preferRelativeResize="0"/>
          <p:nvPr/>
        </p:nvPicPr>
        <p:blipFill>
          <a:blip r:embed="rId3">
            <a:alphaModFix/>
          </a:blip>
          <a:stretch>
            <a:fillRect/>
          </a:stretch>
        </p:blipFill>
        <p:spPr>
          <a:xfrm>
            <a:off x="157600" y="4606100"/>
            <a:ext cx="902925" cy="438575"/>
          </a:xfrm>
          <a:prstGeom prst="rect">
            <a:avLst/>
          </a:prstGeom>
          <a:noFill/>
          <a:ln>
            <a:noFill/>
          </a:ln>
        </p:spPr>
      </p:pic>
      <p:pic>
        <p:nvPicPr>
          <p:cNvPr id="133" name="Google Shape;133;p23"/>
          <p:cNvPicPr preferRelativeResize="0"/>
          <p:nvPr/>
        </p:nvPicPr>
        <p:blipFill>
          <a:blip r:embed="rId4">
            <a:alphaModFix/>
          </a:blip>
          <a:stretch>
            <a:fillRect/>
          </a:stretch>
        </p:blipFill>
        <p:spPr>
          <a:xfrm>
            <a:off x="7517149" y="4642450"/>
            <a:ext cx="1445101" cy="402225"/>
          </a:xfrm>
          <a:prstGeom prst="rect">
            <a:avLst/>
          </a:prstGeom>
          <a:noFill/>
          <a:ln>
            <a:noFill/>
          </a:ln>
        </p:spPr>
      </p:pic>
      <p:pic>
        <p:nvPicPr>
          <p:cNvPr id="134" name="Google Shape;134;p23"/>
          <p:cNvPicPr preferRelativeResize="0"/>
          <p:nvPr/>
        </p:nvPicPr>
        <p:blipFill>
          <a:blip r:embed="rId5">
            <a:alphaModFix/>
          </a:blip>
          <a:stretch>
            <a:fillRect/>
          </a:stretch>
        </p:blipFill>
        <p:spPr>
          <a:xfrm>
            <a:off x="476850" y="170075"/>
            <a:ext cx="8190300" cy="43376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40" name="Google Shape;140;p24"/>
          <p:cNvPicPr preferRelativeResize="0"/>
          <p:nvPr/>
        </p:nvPicPr>
        <p:blipFill>
          <a:blip r:embed="rId5">
            <a:alphaModFix/>
          </a:blip>
          <a:stretch>
            <a:fillRect/>
          </a:stretch>
        </p:blipFill>
        <p:spPr>
          <a:xfrm>
            <a:off x="157600" y="4606100"/>
            <a:ext cx="902925" cy="438575"/>
          </a:xfrm>
          <a:prstGeom prst="rect">
            <a:avLst/>
          </a:prstGeom>
          <a:noFill/>
          <a:ln>
            <a:noFill/>
          </a:ln>
        </p:spPr>
      </p:pic>
      <p:pic>
        <p:nvPicPr>
          <p:cNvPr id="141" name="Google Shape;141;p24"/>
          <p:cNvPicPr preferRelativeResize="0"/>
          <p:nvPr/>
        </p:nvPicPr>
        <p:blipFill>
          <a:blip r:embed="rId6">
            <a:alphaModFix/>
          </a:blip>
          <a:stretch>
            <a:fillRect/>
          </a:stretch>
        </p:blipFill>
        <p:spPr>
          <a:xfrm>
            <a:off x="7517149" y="4642450"/>
            <a:ext cx="1445101" cy="402225"/>
          </a:xfrm>
          <a:prstGeom prst="rect">
            <a:avLst/>
          </a:prstGeom>
          <a:noFill/>
          <a:ln>
            <a:noFill/>
          </a:ln>
        </p:spPr>
      </p:pic>
      <p:pic>
        <p:nvPicPr>
          <p:cNvPr id="2" name="ChatGPT-4 müzikli">
            <a:hlinkClick r:id="" action="ppaction://media"/>
            <a:extLst>
              <a:ext uri="{FF2B5EF4-FFF2-40B4-BE49-F238E27FC236}">
                <a16:creationId xmlns:a16="http://schemas.microsoft.com/office/drawing/2014/main" id="{7D457D72-48F9-5A65-F2AA-D41ED070832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91886" y="-156230"/>
            <a:ext cx="8232078" cy="46305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5"/>
          <p:cNvSpPr txBox="1">
            <a:spLocks noGrp="1"/>
          </p:cNvSpPr>
          <p:nvPr>
            <p:ph type="body" idx="1"/>
          </p:nvPr>
        </p:nvSpPr>
        <p:spPr>
          <a:xfrm>
            <a:off x="841950" y="1399925"/>
            <a:ext cx="7704000" cy="1878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tr"/>
              <a:t>Beni dinlediğiniz için teşekkürler. </a:t>
            </a:r>
            <a:endParaRPr/>
          </a:p>
          <a:p>
            <a:pPr marL="0" lvl="0" indent="0" algn="ctr" rtl="0">
              <a:spcBef>
                <a:spcPts val="1200"/>
              </a:spcBef>
              <a:spcAft>
                <a:spcPts val="0"/>
              </a:spcAft>
              <a:buNone/>
            </a:pPr>
            <a:r>
              <a:rPr lang="tr" sz="1500" b="1">
                <a:latin typeface="Times New Roman"/>
                <a:ea typeface="Times New Roman"/>
                <a:cs typeface="Times New Roman"/>
                <a:sym typeface="Times New Roman"/>
              </a:rPr>
              <a:t>görüş ve önerileriniz için ;</a:t>
            </a:r>
            <a:endParaRPr sz="1500" b="1">
              <a:latin typeface="Times New Roman"/>
              <a:ea typeface="Times New Roman"/>
              <a:cs typeface="Times New Roman"/>
              <a:sym typeface="Times New Roman"/>
            </a:endParaRPr>
          </a:p>
          <a:p>
            <a:pPr marL="0" lvl="0" indent="0" algn="ctr" rtl="0">
              <a:spcBef>
                <a:spcPts val="1200"/>
              </a:spcBef>
              <a:spcAft>
                <a:spcPts val="1200"/>
              </a:spcAft>
              <a:buNone/>
            </a:pPr>
            <a:r>
              <a:rPr lang="tr" sz="1500" b="1">
                <a:latin typeface="Times New Roman"/>
                <a:ea typeface="Times New Roman"/>
                <a:cs typeface="Times New Roman"/>
                <a:sym typeface="Times New Roman"/>
              </a:rPr>
              <a:t>yilmazgaye@mef.edu.tr</a:t>
            </a:r>
            <a:endParaRPr b="1"/>
          </a:p>
        </p:txBody>
      </p:sp>
      <p:pic>
        <p:nvPicPr>
          <p:cNvPr id="147" name="Google Shape;147;p25"/>
          <p:cNvPicPr preferRelativeResize="0"/>
          <p:nvPr/>
        </p:nvPicPr>
        <p:blipFill>
          <a:blip r:embed="rId3">
            <a:alphaModFix/>
          </a:blip>
          <a:stretch>
            <a:fillRect/>
          </a:stretch>
        </p:blipFill>
        <p:spPr>
          <a:xfrm>
            <a:off x="157600" y="4606100"/>
            <a:ext cx="902925" cy="438575"/>
          </a:xfrm>
          <a:prstGeom prst="rect">
            <a:avLst/>
          </a:prstGeom>
          <a:noFill/>
          <a:ln>
            <a:noFill/>
          </a:ln>
        </p:spPr>
      </p:pic>
      <p:pic>
        <p:nvPicPr>
          <p:cNvPr id="148" name="Google Shape;148;p25"/>
          <p:cNvPicPr preferRelativeResize="0"/>
          <p:nvPr/>
        </p:nvPicPr>
        <p:blipFill>
          <a:blip r:embed="rId4">
            <a:alphaModFix/>
          </a:blip>
          <a:stretch>
            <a:fillRect/>
          </a:stretch>
        </p:blipFill>
        <p:spPr>
          <a:xfrm>
            <a:off x="7517149" y="4642450"/>
            <a:ext cx="1445101" cy="402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14"/>
          <p:cNvPicPr preferRelativeResize="0"/>
          <p:nvPr/>
        </p:nvPicPr>
        <p:blipFill>
          <a:blip r:embed="rId3">
            <a:alphaModFix/>
          </a:blip>
          <a:stretch>
            <a:fillRect/>
          </a:stretch>
        </p:blipFill>
        <p:spPr>
          <a:xfrm>
            <a:off x="157600" y="4606100"/>
            <a:ext cx="902925" cy="438575"/>
          </a:xfrm>
          <a:prstGeom prst="rect">
            <a:avLst/>
          </a:prstGeom>
          <a:noFill/>
          <a:ln>
            <a:noFill/>
          </a:ln>
        </p:spPr>
      </p:pic>
      <p:pic>
        <p:nvPicPr>
          <p:cNvPr id="65" name="Google Shape;65;p14"/>
          <p:cNvPicPr preferRelativeResize="0"/>
          <p:nvPr/>
        </p:nvPicPr>
        <p:blipFill>
          <a:blip r:embed="rId4">
            <a:alphaModFix/>
          </a:blip>
          <a:stretch>
            <a:fillRect/>
          </a:stretch>
        </p:blipFill>
        <p:spPr>
          <a:xfrm>
            <a:off x="7517149" y="4642450"/>
            <a:ext cx="1445101" cy="402225"/>
          </a:xfrm>
          <a:prstGeom prst="rect">
            <a:avLst/>
          </a:prstGeom>
          <a:noFill/>
          <a:ln>
            <a:noFill/>
          </a:ln>
        </p:spPr>
      </p:pic>
      <p:pic>
        <p:nvPicPr>
          <p:cNvPr id="66" name="Google Shape;66;p14"/>
          <p:cNvPicPr preferRelativeResize="0"/>
          <p:nvPr/>
        </p:nvPicPr>
        <p:blipFill>
          <a:blip r:embed="rId5">
            <a:alphaModFix/>
          </a:blip>
          <a:stretch>
            <a:fillRect/>
          </a:stretch>
        </p:blipFill>
        <p:spPr>
          <a:xfrm>
            <a:off x="352025" y="187725"/>
            <a:ext cx="8439950" cy="43012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311700" y="118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.csv dosyası</a:t>
            </a:r>
            <a:endParaRPr/>
          </a:p>
        </p:txBody>
      </p:sp>
      <p:pic>
        <p:nvPicPr>
          <p:cNvPr id="72" name="Google Shape;72;p15"/>
          <p:cNvPicPr preferRelativeResize="0"/>
          <p:nvPr/>
        </p:nvPicPr>
        <p:blipFill>
          <a:blip r:embed="rId3">
            <a:alphaModFix/>
          </a:blip>
          <a:stretch>
            <a:fillRect/>
          </a:stretch>
        </p:blipFill>
        <p:spPr>
          <a:xfrm>
            <a:off x="157600" y="4606100"/>
            <a:ext cx="902925" cy="438575"/>
          </a:xfrm>
          <a:prstGeom prst="rect">
            <a:avLst/>
          </a:prstGeom>
          <a:noFill/>
          <a:ln>
            <a:noFill/>
          </a:ln>
        </p:spPr>
      </p:pic>
      <p:pic>
        <p:nvPicPr>
          <p:cNvPr id="73" name="Google Shape;73;p15"/>
          <p:cNvPicPr preferRelativeResize="0"/>
          <p:nvPr/>
        </p:nvPicPr>
        <p:blipFill>
          <a:blip r:embed="rId4">
            <a:alphaModFix/>
          </a:blip>
          <a:stretch>
            <a:fillRect/>
          </a:stretch>
        </p:blipFill>
        <p:spPr>
          <a:xfrm>
            <a:off x="7517149" y="4642450"/>
            <a:ext cx="1445101" cy="402225"/>
          </a:xfrm>
          <a:prstGeom prst="rect">
            <a:avLst/>
          </a:prstGeom>
          <a:noFill/>
          <a:ln>
            <a:noFill/>
          </a:ln>
        </p:spPr>
      </p:pic>
      <p:pic>
        <p:nvPicPr>
          <p:cNvPr id="74" name="Google Shape;74;p15"/>
          <p:cNvPicPr preferRelativeResize="0"/>
          <p:nvPr/>
        </p:nvPicPr>
        <p:blipFill>
          <a:blip r:embed="rId5">
            <a:alphaModFix/>
          </a:blip>
          <a:stretch>
            <a:fillRect/>
          </a:stretch>
        </p:blipFill>
        <p:spPr>
          <a:xfrm>
            <a:off x="353113" y="691113"/>
            <a:ext cx="8437777" cy="37612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6"/>
          <p:cNvPicPr preferRelativeResize="0"/>
          <p:nvPr/>
        </p:nvPicPr>
        <p:blipFill>
          <a:blip r:embed="rId3">
            <a:alphaModFix/>
          </a:blip>
          <a:stretch>
            <a:fillRect/>
          </a:stretch>
        </p:blipFill>
        <p:spPr>
          <a:xfrm>
            <a:off x="157600" y="4606100"/>
            <a:ext cx="902925" cy="438575"/>
          </a:xfrm>
          <a:prstGeom prst="rect">
            <a:avLst/>
          </a:prstGeom>
          <a:noFill/>
          <a:ln>
            <a:noFill/>
          </a:ln>
        </p:spPr>
      </p:pic>
      <p:pic>
        <p:nvPicPr>
          <p:cNvPr id="80" name="Google Shape;80;p16"/>
          <p:cNvPicPr preferRelativeResize="0"/>
          <p:nvPr/>
        </p:nvPicPr>
        <p:blipFill>
          <a:blip r:embed="rId4">
            <a:alphaModFix/>
          </a:blip>
          <a:stretch>
            <a:fillRect/>
          </a:stretch>
        </p:blipFill>
        <p:spPr>
          <a:xfrm>
            <a:off x="7517149" y="4642450"/>
            <a:ext cx="1445101" cy="402225"/>
          </a:xfrm>
          <a:prstGeom prst="rect">
            <a:avLst/>
          </a:prstGeom>
          <a:noFill/>
          <a:ln>
            <a:noFill/>
          </a:ln>
        </p:spPr>
      </p:pic>
      <p:pic>
        <p:nvPicPr>
          <p:cNvPr id="81" name="Google Shape;81;p16"/>
          <p:cNvPicPr preferRelativeResize="0"/>
          <p:nvPr/>
        </p:nvPicPr>
        <p:blipFill>
          <a:blip r:embed="rId5">
            <a:alphaModFix/>
          </a:blip>
          <a:stretch>
            <a:fillRect/>
          </a:stretch>
        </p:blipFill>
        <p:spPr>
          <a:xfrm>
            <a:off x="461700" y="152400"/>
            <a:ext cx="8097777" cy="4301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311700" y="2506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düzenlenen dosya</a:t>
            </a:r>
            <a:endParaRPr/>
          </a:p>
        </p:txBody>
      </p:sp>
      <p:pic>
        <p:nvPicPr>
          <p:cNvPr id="87" name="Google Shape;87;p17"/>
          <p:cNvPicPr preferRelativeResize="0"/>
          <p:nvPr/>
        </p:nvPicPr>
        <p:blipFill>
          <a:blip r:embed="rId3">
            <a:alphaModFix/>
          </a:blip>
          <a:stretch>
            <a:fillRect/>
          </a:stretch>
        </p:blipFill>
        <p:spPr>
          <a:xfrm>
            <a:off x="157600" y="4606100"/>
            <a:ext cx="902925" cy="438575"/>
          </a:xfrm>
          <a:prstGeom prst="rect">
            <a:avLst/>
          </a:prstGeom>
          <a:noFill/>
          <a:ln>
            <a:noFill/>
          </a:ln>
        </p:spPr>
      </p:pic>
      <p:pic>
        <p:nvPicPr>
          <p:cNvPr id="88" name="Google Shape;88;p17"/>
          <p:cNvPicPr preferRelativeResize="0"/>
          <p:nvPr/>
        </p:nvPicPr>
        <p:blipFill>
          <a:blip r:embed="rId4">
            <a:alphaModFix/>
          </a:blip>
          <a:stretch>
            <a:fillRect/>
          </a:stretch>
        </p:blipFill>
        <p:spPr>
          <a:xfrm>
            <a:off x="7517149" y="4642450"/>
            <a:ext cx="1445101" cy="402225"/>
          </a:xfrm>
          <a:prstGeom prst="rect">
            <a:avLst/>
          </a:prstGeom>
          <a:noFill/>
          <a:ln>
            <a:noFill/>
          </a:ln>
        </p:spPr>
      </p:pic>
      <p:pic>
        <p:nvPicPr>
          <p:cNvPr id="89" name="Google Shape;89;p17"/>
          <p:cNvPicPr preferRelativeResize="0"/>
          <p:nvPr/>
        </p:nvPicPr>
        <p:blipFill>
          <a:blip r:embed="rId5">
            <a:alphaModFix/>
          </a:blip>
          <a:stretch>
            <a:fillRect/>
          </a:stretch>
        </p:blipFill>
        <p:spPr>
          <a:xfrm>
            <a:off x="214250" y="832750"/>
            <a:ext cx="8799942" cy="34780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8"/>
          <p:cNvPicPr preferRelativeResize="0"/>
          <p:nvPr/>
        </p:nvPicPr>
        <p:blipFill>
          <a:blip r:embed="rId3">
            <a:alphaModFix/>
          </a:blip>
          <a:stretch>
            <a:fillRect/>
          </a:stretch>
        </p:blipFill>
        <p:spPr>
          <a:xfrm>
            <a:off x="157600" y="4606100"/>
            <a:ext cx="902925" cy="438575"/>
          </a:xfrm>
          <a:prstGeom prst="rect">
            <a:avLst/>
          </a:prstGeom>
          <a:noFill/>
          <a:ln>
            <a:noFill/>
          </a:ln>
        </p:spPr>
      </p:pic>
      <p:pic>
        <p:nvPicPr>
          <p:cNvPr id="95" name="Google Shape;95;p18"/>
          <p:cNvPicPr preferRelativeResize="0"/>
          <p:nvPr/>
        </p:nvPicPr>
        <p:blipFill>
          <a:blip r:embed="rId4">
            <a:alphaModFix/>
          </a:blip>
          <a:stretch>
            <a:fillRect/>
          </a:stretch>
        </p:blipFill>
        <p:spPr>
          <a:xfrm>
            <a:off x="7517149" y="4642450"/>
            <a:ext cx="1445101" cy="402225"/>
          </a:xfrm>
          <a:prstGeom prst="rect">
            <a:avLst/>
          </a:prstGeom>
          <a:noFill/>
          <a:ln>
            <a:noFill/>
          </a:ln>
        </p:spPr>
      </p:pic>
      <p:pic>
        <p:nvPicPr>
          <p:cNvPr id="96" name="Google Shape;96;p18"/>
          <p:cNvPicPr preferRelativeResize="0"/>
          <p:nvPr/>
        </p:nvPicPr>
        <p:blipFill>
          <a:blip r:embed="rId5">
            <a:alphaModFix/>
          </a:blip>
          <a:stretch>
            <a:fillRect/>
          </a:stretch>
        </p:blipFill>
        <p:spPr>
          <a:xfrm>
            <a:off x="276125" y="152400"/>
            <a:ext cx="8432815" cy="430130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9"/>
          <p:cNvPicPr preferRelativeResize="0"/>
          <p:nvPr/>
        </p:nvPicPr>
        <p:blipFill>
          <a:blip r:embed="rId3">
            <a:alphaModFix/>
          </a:blip>
          <a:stretch>
            <a:fillRect/>
          </a:stretch>
        </p:blipFill>
        <p:spPr>
          <a:xfrm>
            <a:off x="157600" y="4606100"/>
            <a:ext cx="902925" cy="438575"/>
          </a:xfrm>
          <a:prstGeom prst="rect">
            <a:avLst/>
          </a:prstGeom>
          <a:noFill/>
          <a:ln>
            <a:noFill/>
          </a:ln>
        </p:spPr>
      </p:pic>
      <p:pic>
        <p:nvPicPr>
          <p:cNvPr id="102" name="Google Shape;102;p19"/>
          <p:cNvPicPr preferRelativeResize="0"/>
          <p:nvPr/>
        </p:nvPicPr>
        <p:blipFill>
          <a:blip r:embed="rId4">
            <a:alphaModFix/>
          </a:blip>
          <a:stretch>
            <a:fillRect/>
          </a:stretch>
        </p:blipFill>
        <p:spPr>
          <a:xfrm>
            <a:off x="7517149" y="4642450"/>
            <a:ext cx="1445101" cy="402225"/>
          </a:xfrm>
          <a:prstGeom prst="rect">
            <a:avLst/>
          </a:prstGeom>
          <a:noFill/>
          <a:ln>
            <a:noFill/>
          </a:ln>
        </p:spPr>
      </p:pic>
      <p:pic>
        <p:nvPicPr>
          <p:cNvPr id="103" name="Google Shape;103;p19"/>
          <p:cNvPicPr preferRelativeResize="0"/>
          <p:nvPr/>
        </p:nvPicPr>
        <p:blipFill>
          <a:blip r:embed="rId5">
            <a:alphaModFix/>
          </a:blip>
          <a:stretch>
            <a:fillRect/>
          </a:stretch>
        </p:blipFill>
        <p:spPr>
          <a:xfrm>
            <a:off x="152400" y="152400"/>
            <a:ext cx="8499652" cy="4301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20"/>
          <p:cNvPicPr preferRelativeResize="0"/>
          <p:nvPr/>
        </p:nvPicPr>
        <p:blipFill>
          <a:blip r:embed="rId3">
            <a:alphaModFix/>
          </a:blip>
          <a:stretch>
            <a:fillRect/>
          </a:stretch>
        </p:blipFill>
        <p:spPr>
          <a:xfrm>
            <a:off x="157600" y="4606100"/>
            <a:ext cx="902925" cy="438575"/>
          </a:xfrm>
          <a:prstGeom prst="rect">
            <a:avLst/>
          </a:prstGeom>
          <a:noFill/>
          <a:ln>
            <a:noFill/>
          </a:ln>
        </p:spPr>
      </p:pic>
      <p:pic>
        <p:nvPicPr>
          <p:cNvPr id="109" name="Google Shape;109;p20"/>
          <p:cNvPicPr preferRelativeResize="0"/>
          <p:nvPr/>
        </p:nvPicPr>
        <p:blipFill>
          <a:blip r:embed="rId4">
            <a:alphaModFix/>
          </a:blip>
          <a:stretch>
            <a:fillRect/>
          </a:stretch>
        </p:blipFill>
        <p:spPr>
          <a:xfrm>
            <a:off x="7517149" y="4642450"/>
            <a:ext cx="1445101" cy="402225"/>
          </a:xfrm>
          <a:prstGeom prst="rect">
            <a:avLst/>
          </a:prstGeom>
          <a:noFill/>
          <a:ln>
            <a:noFill/>
          </a:ln>
        </p:spPr>
      </p:pic>
      <p:pic>
        <p:nvPicPr>
          <p:cNvPr id="110" name="Google Shape;110;p20"/>
          <p:cNvPicPr preferRelativeResize="0"/>
          <p:nvPr/>
        </p:nvPicPr>
        <p:blipFill>
          <a:blip r:embed="rId5">
            <a:alphaModFix/>
          </a:blip>
          <a:stretch>
            <a:fillRect/>
          </a:stretch>
        </p:blipFill>
        <p:spPr>
          <a:xfrm>
            <a:off x="284975" y="152400"/>
            <a:ext cx="8508476" cy="43013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1"/>
          <p:cNvPicPr preferRelativeResize="0"/>
          <p:nvPr/>
        </p:nvPicPr>
        <p:blipFill>
          <a:blip r:embed="rId3">
            <a:alphaModFix/>
          </a:blip>
          <a:stretch>
            <a:fillRect/>
          </a:stretch>
        </p:blipFill>
        <p:spPr>
          <a:xfrm>
            <a:off x="148775" y="4667950"/>
            <a:ext cx="902925" cy="438575"/>
          </a:xfrm>
          <a:prstGeom prst="rect">
            <a:avLst/>
          </a:prstGeom>
          <a:noFill/>
          <a:ln>
            <a:noFill/>
          </a:ln>
        </p:spPr>
      </p:pic>
      <p:pic>
        <p:nvPicPr>
          <p:cNvPr id="116" name="Google Shape;116;p21"/>
          <p:cNvPicPr preferRelativeResize="0"/>
          <p:nvPr/>
        </p:nvPicPr>
        <p:blipFill>
          <a:blip r:embed="rId4">
            <a:alphaModFix/>
          </a:blip>
          <a:stretch>
            <a:fillRect/>
          </a:stretch>
        </p:blipFill>
        <p:spPr>
          <a:xfrm>
            <a:off x="7428774" y="4703625"/>
            <a:ext cx="1445101" cy="402225"/>
          </a:xfrm>
          <a:prstGeom prst="rect">
            <a:avLst/>
          </a:prstGeom>
          <a:noFill/>
          <a:ln>
            <a:noFill/>
          </a:ln>
        </p:spPr>
      </p:pic>
      <p:pic>
        <p:nvPicPr>
          <p:cNvPr id="117" name="Google Shape;117;p21"/>
          <p:cNvPicPr preferRelativeResize="0"/>
          <p:nvPr/>
        </p:nvPicPr>
        <p:blipFill>
          <a:blip r:embed="rId5">
            <a:alphaModFix/>
          </a:blip>
          <a:stretch>
            <a:fillRect/>
          </a:stretch>
        </p:blipFill>
        <p:spPr>
          <a:xfrm>
            <a:off x="426350" y="196600"/>
            <a:ext cx="8225701" cy="4363151"/>
          </a:xfrm>
          <a:prstGeom prst="rect">
            <a:avLst/>
          </a:prstGeom>
          <a:noFill/>
          <a:ln>
            <a:noFill/>
          </a:ln>
        </p:spPr>
      </p:pic>
      <p:pic>
        <p:nvPicPr>
          <p:cNvPr id="118" name="Google Shape;118;p21"/>
          <p:cNvPicPr preferRelativeResize="0"/>
          <p:nvPr/>
        </p:nvPicPr>
        <p:blipFill>
          <a:blip r:embed="rId6">
            <a:alphaModFix/>
          </a:blip>
          <a:stretch>
            <a:fillRect/>
          </a:stretch>
        </p:blipFill>
        <p:spPr>
          <a:xfrm>
            <a:off x="5093550" y="1412400"/>
            <a:ext cx="170800" cy="2813150"/>
          </a:xfrm>
          <a:prstGeom prst="rect">
            <a:avLst/>
          </a:prstGeom>
          <a:noFill/>
          <a:ln>
            <a:noFill/>
          </a:ln>
        </p:spPr>
      </p:pic>
    </p:spTree>
  </p:cSld>
  <p:clrMapOvr>
    <a:masterClrMapping/>
  </p:clrMapOvr>
</p:sld>
</file>

<file path=ppt/theme/theme1.xml><?xml version="1.0" encoding="utf-8"?>
<a:theme xmlns:a="http://schemas.openxmlformats.org/drawingml/2006/main"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533</Words>
  <Application>Microsoft Office PowerPoint</Application>
  <PresentationFormat>Ekran Gösterisi (16:9)</PresentationFormat>
  <Paragraphs>44</Paragraphs>
  <Slides>13</Slides>
  <Notes>13</Notes>
  <HiddenSlides>0</HiddenSlides>
  <MMClips>1</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13</vt:i4>
      </vt:variant>
    </vt:vector>
  </HeadingPairs>
  <TitlesOfParts>
    <vt:vector size="20" baseType="lpstr">
      <vt:lpstr>Arial</vt:lpstr>
      <vt:lpstr>Roboto</vt:lpstr>
      <vt:lpstr>Nunito</vt:lpstr>
      <vt:lpstr>Times New Roman</vt:lpstr>
      <vt:lpstr>Proxima Nova</vt:lpstr>
      <vt:lpstr>Alfa Slab One</vt:lpstr>
      <vt:lpstr>Gameday</vt:lpstr>
      <vt:lpstr>ChatGPT-4 İle  Veri Analizi ve Raporlama </vt:lpstr>
      <vt:lpstr>PowerPoint Sunusu</vt:lpstr>
      <vt:lpstr>.csv dosyası</vt:lpstr>
      <vt:lpstr>PowerPoint Sunusu</vt:lpstr>
      <vt:lpstr>düzenlenen dosya</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ChatGPT-4 İle  Veri Analizi ve Raporlama </dc:title>
  <cp:lastModifiedBy>NESLİHAN ERDOĞAN</cp:lastModifiedBy>
  <cp:revision>1</cp:revision>
  <dcterms:modified xsi:type="dcterms:W3CDTF">2024-03-27T05:38:40Z</dcterms:modified>
</cp:coreProperties>
</file>