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Nunito"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09" autoAdjust="0"/>
  </p:normalViewPr>
  <p:slideViewPr>
    <p:cSldViewPr snapToGrid="0">
      <p:cViewPr varScale="1">
        <p:scale>
          <a:sx n="43" d="100"/>
          <a:sy n="43" d="100"/>
        </p:scale>
        <p:origin x="196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ÖNCELİKLE HERKESE MERHABALAR, HOŞGELDİNİZ. HEPİMİZİN KÜTÜPHANE HAFTASI KUTLU OLSUN. BUGÜN SİZLERE YAPAY ZEKÂ DESTEKLİ LC SINIFLAMA: KÜTÜPHANELERDE VERİMLİLİĞİ ARTIRMAK BAŞLIKLI SUNUMUMU ANLATACAĞIM.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4f2d415e0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c4f2d415e0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TEKNİK HİZMETLERDE DÖNEM </a:t>
            </a:r>
            <a:r>
              <a:rPr lang="tr-TR" sz="1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DÖNEM</a:t>
            </a: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RAPORLAR ALIYORUM. BUNLARDAN BİRİ FAKÜLTE BAZLI SİPARİŞLER. DOSYAMI YÜKLEDİM ANALİZ YAPMASI VE GRAFİĞE ÇEVİRMESİ İÇİN KOMUTUMU VERDİM.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4f2d415e0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c4f2d415e0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b="1" dirty="0"/>
              <a:t>DOSYAMI GRAFİĞİNE DÖNÜŞMÜŞ HALİ GÖRSELDEDİR. BU GRAFİĞİ İSTERSENİZ YÖNLENDİRMELERLE GELİŞTİREBİLİRSİNİZ.</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4f2d415e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c4f2d415e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SON OLARAK İSE İSTATİSTİK ALANINDA KULLANMAK İSTEDİM. CSV DOSYAMI YÜKLEDİM BU DOSYAYI EXCEL FORMATINA ÇEVİREREK OKUNUR HALE GETİMESİ İÇİN KOMUTUMU VERDİM.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4f2d415e0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4f2d415e0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DOSYAMI ÇEVİRDİKTEN SONRA TABLO VE ANALİZ YAPMASINI İSTEDİM. ANALİZİMİ BANA DETAYLI BİR ŞEKİLDE AÇIKLADI.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4f2d415e0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4f2d415e0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b="1" dirty="0"/>
              <a:t>TABLOMU YAPTI VE BANA DOSYAMIN İÇERİĞİNE UYGUN BİR ANALİZ YAPTI. İSTATİSTİĞİMDE BAĞIŞ KİTAPLARIN ORANININ SATIN ALMALARA GÖRE BU AY DAHA FAZLA OLDUĞUNU, DİL OLARAK İSE TÜRKÇE YAYAINLARIN YOĞUN OLDUĞUNU BELİRTTİ.</a:t>
            </a: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4f2d415e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c4f2d415e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tr-TR" sz="11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DAHA SONRA İSE KONU BAZLI İSTATİSTİK İÇİN YER NUMARASI SÜTUNUNU İLK HARFE GÖRE ANALİZ ETMESİ İÇİN KOMUTUMU VERDİM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4f2d415e0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c4f2d415e0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1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BU SAYEDE DE KONU BAZLI İSTATİSTİĞİMİ EXCELDE UĞRAŞMADAN ALMIŞ OLDUM. </a:t>
            </a:r>
            <a:endParaRPr lang="tr-T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694222c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c694222c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SUNUMUMU BİTİRMEDEN ÖNCE SİZLERE BİR TAVSİYEDE BULUNMAK İSTİYORUM. GOOGLE ÜZERİNDEN HARPA AI ADLI BİR EKLENTİ. BU EKLENTİ YAPAY ZEKALARIN TOPLANMIŞ BİR KISAYOLU DENİLEBİLİR. EKLENTİYİ EKİP ARKADAŞLARIMLA BİRLİKTE DENEDİK VE HALA DA KULLANMAYA DEVAM EDİYORUZ GÜZEL SONUÇLAR ELDE ETTİK. EKLENTİ SÜREKLİ AKTİF OLDUĞU İÇİN KOLAY BİR KULLANIM SAĞLIYOR. DENEMENİZİ TAVSİYE EDERİM.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4f2d415e0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4f2d415e0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BENİ DİNLEDİĞİNİZ İÇİN TEŞEKKÜRLER. TEKRARDAN KÜTÜPHANE HAFTAMIZ KUTLU OLSUN.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4dde235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4dde235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200000"/>
              </a:lnSpc>
              <a:spcAft>
                <a:spcPts val="800"/>
              </a:spcAft>
              <a:buNone/>
            </a:pPr>
            <a:r>
              <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İLK OLARAK YER NUMARASI KESİN VERİLMİŞ BİR KİTAP SEÇTİM. KESİNLİKTEN KASTIM TABİ Kİ LC CLASSİFİCATİON’A BAZ ALMAK AMA SADECE BUNUNLA KALMAYIP REFERANS ALDIĞIMIZ KÜTÜPHANELERİ KONTROL EDİP DOĞRU VE ORTAK BİR YER NUMARASI BELİRLEMEK.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lnSpc>
                <a:spcPct val="200000"/>
              </a:lnSpc>
              <a:spcAft>
                <a:spcPts val="800"/>
              </a:spcAft>
              <a:buNone/>
            </a:pPr>
            <a:r>
              <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457200" indent="0">
              <a:lnSpc>
                <a:spcPct val="200000"/>
              </a:lnSpc>
              <a:spcAft>
                <a:spcPts val="800"/>
              </a:spcAft>
              <a:buNone/>
            </a:pPr>
            <a:r>
              <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ÖNCELİKLE YAPAY ZEKAYA VERDİĞİM KOMUTUN BANA İSTEDİĞİM CEVABI VERMESİ İÇİN NASIL OLMASI GEREKTİĞİ KONUSUNDA BİRTAKIM ÇALIŞMALAR GERÇEKLEŞTİRDİM. ÇALIŞMALARIMIN SONUCUNDA DOĞRU BİLGİ ALABİLMEK İÇİN KOMUTUMUN KİTAP ADI YAZAR ADI, BASKISI YILI VE KONUSUNDAN OLUŞMASI GEREKTİĞİNİ BELİRLEDİM.</a:t>
            </a:r>
          </a:p>
          <a:p>
            <a:pPr marL="457200" indent="0">
              <a:lnSpc>
                <a:spcPct val="200000"/>
              </a:lnSpc>
              <a:spcAft>
                <a:spcPts val="800"/>
              </a:spcAft>
              <a:buNone/>
            </a:pPr>
            <a:endPar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lvl="0" indent="0" algn="l" defTabSz="914400" rtl="0" eaLnBrk="1" fontAlgn="auto" latinLnBrk="0" hangingPunct="1">
              <a:lnSpc>
                <a:spcPct val="200000"/>
              </a:lnSpc>
              <a:spcBef>
                <a:spcPts val="0"/>
              </a:spcBef>
              <a:spcAft>
                <a:spcPts val="800"/>
              </a:spcAft>
              <a:buClr>
                <a:srgbClr val="000000"/>
              </a:buClr>
              <a:buSzPts val="1100"/>
              <a:buFont typeface="Arial"/>
              <a:buNone/>
              <a:tabLst/>
              <a:defRPr/>
            </a:pPr>
            <a:r>
              <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KOMUTUMU VERDİĞİMDE ALDIĞIM CEVAP İSE İLK OLARAK KİTAP HAKKINDA BİLGİLER OLDU. SONRASINDA LC YE GÖRE “JC” SINFINDA YER ALMASI GEREKTİĞİNİ MİLLİYETÇİLİK TEORİSİNDEN BAHSETTİĞİ İÇİNDE JC311 OLMASI GEREKTİĞİNİ SÖYLEDİ. CUTTER NUMARASININ İSE YAZARDAN ALACAĞI İÇİN O95 OLDUĞUNU ÖĞRENDİM. BU KOMUT DOĞRULTUSUNDA DOĞRU BİR SONUÇ ELDE ETTİM.</a:t>
            </a:r>
          </a:p>
          <a:p>
            <a:pPr marL="457200" marR="0" lvl="0" indent="0" algn="l" defTabSz="914400" rtl="0" eaLnBrk="1" fontAlgn="auto" latinLnBrk="0" hangingPunct="1">
              <a:lnSpc>
                <a:spcPct val="200000"/>
              </a:lnSpc>
              <a:spcBef>
                <a:spcPts val="0"/>
              </a:spcBef>
              <a:spcAft>
                <a:spcPts val="800"/>
              </a:spcAft>
              <a:buClr>
                <a:srgbClr val="000000"/>
              </a:buClr>
              <a:buSzPts val="1100"/>
              <a:buFont typeface="Arial"/>
              <a:buNone/>
              <a:tabLst/>
              <a:defRPr/>
            </a:pPr>
            <a:endParaRPr lang="tr-TR"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457200" marR="0" lvl="0" indent="0" algn="l" defTabSz="914400" rtl="0" eaLnBrk="1" fontAlgn="auto" latinLnBrk="0" hangingPunct="1">
              <a:lnSpc>
                <a:spcPct val="200000"/>
              </a:lnSpc>
              <a:spcBef>
                <a:spcPts val="0"/>
              </a:spcBef>
              <a:spcAft>
                <a:spcPts val="800"/>
              </a:spcAft>
              <a:buClr>
                <a:srgbClr val="000000"/>
              </a:buClr>
              <a:buSzPts val="1100"/>
              <a:buFont typeface="Arial"/>
              <a:buNone/>
              <a:tabLst/>
              <a:defRP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0">
              <a:lnSpc>
                <a:spcPct val="200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65e47f3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65e47f3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AMA MERAK ETTİĞİM BİR KONU İSE BUNUN KAYNAĞININ NE OLDUĞU NEYE DAYANARAK BANA BU YER NUMARASINI VERDİĞİ. BUNU SORDUĞUMDA GENEL KÜTÜPHANE BİLİMLERİNE DAYANARAK VE DAHA ÖNCE YAPMIŞ OLDUĞU ÇALIŞMALARDAKİ BİLGİLERE DAYANARAK BÖYLE BİR SONUÇ VERDİĞİNİ SÖYLEDİ.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51fb104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51fb104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457200">
              <a:lnSpc>
                <a:spcPct val="200000"/>
              </a:lnSpc>
              <a:spcAft>
                <a:spcPts val="800"/>
              </a:spcAft>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CO-PİLOTA BU KOMUTU SORMAK İSTEDİM AMA KOMUTUMDA DEĞİŞİKLİK YAPMAM GEREKTİ. </a:t>
            </a:r>
          </a:p>
          <a:p>
            <a:pPr indent="457200">
              <a:lnSpc>
                <a:spcPct val="200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200000"/>
              </a:lnSpc>
              <a:spcAft>
                <a:spcPts val="800"/>
              </a:spcAft>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CO-PİLOT BANA BİR SONUCA ULAŞAMADIĞINI AMA KÜTÜPHANELERDE GENELLİKLE SOSYOLOJİ VE SİYASET BİLİMİ BÖLÜMÜNDE OLABİLECEĞİNİ SÖYLEDİ.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51fb104a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c51fb104a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200000"/>
              </a:lnSpc>
              <a:spcAft>
                <a:spcPts val="800"/>
              </a:spcAft>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AYNI KOMUTU BU SEFER CHATGPT 3.5 DA DENEDİM AMA BİR SONUÇ ALAMADIM. SINIFLANDIRMA NUMARASI BELİRTİLMEDİĞİ KÜTÜPHANE KATALOĞUNA BAKMAM GEREKTİĞİNİ İFADE ETTİ.</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4f2d415e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4f2d415e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TÜRKÇE KİTAPTA DOĞRU SONUÇ ALDIM CHATGPTDEN PEKİ YABANCI BİR KİTAPTA NASIL BİR SONUÇ ALACAKTIM. BUNU DENEDİM VE BU SEFER CHATPGPT – 4, CO-PİLOT VE CHAPTGPT 3.5 DA </a:t>
            </a:r>
            <a:r>
              <a:rPr lang="tr-TR" sz="1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DA</a:t>
            </a: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DOĞRU VE AYNI SONUÇLARI ALDIM.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51fb104a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51fb104a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tr-TR" b="1" dirty="0"/>
              <a:t>CO-PİLOTTAKİ ÖRNEĞİM</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51fb104a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51fb104a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tr-TR" b="1" dirty="0"/>
              <a:t>CHATGPT 3.5 </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65e47f3a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65e47f3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ÇALIŞMAMI YÜRÜTÜRKEN ŞÖYLE BİR DETAYLA KARŞILAŞTIM.  ARKA ARKAYA SORDUĞUMDA, FARKLI BROWSERLARDAN SORDUĞUMDA YA DA BAŞKA BİLGİSAYARLARDAN DENEDİĞİMDE İSE FARKLI YANITLAR ALDIM. BUNUN NEDENİNİ MERAK EDİP SORDUM. SEBEBİNİN İSE YAPAY ZEKA OLDUĞU İÇİN RASTGELE YANITLARDAN VE VERİ GÜNCELLERMELERİNDEN DOLAYI KAYNAKLANDIĞINI BELİRTTİ.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566575" y="783550"/>
            <a:ext cx="6249000" cy="22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tr" sz="3520" b="1">
                <a:solidFill>
                  <a:srgbClr val="CC0000"/>
                </a:solidFill>
                <a:latin typeface="Times New Roman"/>
                <a:ea typeface="Times New Roman"/>
                <a:cs typeface="Times New Roman"/>
                <a:sym typeface="Times New Roman"/>
              </a:rPr>
              <a:t>Yapay</a:t>
            </a:r>
            <a:endParaRPr sz="3520" b="1">
              <a:solidFill>
                <a:srgbClr val="CC0000"/>
              </a:solidFill>
              <a:latin typeface="Times New Roman"/>
              <a:ea typeface="Times New Roman"/>
              <a:cs typeface="Times New Roman"/>
              <a:sym typeface="Times New Roman"/>
            </a:endParaRPr>
          </a:p>
          <a:p>
            <a:pPr marL="0" lvl="0" indent="0" algn="ctr" rtl="0">
              <a:spcBef>
                <a:spcPts val="0"/>
              </a:spcBef>
              <a:spcAft>
                <a:spcPts val="0"/>
              </a:spcAft>
              <a:buSzPts val="990"/>
              <a:buNone/>
            </a:pPr>
            <a:r>
              <a:rPr lang="tr" sz="3520" b="1">
                <a:solidFill>
                  <a:srgbClr val="CC0000"/>
                </a:solidFill>
                <a:latin typeface="Times New Roman"/>
                <a:ea typeface="Times New Roman"/>
                <a:cs typeface="Times New Roman"/>
                <a:sym typeface="Times New Roman"/>
              </a:rPr>
              <a:t>Zeka Destekli LC Sınıflama: </a:t>
            </a:r>
            <a:endParaRPr sz="3520" b="1">
              <a:solidFill>
                <a:srgbClr val="CC0000"/>
              </a:solidFill>
              <a:latin typeface="Times New Roman"/>
              <a:ea typeface="Times New Roman"/>
              <a:cs typeface="Times New Roman"/>
              <a:sym typeface="Times New Roman"/>
            </a:endParaRPr>
          </a:p>
          <a:p>
            <a:pPr marL="0" lvl="0" indent="0" algn="ctr" rtl="0">
              <a:spcBef>
                <a:spcPts val="0"/>
              </a:spcBef>
              <a:spcAft>
                <a:spcPts val="0"/>
              </a:spcAft>
              <a:buSzPts val="990"/>
              <a:buNone/>
            </a:pPr>
            <a:r>
              <a:rPr lang="tr" sz="3520" b="1">
                <a:solidFill>
                  <a:srgbClr val="CC0000"/>
                </a:solidFill>
                <a:latin typeface="Times New Roman"/>
                <a:ea typeface="Times New Roman"/>
                <a:cs typeface="Times New Roman"/>
                <a:sym typeface="Times New Roman"/>
              </a:rPr>
              <a:t>Kütüphanelerde Verimliliği Artırmak</a:t>
            </a:r>
            <a:endParaRPr sz="3520" b="1">
              <a:solidFill>
                <a:srgbClr val="CC0000"/>
              </a:solidFill>
              <a:latin typeface="Times New Roman"/>
              <a:ea typeface="Times New Roman"/>
              <a:cs typeface="Times New Roman"/>
              <a:sym typeface="Times New Roman"/>
            </a:endParaRPr>
          </a:p>
        </p:txBody>
      </p:sp>
      <p:sp>
        <p:nvSpPr>
          <p:cNvPr id="129" name="Google Shape;129;p13"/>
          <p:cNvSpPr txBox="1">
            <a:spLocks noGrp="1"/>
          </p:cNvSpPr>
          <p:nvPr>
            <p:ph type="subTitle" idx="1"/>
          </p:nvPr>
        </p:nvSpPr>
        <p:spPr>
          <a:xfrm>
            <a:off x="1806025" y="3206575"/>
            <a:ext cx="5674800" cy="13287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88"/>
              <a:buNone/>
            </a:pPr>
            <a:endParaRPr sz="1237" b="1">
              <a:solidFill>
                <a:srgbClr val="666666"/>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688"/>
              <a:buNone/>
            </a:pPr>
            <a:r>
              <a:rPr lang="tr" sz="1337" b="1">
                <a:solidFill>
                  <a:schemeClr val="dk2"/>
                </a:solidFill>
                <a:latin typeface="Times New Roman"/>
                <a:ea typeface="Times New Roman"/>
                <a:cs typeface="Times New Roman"/>
                <a:sym typeface="Times New Roman"/>
              </a:rPr>
              <a:t>Neslihan ERDOĞAN</a:t>
            </a:r>
            <a:endParaRPr sz="1337" b="1">
              <a:solidFill>
                <a:schemeClr val="dk2"/>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688"/>
              <a:buNone/>
            </a:pPr>
            <a:r>
              <a:rPr lang="tr" sz="1337" b="1">
                <a:solidFill>
                  <a:schemeClr val="dk2"/>
                </a:solidFill>
                <a:latin typeface="Times New Roman"/>
                <a:ea typeface="Times New Roman"/>
                <a:cs typeface="Times New Roman"/>
                <a:sym typeface="Times New Roman"/>
              </a:rPr>
              <a:t>MEF Üniversitesi Kütüphanesi</a:t>
            </a:r>
            <a:endParaRPr sz="1337" b="1">
              <a:solidFill>
                <a:schemeClr val="dk2"/>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688"/>
              <a:buNone/>
            </a:pPr>
            <a:r>
              <a:rPr lang="tr" sz="1337" b="1">
                <a:solidFill>
                  <a:schemeClr val="dk2"/>
                </a:solidFill>
                <a:latin typeface="Times New Roman"/>
                <a:ea typeface="Times New Roman"/>
                <a:cs typeface="Times New Roman"/>
                <a:sym typeface="Times New Roman"/>
              </a:rPr>
              <a:t>Teknik Hizmetler, Uzman Yardımcısı</a:t>
            </a:r>
            <a:endParaRPr sz="1100">
              <a:solidFill>
                <a:schemeClr val="dk2"/>
              </a:solidFill>
            </a:endParaRPr>
          </a:p>
        </p:txBody>
      </p:sp>
      <p:pic>
        <p:nvPicPr>
          <p:cNvPr id="130" name="Google Shape;130;p13"/>
          <p:cNvPicPr preferRelativeResize="0"/>
          <p:nvPr/>
        </p:nvPicPr>
        <p:blipFill>
          <a:blip r:embed="rId3">
            <a:alphaModFix/>
          </a:blip>
          <a:stretch>
            <a:fillRect/>
          </a:stretch>
        </p:blipFill>
        <p:spPr>
          <a:xfrm>
            <a:off x="7093225" y="3276125"/>
            <a:ext cx="1322300" cy="674925"/>
          </a:xfrm>
          <a:prstGeom prst="rect">
            <a:avLst/>
          </a:prstGeom>
          <a:noFill/>
          <a:ln>
            <a:noFill/>
          </a:ln>
        </p:spPr>
      </p:pic>
      <p:pic>
        <p:nvPicPr>
          <p:cNvPr id="131" name="Google Shape;131;p13"/>
          <p:cNvPicPr preferRelativeResize="0"/>
          <p:nvPr/>
        </p:nvPicPr>
        <p:blipFill>
          <a:blip r:embed="rId4">
            <a:alphaModFix/>
          </a:blip>
          <a:stretch>
            <a:fillRect/>
          </a:stretch>
        </p:blipFill>
        <p:spPr>
          <a:xfrm>
            <a:off x="287800" y="3274112"/>
            <a:ext cx="2439400" cy="678975"/>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84" name="Google Shape;184;p22"/>
          <p:cNvPicPr preferRelativeResize="0"/>
          <p:nvPr/>
        </p:nvPicPr>
        <p:blipFill>
          <a:blip r:embed="rId3">
            <a:alphaModFix/>
          </a:blip>
          <a:stretch>
            <a:fillRect/>
          </a:stretch>
        </p:blipFill>
        <p:spPr>
          <a:xfrm>
            <a:off x="186200" y="195943"/>
            <a:ext cx="8741350" cy="4741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90" name="Google Shape;190;p23"/>
          <p:cNvPicPr preferRelativeResize="0"/>
          <p:nvPr/>
        </p:nvPicPr>
        <p:blipFill>
          <a:blip r:embed="rId3">
            <a:alphaModFix/>
          </a:blip>
          <a:stretch>
            <a:fillRect/>
          </a:stretch>
        </p:blipFill>
        <p:spPr>
          <a:xfrm>
            <a:off x="195943" y="163287"/>
            <a:ext cx="8743230" cy="47887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96" name="Google Shape;196;p24"/>
          <p:cNvPicPr preferRelativeResize="0"/>
          <p:nvPr/>
        </p:nvPicPr>
        <p:blipFill>
          <a:blip r:embed="rId3">
            <a:alphaModFix/>
          </a:blip>
          <a:stretch>
            <a:fillRect/>
          </a:stretch>
        </p:blipFill>
        <p:spPr>
          <a:xfrm>
            <a:off x="197825" y="201925"/>
            <a:ext cx="8764624" cy="4730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02" name="Google Shape;202;p25"/>
          <p:cNvPicPr preferRelativeResize="0"/>
          <p:nvPr/>
        </p:nvPicPr>
        <p:blipFill>
          <a:blip r:embed="rId3">
            <a:alphaModFix/>
          </a:blip>
          <a:stretch>
            <a:fillRect/>
          </a:stretch>
        </p:blipFill>
        <p:spPr>
          <a:xfrm>
            <a:off x="197825" y="201925"/>
            <a:ext cx="8764627" cy="4736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08" name="Google Shape;208;p26"/>
          <p:cNvPicPr preferRelativeResize="0"/>
          <p:nvPr/>
        </p:nvPicPr>
        <p:blipFill>
          <a:blip r:embed="rId3">
            <a:alphaModFix/>
          </a:blip>
          <a:stretch>
            <a:fillRect/>
          </a:stretch>
        </p:blipFill>
        <p:spPr>
          <a:xfrm>
            <a:off x="198975" y="190250"/>
            <a:ext cx="8716924" cy="4771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14" name="Google Shape;214;p27"/>
          <p:cNvPicPr preferRelativeResize="0"/>
          <p:nvPr/>
        </p:nvPicPr>
        <p:blipFill>
          <a:blip r:embed="rId3">
            <a:alphaModFix/>
          </a:blip>
          <a:stretch>
            <a:fillRect/>
          </a:stretch>
        </p:blipFill>
        <p:spPr>
          <a:xfrm>
            <a:off x="197825" y="201925"/>
            <a:ext cx="8718075" cy="4738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20" name="Google Shape;220;p28"/>
          <p:cNvPicPr preferRelativeResize="0"/>
          <p:nvPr/>
        </p:nvPicPr>
        <p:blipFill>
          <a:blip r:embed="rId3">
            <a:alphaModFix/>
          </a:blip>
          <a:stretch>
            <a:fillRect/>
          </a:stretch>
        </p:blipFill>
        <p:spPr>
          <a:xfrm>
            <a:off x="197825" y="187779"/>
            <a:ext cx="8729724" cy="47751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26" name="Google Shape;226;p29"/>
          <p:cNvPicPr preferRelativeResize="0"/>
          <p:nvPr/>
        </p:nvPicPr>
        <p:blipFill rotWithShape="1">
          <a:blip r:embed="rId3">
            <a:alphaModFix/>
          </a:blip>
          <a:srcRect r="-1061"/>
          <a:stretch/>
        </p:blipFill>
        <p:spPr>
          <a:xfrm>
            <a:off x="214300" y="171450"/>
            <a:ext cx="8705527" cy="4761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None/>
            </a:pPr>
            <a:r>
              <a:rPr lang="tr" sz="3100" b="1">
                <a:latin typeface="Times New Roman"/>
                <a:ea typeface="Times New Roman"/>
                <a:cs typeface="Times New Roman"/>
                <a:sym typeface="Times New Roman"/>
              </a:rPr>
              <a:t>TEŞEKKÜRLER</a:t>
            </a:r>
            <a:endParaRPr sz="4800" b="1">
              <a:latin typeface="Times New Roman"/>
              <a:ea typeface="Times New Roman"/>
              <a:cs typeface="Times New Roman"/>
              <a:sym typeface="Times New Roman"/>
            </a:endParaRPr>
          </a:p>
        </p:txBody>
      </p:sp>
      <p:sp>
        <p:nvSpPr>
          <p:cNvPr id="232" name="Google Shape;232;p30"/>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tr" sz="1500" b="1">
                <a:solidFill>
                  <a:schemeClr val="accent5"/>
                </a:solidFill>
                <a:latin typeface="Times New Roman"/>
                <a:ea typeface="Times New Roman"/>
                <a:cs typeface="Times New Roman"/>
                <a:sym typeface="Times New Roman"/>
              </a:rPr>
              <a:t>görüş ve önerileriniz için ;</a:t>
            </a:r>
            <a:endParaRPr sz="1500" b="1">
              <a:solidFill>
                <a:schemeClr val="accent5"/>
              </a:solidFill>
              <a:latin typeface="Times New Roman"/>
              <a:ea typeface="Times New Roman"/>
              <a:cs typeface="Times New Roman"/>
              <a:sym typeface="Times New Roman"/>
            </a:endParaRPr>
          </a:p>
          <a:p>
            <a:pPr marL="0" lvl="0" indent="0" algn="ctr" rtl="0">
              <a:spcBef>
                <a:spcPts val="0"/>
              </a:spcBef>
              <a:spcAft>
                <a:spcPts val="0"/>
              </a:spcAft>
              <a:buNone/>
            </a:pPr>
            <a:r>
              <a:rPr lang="tr" sz="1500" b="1">
                <a:solidFill>
                  <a:schemeClr val="accent5"/>
                </a:solidFill>
                <a:latin typeface="Times New Roman"/>
                <a:ea typeface="Times New Roman"/>
                <a:cs typeface="Times New Roman"/>
                <a:sym typeface="Times New Roman"/>
              </a:rPr>
              <a:t>erdoganne@mef.edu.tr</a:t>
            </a:r>
            <a:endParaRPr sz="1500" b="1">
              <a:solidFill>
                <a:schemeClr val="accent5"/>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37" name="Google Shape;137;p14"/>
          <p:cNvPicPr preferRelativeResize="0"/>
          <p:nvPr/>
        </p:nvPicPr>
        <p:blipFill>
          <a:blip r:embed="rId3">
            <a:alphaModFix/>
          </a:blip>
          <a:stretch>
            <a:fillRect/>
          </a:stretch>
        </p:blipFill>
        <p:spPr>
          <a:xfrm>
            <a:off x="193400" y="206599"/>
            <a:ext cx="8738326" cy="47327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43" name="Google Shape;143;p15"/>
          <p:cNvPicPr preferRelativeResize="0"/>
          <p:nvPr/>
        </p:nvPicPr>
        <p:blipFill>
          <a:blip r:embed="rId3">
            <a:alphaModFix/>
          </a:blip>
          <a:stretch>
            <a:fillRect/>
          </a:stretch>
        </p:blipFill>
        <p:spPr>
          <a:xfrm>
            <a:off x="199225" y="197625"/>
            <a:ext cx="8744424" cy="4747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49" name="Google Shape;149;p16"/>
          <p:cNvPicPr preferRelativeResize="0"/>
          <p:nvPr/>
        </p:nvPicPr>
        <p:blipFill>
          <a:blip r:embed="rId3">
            <a:alphaModFix/>
          </a:blip>
          <a:stretch>
            <a:fillRect/>
          </a:stretch>
        </p:blipFill>
        <p:spPr>
          <a:xfrm>
            <a:off x="202625" y="182775"/>
            <a:ext cx="8741026" cy="478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55" name="Google Shape;155;p17"/>
          <p:cNvPicPr preferRelativeResize="0"/>
          <p:nvPr/>
        </p:nvPicPr>
        <p:blipFill>
          <a:blip r:embed="rId3">
            <a:alphaModFix/>
          </a:blip>
          <a:stretch>
            <a:fillRect/>
          </a:stretch>
        </p:blipFill>
        <p:spPr>
          <a:xfrm>
            <a:off x="206875" y="204107"/>
            <a:ext cx="8724851" cy="47411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61" name="Google Shape;161;p18"/>
          <p:cNvPicPr preferRelativeResize="0"/>
          <p:nvPr/>
        </p:nvPicPr>
        <p:blipFill>
          <a:blip r:embed="rId3">
            <a:alphaModFix/>
          </a:blip>
          <a:stretch>
            <a:fillRect/>
          </a:stretch>
        </p:blipFill>
        <p:spPr>
          <a:xfrm>
            <a:off x="207175" y="213550"/>
            <a:ext cx="8743650" cy="4713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67" name="Google Shape;167;p19"/>
          <p:cNvPicPr preferRelativeResize="0"/>
          <p:nvPr/>
        </p:nvPicPr>
        <p:blipFill>
          <a:blip r:embed="rId3">
            <a:alphaModFix/>
          </a:blip>
          <a:stretch>
            <a:fillRect/>
          </a:stretch>
        </p:blipFill>
        <p:spPr>
          <a:xfrm>
            <a:off x="212350" y="206600"/>
            <a:ext cx="8735707" cy="473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73" name="Google Shape;173;p20"/>
          <p:cNvPicPr preferRelativeResize="0"/>
          <p:nvPr/>
        </p:nvPicPr>
        <p:blipFill>
          <a:blip r:embed="rId3">
            <a:alphaModFix/>
          </a:blip>
          <a:stretch>
            <a:fillRect/>
          </a:stretch>
        </p:blipFill>
        <p:spPr>
          <a:xfrm>
            <a:off x="224175" y="206600"/>
            <a:ext cx="8719474" cy="4738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77"/>
        <p:cNvGrpSpPr/>
        <p:nvPr/>
      </p:nvGrpSpPr>
      <p:grpSpPr>
        <a:xfrm>
          <a:off x="0" y="0"/>
          <a:ext cx="0" cy="0"/>
          <a:chOff x="0" y="0"/>
          <a:chExt cx="0" cy="0"/>
        </a:xfrm>
      </p:grpSpPr>
      <p:pic>
        <p:nvPicPr>
          <p:cNvPr id="178" name="Google Shape;178;p21"/>
          <p:cNvPicPr preferRelativeResize="0"/>
          <p:nvPr/>
        </p:nvPicPr>
        <p:blipFill>
          <a:blip r:embed="rId3">
            <a:alphaModFix/>
          </a:blip>
          <a:stretch>
            <a:fillRect/>
          </a:stretch>
        </p:blipFill>
        <p:spPr>
          <a:xfrm>
            <a:off x="196450" y="194488"/>
            <a:ext cx="8751100" cy="47545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562</Words>
  <Application>Microsoft Office PowerPoint</Application>
  <PresentationFormat>Ekran Gösterisi (16:9)</PresentationFormat>
  <Paragraphs>36</Paragraphs>
  <Slides>18</Slides>
  <Notes>18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Times New Roman</vt:lpstr>
      <vt:lpstr>Nunito</vt:lpstr>
      <vt:lpstr>Aptos</vt:lpstr>
      <vt:lpstr>Shift</vt:lpstr>
      <vt:lpstr>Yapay Zeka Destekli LC Sınıflama:  Kütüphanelerde Verimliliği Artırmak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Yapay Zeka Destekli LC Sınıflama:  Kütüphanelerde Verimliliği Artırmak</dc:title>
  <cp:lastModifiedBy>NESLİHAN ERDOĞAN</cp:lastModifiedBy>
  <cp:revision>2</cp:revision>
  <dcterms:modified xsi:type="dcterms:W3CDTF">2024-03-27T06:20:56Z</dcterms:modified>
</cp:coreProperties>
</file>