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6"/>
  </p:notesMasterIdLst>
  <p:sldIdLst>
    <p:sldId id="256" r:id="rId25"/>
    <p:sldId id="257" r:id="rId26"/>
    <p:sldId id="258" r:id="rId27"/>
    <p:sldId id="259" r:id="rId28"/>
    <p:sldId id="260" r:id="rId29"/>
    <p:sldId id="261" r:id="rId30"/>
    <p:sldId id="262" r:id="rId31"/>
    <p:sldId id="263" r:id="rId32"/>
    <p:sldId id="264" r:id="rId33"/>
    <p:sldId id="265" r:id="rId34"/>
    <p:sldId id="266" r:id="rId35"/>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Garet" charset="1" panose="00000000000000000000"/>
      <p:regular r:id="rId10"/>
    </p:embeddedFont>
    <p:embeddedFont>
      <p:font typeface="Garet Bold" charset="1" panose="00000000000000000000"/>
      <p:regular r:id="rId11"/>
    </p:embeddedFont>
    <p:embeddedFont>
      <p:font typeface="Garet Italics" charset="1" panose="00000000000000000000"/>
      <p:regular r:id="rId12"/>
    </p:embeddedFont>
    <p:embeddedFont>
      <p:font typeface="Garet Bold Italics" charset="1" panose="00000000000000000000"/>
      <p:regular r:id="rId13"/>
    </p:embeddedFont>
    <p:embeddedFont>
      <p:font typeface="Garet Light" charset="1" panose="00000000000000000000"/>
      <p:regular r:id="rId14"/>
    </p:embeddedFont>
    <p:embeddedFont>
      <p:font typeface="Garet Ultra-Bold" charset="1" panose="00000000000000000000"/>
      <p:regular r:id="rId15"/>
    </p:embeddedFont>
    <p:embeddedFont>
      <p:font typeface="Garet Ultra-Bold Italics" charset="1" panose="00000000000000000000"/>
      <p:regular r:id="rId16"/>
    </p:embeddedFont>
    <p:embeddedFont>
      <p:font typeface="Garet Heavy" charset="1" panose="00000000000000000000"/>
      <p:regular r:id="rId17"/>
    </p:embeddedFont>
    <p:embeddedFont>
      <p:font typeface="Garet Heavy Italics" charset="1" panose="00000000000000000000"/>
      <p:regular r:id="rId18"/>
    </p:embeddedFont>
    <p:embeddedFont>
      <p:font typeface="Telegraf" charset="1" panose="00000500000000000000"/>
      <p:regular r:id="rId19"/>
    </p:embeddedFont>
    <p:embeddedFont>
      <p:font typeface="Telegraf Bold" charset="1" panose="00000800000000000000"/>
      <p:regular r:id="rId20"/>
    </p:embeddedFont>
    <p:embeddedFont>
      <p:font typeface="Telegraf Extra-Light" charset="1" panose="00000300000000000000"/>
      <p:regular r:id="rId21"/>
    </p:embeddedFont>
    <p:embeddedFont>
      <p:font typeface="Telegraf Medium" charset="1" panose="00000600000000000000"/>
      <p:regular r:id="rId22"/>
    </p:embeddedFont>
    <p:embeddedFont>
      <p:font typeface="Telegraf Ultra-Bold" charset="1" panose="00000900000000000000"/>
      <p:regular r:id="rId23"/>
    </p:embeddedFont>
    <p:embeddedFont>
      <p:font typeface="Telegraf Heavy" charset="1" panose="00000A0000000000000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slides/slide1.xml" Type="http://schemas.openxmlformats.org/officeDocument/2006/relationships/slide"/><Relationship Id="rId26" Target="slides/slide2.xml" Type="http://schemas.openxmlformats.org/officeDocument/2006/relationships/slide"/><Relationship Id="rId27" Target="slides/slide3.xml" Type="http://schemas.openxmlformats.org/officeDocument/2006/relationships/slide"/><Relationship Id="rId28" Target="slides/slide4.xml" Type="http://schemas.openxmlformats.org/officeDocument/2006/relationships/slide"/><Relationship Id="rId29" Target="slides/slide5.xml" Type="http://schemas.openxmlformats.org/officeDocument/2006/relationships/slide"/><Relationship Id="rId3" Target="viewProps.xml" Type="http://schemas.openxmlformats.org/officeDocument/2006/relationships/viewProps"/><Relationship Id="rId30" Target="slides/slide6.xml" Type="http://schemas.openxmlformats.org/officeDocument/2006/relationships/slide"/><Relationship Id="rId31" Target="slides/slide7.xml" Type="http://schemas.openxmlformats.org/officeDocument/2006/relationships/slide"/><Relationship Id="rId32" Target="slides/slide8.xml" Type="http://schemas.openxmlformats.org/officeDocument/2006/relationships/slide"/><Relationship Id="rId33" Target="slides/slide9.xml" Type="http://schemas.openxmlformats.org/officeDocument/2006/relationships/slide"/><Relationship Id="rId34" Target="slides/slide10.xml" Type="http://schemas.openxmlformats.org/officeDocument/2006/relationships/slide"/><Relationship Id="rId35" Target="slides/slide11.xml" Type="http://schemas.openxmlformats.org/officeDocument/2006/relationships/slide"/><Relationship Id="rId36" Target="notesMasters/notesMaster1.xml" Type="http://schemas.openxmlformats.org/officeDocument/2006/relationships/notesMaster"/><Relationship Id="rId37" Target="theme/theme2.xml" Type="http://schemas.openxmlformats.org/officeDocument/2006/relationships/theme"/><Relationship Id="rId38" Target="notesSlides/notesSlide1.xml" Type="http://schemas.openxmlformats.org/officeDocument/2006/relationships/notesSlide"/><Relationship Id="rId39" Target="notesSlides/notesSlide2.xml" Type="http://schemas.openxmlformats.org/officeDocument/2006/relationships/notesSlide"/><Relationship Id="rId4" Target="theme/theme1.xml" Type="http://schemas.openxmlformats.org/officeDocument/2006/relationships/theme"/><Relationship Id="rId40" Target="notesSlides/notesSlide3.xml" Type="http://schemas.openxmlformats.org/officeDocument/2006/relationships/notesSlide"/><Relationship Id="rId41" Target="notesSlides/notesSlide4.xml" Type="http://schemas.openxmlformats.org/officeDocument/2006/relationships/notesSlide"/><Relationship Id="rId42" Target="notesSlides/notesSlide5.xml" Type="http://schemas.openxmlformats.org/officeDocument/2006/relationships/notesSlide"/><Relationship Id="rId43" Target="notesSlides/notesSlide6.xml" Type="http://schemas.openxmlformats.org/officeDocument/2006/relationships/notesSlide"/><Relationship Id="rId44" Target="notesSlides/notesSlide7.xml" Type="http://schemas.openxmlformats.org/officeDocument/2006/relationships/notesSlide"/><Relationship Id="rId45" Target="notesSlides/notesSlide8.xml" Type="http://schemas.openxmlformats.org/officeDocument/2006/relationships/notesSlide"/><Relationship Id="rId46" Target="notesSlides/notesSlide9.xml" Type="http://schemas.openxmlformats.org/officeDocument/2006/relationships/notesSlide"/><Relationship Id="rId47" Target="notesSlides/notesSlide10.xml" Type="http://schemas.openxmlformats.org/officeDocument/2006/relationships/notesSlide"/><Relationship Id="rId48" Target="notesSlides/notesSlide11.xml" Type="http://schemas.openxmlformats.org/officeDocument/2006/relationships/note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Herkese Merhabalar. Öncelikle bütün meslektaşlarımın 60. Kütüphane Haftasını kutluyorum. Bugün burada bizlere eşlik ettiğiniz için de ayrıca teşekkür ediyorum. Ayaklarınıza sağlık. Bugün, toplantımızın konusuna bağlı olarak bir akademik kütüphane sosyal medyası için yapay zekadan hangi ölçüde destek aldığımızı konu edinen ufak bir sunum gerçekleştireceğim sizlere.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Yapay zeka tasarım araçlarının sosyal medyacılık ve tasarım yönünde ne denli etkileri olduğu konusunda genel bir değerlendirme yapacak olursam kısaca şunları söyleyebilirim:</a:t>
            </a:r>
          </a:p>
          <a:p>
            <a:r>
              <a:rPr lang="en-US"/>
              <a:t/>
            </a:r>
          </a:p>
          <a:p>
            <a:r>
              <a:rPr lang="en-US"/>
              <a:t>Tasarımlarda kullanılan yapay zeka araçlarının büyük ölçüde hayat kolaylaştırdığı ve iş akışını hızlandırdığı saptanmıştır. Normalde belki de 1 saatimizi alacak olan bir içerik oluşturma işini yapay zeka ile 20 dakika gibi bir süreye indirebiliyoruz. Bu da bizim işimizi epeyce kolaylaştırıyor.</a:t>
            </a:r>
          </a:p>
          <a:p>
            <a:r>
              <a:rPr lang="en-US"/>
              <a:t/>
            </a:r>
          </a:p>
          <a:p>
            <a:r>
              <a:rPr lang="en-US"/>
              <a:t>Ayrıca yaratıcılığı desteklediğini söyleyebilirim. Örneğin tiyatrolar günü tasarımında yapay zekanın içerik metnini yazarken, "kütüphanemizde tiyatro ile alakalı bir çok yayın bulunmaktadır" gibi bir cümle kullanması bende tasarıma ek olarak, aynı templete'in üzerine kütüphanede bulunan tiyatro ile alaklı yayınların görsellerini oturtma fikrini oluşturdu. Ve tasarımı bu şekilde şekillendirdim.</a:t>
            </a:r>
          </a:p>
          <a:p>
            <a:r>
              <a:rPr lang="en-US"/>
              <a:t/>
            </a:r>
          </a:p>
          <a:p>
            <a:r>
              <a:rPr lang="en-US"/>
              <a:t>İki yapay zeka aracını konuşurken olumsuz özellik olarak ele aldığım "Fütüristik tasarımlar" kısmını burada biraz açacağım. Totale baktığımızda bütün tasarım araçları reel ile pek örtüşmeyen çizgisel, karmaşık ve renkli yapılara sahip oldukça fütüristik -kendi içinde başarılı sayılabilecek- tasarımlar veriyorlar. Bunları kullanma noktasında yer yer ikilemde kaldığımız oldu. Çünkü sosyal medyada hem içeriksel hem tasarımsal bir uslubumuz olduğu için bu üslupla örtüşen tasarımlar olması için çok uğraştık, bunun yapay zeka ve gerçek dünya işleyişi arasında bir paradoks olduğunu düşünüyorum. Belki bu durum zamanla yapay zekanın kullanımındaki sıklığa ve dönüşümüne göre sosyal medyacılığa yeni bir perspektif kazandırabilir.</a:t>
            </a:r>
          </a:p>
          <a:p>
            <a:r>
              <a:rPr lang="en-US"/>
              <a:t/>
            </a:r>
          </a:p>
          <a:p>
            <a:r>
              <a:rPr lang="en-US"/>
              <a:t>Tüm bunların haricinde, yapay zeka uygulamarının lisans durumunun işin tasarım boyutunda çok büyük bir fark yaratmadığı da gözlemlenen noktalardan biri oldu. Hatta bazı noktalarda lisansı olmayan uygulamaların lisansı olan uygulamardan daha başarılı olduğu bile saptandı.</a:t>
            </a:r>
          </a:p>
          <a:p>
            <a:r>
              <a:rPr lang="en-US"/>
              <a:t/>
            </a:r>
          </a:p>
          <a:p>
            <a:r>
              <a:rPr lang="en-US"/>
              <a:t>Gelecekten ne bekliyoruz ve biz neler yapacağız noktasında ise şunları söyleyebilirim, tasarım noktasında keskin ayrımlardan kaçınılması için çalışmalar yapılabilir. Belki daha esnek bir dil oluşturulabileceği kanaatindeyim. Biz MEF Kütüphane olarak, tasarımlarda ve içerik oluşturma noktasında yapay zeka uygulamalarından destek almaya devam edeceğiz. Hatta yapay zeka destekli bülten hazırlama gibi bir düşüncemiz var. Bunun çalışmalarına da ufak ufak başlayacağız.</a:t>
            </a:r>
          </a:p>
          <a:p>
            <a:r>
              <a:rPr lang="en-US"/>
              <a:t/>
            </a:r>
          </a:p>
          <a:p>
            <a:r>
              <a:rPr lang="en-US"/>
              <a:t>Önemli bir soru ve tartışma konusu olan bir nokta ile sözlerimi toparlamak istiyorum.</a:t>
            </a:r>
          </a:p>
          <a:p>
            <a:r>
              <a:rPr lang="en-US"/>
              <a:t/>
            </a:r>
          </a:p>
          <a:p>
            <a:r>
              <a:rPr lang="en-US"/>
              <a:t>Yapay zeka gelecekte insanların yerini alacak mı? Malumunuz bu soru herkeste bir vehamet yaratıp, ileride ne olacak? kaygısını da beraberinde getirmişti. Benim kanaatim, yapay zekanın insanların yerini alamayacağı fakat büyük ölçüde elimiz kolumuz olacağı yönünde. Çünkü yapay zeka da insan elinden çıkmış bir araç. Onda olan yapabilme kabiliyetini yani techneyi verdiğimiz direktiflerle biz eğitiyor ve veri birikimini genişletiyoruz. Kendisi şu halde esinlenme ve verili veriyi işleme noktasında kalıyor. Biz onu eğittikçe kendini geliştirip, bize taleplerimiz doğrultusunda destek olabilir fakat insanların yerine geçebilir mi? burası biraz meçhul ve tartışmaya açık bir nokta.  Yani sözün özü olarak yapay zekanın ne kadar iyi tasarım yapsa da bi Velasquez, ne kadar iyi bir metin yazsa da bir Shakespeare olamayacağı kanaatindeyim.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Beni dinlediğiniz için teşekkür ederim!</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p>
          <a:p>
            <a:r>
              <a:rPr lang="en-US"/>
              <a:t>Uzun bir zamandır sosyal medya konusunda yeni arayışlar içerisindeydik. Bu süreçte yapay zekadan ne denli bir yardım alabileceğimiz konusunda düşünmeye başladık ve ücretli-ücretsiz neredeyse birçok yapay zeka aracının ayrıca bir "tasarım" kısmının oluşu dikkatimizi çekti. Yola bu fikirle çıktık. Acaba sosyal medya tasarımlarımızı yapay zeka ile ne ölçüde zenginleştirebilir ve ileriye taşıyabiliriz diye düşündük ve Microsoft'un ücretsiz yapay zeka programı olan Copilot'un Designer kısmından destek alarak çalışmalarımıza başladık. Yapay zekadan destek alarak hazırladığımız ilk paylaşımımızı 8 Mart Dünya Kadınlar Gününde gerçekleştirdik. İşin tasarım boyutunda çalışırken yapay zeka araçlarının başka alanlarda da bizlere katkı sağyalabileceğini deneyimledik. Örneğin tasarımı hazırladık ve buna uygun, kurumsal dille yazılmış bir de içerik oluşturmak istedik. Bu anlamda da yine copilot'tan faydalandık.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Copilot Designer ile hazırlanan ilk tasarımımızı buradan inceleyebilirsiniz. Buraya içerik metnini koymadım fakat her bir tasarım ve içerik metni için QR kodu okutup sosyal medya hesaplarımızda yer alan ilgili içeriği inceleyip, detaylı bilgi edinebilirsiniz. </a:t>
            </a:r>
          </a:p>
          <a:p>
            <a:r>
              <a:rPr lang="en-US"/>
              <a:t/>
            </a:r>
          </a:p>
          <a:p>
            <a:r>
              <a:rPr lang="en-US"/>
              <a:t>Designer'dan denediğimiz birçok tasarım içerisinden en uygun ve en beğendiğimiz tasarımı alarak, formal bütünlüğünü bozmadan kendi stilimize uygun bir hale getirmeye ve kendimizden bir şeyler katmaya çalıştık. Bunu yaparken de ayrıca Canva uygulamasından faydalandık.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Şimdi biraz Copilot-Designer'ı denerken karşılaştığım artı ve eksilerden bahsedeceğim sizlere. Uygulamanın artıları olarak :</a:t>
            </a:r>
          </a:p>
          <a:p>
            <a:r>
              <a:rPr lang="en-US"/>
              <a:t/>
            </a:r>
          </a:p>
          <a:p>
            <a:r>
              <a:rPr lang="en-US"/>
              <a:t>sınırsız soru hakkının bulunması,</a:t>
            </a:r>
          </a:p>
          <a:p>
            <a:r>
              <a:rPr lang="en-US"/>
              <a:t>Tasarımdaki bazı metriklerin diğer yapay zeka tasarım araçlarına göre daha kaliteli olması,</a:t>
            </a:r>
          </a:p>
          <a:p>
            <a:r>
              <a:rPr lang="en-US"/>
              <a:t>İçerik yazımında ve editöryal boyutta oldukça işlevsel ve kurumsal dile uygun metinler vermesi </a:t>
            </a:r>
          </a:p>
          <a:p>
            <a:r>
              <a:rPr lang="en-US"/>
              <a:t/>
            </a:r>
          </a:p>
          <a:p>
            <a:r>
              <a:rPr lang="en-US"/>
              <a:t>Maddeleri sayılabilir.</a:t>
            </a:r>
          </a:p>
          <a:p>
            <a:r>
              <a:rPr lang="en-US"/>
              <a:t/>
            </a:r>
          </a:p>
          <a:p>
            <a:r>
              <a:rPr lang="en-US"/>
              <a:t>Uygulamanın yetersiz gördüğümüz kısımlarına baktığımızda ise </a:t>
            </a:r>
          </a:p>
          <a:p>
            <a:r>
              <a:rPr lang="en-US"/>
              <a:t/>
            </a:r>
          </a:p>
          <a:p>
            <a:r>
              <a:rPr lang="en-US"/>
              <a:t>Tasarımlarda belli bir noktadan sonra kendini tekrara düşmesi ve komutların dışında sonuçlar vermesi, </a:t>
            </a:r>
          </a:p>
          <a:p>
            <a:r>
              <a:rPr lang="en-US"/>
              <a:t>Gerçek dünyayla uyuşmayan fütüristik tasarımlar,</a:t>
            </a:r>
          </a:p>
          <a:p>
            <a:r>
              <a:rPr lang="en-US"/>
              <a:t>ve referans konusundaki tutarsızlığı</a:t>
            </a:r>
          </a:p>
          <a:p>
            <a:r>
              <a:rPr lang="en-US"/>
              <a:t/>
            </a:r>
          </a:p>
          <a:p>
            <a:r>
              <a:rPr lang="en-US"/>
              <a:t>maddeleri sayılabilir.</a:t>
            </a:r>
          </a:p>
          <a:p>
            <a:r>
              <a:rPr lang="en-US"/>
              <a:t/>
            </a:r>
          </a:p>
          <a:p>
            <a:r>
              <a:rPr lang="en-US"/>
              <a:t>Referans konusundaki tutarsızlığını biraz açmak istiyorum. Referans konusu tasarım çalışmalarını gerçekleştirmeden önce, bu işin felsefesi ve mantığı üzerine düşünürken bile aklımda olan bir soruydu. Copilot'a bu tasarımları paylaşırken sana referans vermeli miyiz diye sorduğumuzda bize iki ayrı cevap verdi. Bunlardan biri evet, Microsoft Designer'dan yardım aldığını belirtirsen iyi olur şeklinde bir cevap iken diğeri ise hayır bana referans vermene gerek yok şeklinde oldu. Uygulamayı bu noktada tutarsız bulduğumu söyleyebilirim.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Copilot ile başladığımız tasarım süreci, lisanslı  yapay zeka uygulaması ChatGPT-4'ün DALL-E özelliği ile devam etti,</a:t>
            </a:r>
          </a:p>
          <a:p>
            <a:r>
              <a:rPr lang="en-US"/>
              <a:t/>
            </a:r>
          </a:p>
          <a:p>
            <a:r>
              <a:rPr lang="en-US"/>
              <a:t>DALL-E’ye geçmemizin en büyük sebeplerinden biri Copilot Designer’da yaşadığımız sıkıntıları yaşamamak ve bizi bir üst noktaya taşıyabilecek olduğunu düşünmemizdi.</a:t>
            </a:r>
          </a:p>
          <a:p>
            <a:r>
              <a:rPr lang="en-US"/>
              <a:t/>
            </a:r>
          </a:p>
          <a:p>
            <a:r>
              <a:rPr lang="en-US"/>
              <a:t>DALL-E ile hazırlanan ilk içerik, 18 Mart Çanakkale Zaferi ve Şehitleri Anma Günü’nde MEF Kütüphane'nin sosyal medya kanallarında paylaşıldı.</a:t>
            </a:r>
          </a:p>
          <a:p>
            <a:r>
              <a:rPr lang="en-US"/>
              <a:t/>
            </a:r>
          </a:p>
          <a:p>
            <a:r>
              <a:rPr lang="en-US"/>
              <a:t>Yine ChatGPT-4'ten de sosyal medya içeriği geliştirme, tasarım yapma, içerik yazma ve editoryal destek gibi konularda destek alındı.</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 da 18 Mart Çanakkale Zaferi ve Şehitleri Anma Günü için DALL-E ile hazırladığımız bir içerik. Yine bu içeriğin de metin kısmı için ChatGPT-4'ten  yardım aldık. Aynı zamanda yine tasarımı kendi üslubumuza göre düzenledik ve bazı eklemeler yaptık. Örneğin şehitler abidesinin ortasına bir Atatürk büstü yerleştirdik. </a:t>
            </a:r>
          </a:p>
          <a:p>
            <a:r>
              <a:rPr lang="en-US"/>
              <a:t/>
            </a:r>
          </a:p>
          <a:p>
            <a:r>
              <a:rPr lang="en-US"/>
              <a:t>DALL-E, önemli kişilerin yüzlerini tasarımlarında vermiyor. Bunun kötüye kullanım sebebiyle alınan bir önlem olduğunu düşünüyorum. Ancak istenilen kişiye benzer bir suret veriyor fakat bunlar da pek başarılı suretler değil kanaatimce. Bu sebeple Atatürk'ü tasarıma ekleme ihtiyacı duyduk.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Dünya Su Günü için hazırladığımız tasarımımız</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Ve son olarak 27 Mart Dünya Tiyatrolar günü için hazırladığımız tasarımımız.</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ChatGPT-4 DALL-E'nin artıları ve eksilerine baktığımızda</a:t>
            </a:r>
          </a:p>
          <a:p>
            <a:r>
              <a:rPr lang="en-US"/>
              <a:t/>
            </a:r>
          </a:p>
          <a:p>
            <a:r>
              <a:rPr lang="en-US"/>
              <a:t>Uygulamanın artıları olarak</a:t>
            </a:r>
          </a:p>
          <a:p>
            <a:r>
              <a:rPr lang="en-US"/>
              <a:t/>
            </a:r>
          </a:p>
          <a:p>
            <a:r>
              <a:rPr lang="en-US"/>
              <a:t>Hızlı ve tekrara düşmeyen bir tasarım yapılanmasına sahip olma</a:t>
            </a:r>
          </a:p>
          <a:p>
            <a:r>
              <a:rPr lang="en-US"/>
              <a:t>Yaratıcılığı destekleme</a:t>
            </a:r>
          </a:p>
          <a:p>
            <a:r>
              <a:rPr lang="en-US"/>
              <a:t>Referans konusunda tutarlılık sağlama</a:t>
            </a:r>
          </a:p>
          <a:p>
            <a:r>
              <a:rPr lang="en-US"/>
              <a:t/>
            </a:r>
          </a:p>
          <a:p>
            <a:r>
              <a:rPr lang="en-US"/>
              <a:t>maddeleri sayılabilir</a:t>
            </a:r>
          </a:p>
          <a:p>
            <a:r>
              <a:rPr lang="en-US"/>
              <a:t/>
            </a:r>
          </a:p>
          <a:p>
            <a:r>
              <a:rPr lang="en-US"/>
              <a:t>Eksi ve yetersiz noktaları ise</a:t>
            </a:r>
          </a:p>
          <a:p>
            <a:r>
              <a:rPr lang="en-US"/>
              <a:t/>
            </a:r>
          </a:p>
          <a:p>
            <a:r>
              <a:rPr lang="en-US"/>
              <a:t>Diğer yapay zeka tasarım araçlarına göre bazı metriklerde eksiklikler ve yetersizlikler olması,</a:t>
            </a:r>
          </a:p>
          <a:p>
            <a:r>
              <a:rPr lang="en-US"/>
              <a:t>Gerçek dünyayla uyuşmayan, fütüristik tasarım eğilimleri</a:t>
            </a:r>
          </a:p>
          <a:p>
            <a:r>
              <a:rPr lang="en-US"/>
              <a:t>Komutlarda yumuşak geçişler yerine keskin geçişlere sahip olma</a:t>
            </a:r>
          </a:p>
          <a:p>
            <a:r>
              <a:rPr lang="en-US"/>
              <a:t/>
            </a:r>
          </a:p>
          <a:p>
            <a:r>
              <a:rPr lang="en-US"/>
              <a:t>Şeklinde öztlenebilir.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32.png" Type="http://schemas.openxmlformats.org/officeDocument/2006/relationships/image"/><Relationship Id="rId4" Target="../media/image33.svg" Type="http://schemas.openxmlformats.org/officeDocument/2006/relationships/image"/><Relationship Id="rId5" Target="../media/image6.png" Type="http://schemas.openxmlformats.org/officeDocument/2006/relationships/image"/><Relationship Id="rId6" Target="../media/image5.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34.png" Type="http://schemas.openxmlformats.org/officeDocument/2006/relationships/image"/><Relationship Id="rId4" Target="../media/image35.svg" Type="http://schemas.openxmlformats.org/officeDocument/2006/relationships/image"/><Relationship Id="rId5" Target="../media/image36.png" Type="http://schemas.openxmlformats.org/officeDocument/2006/relationships/image"/><Relationship Id="rId6" Target="../media/image37.svg" Type="http://schemas.openxmlformats.org/officeDocument/2006/relationships/image"/><Relationship Id="rId7" Target="../media/image5.png" Type="http://schemas.openxmlformats.org/officeDocument/2006/relationships/image"/><Relationship Id="rId8" Target="../media/image6.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svg" Type="http://schemas.openxmlformats.org/officeDocument/2006/relationships/image"/><Relationship Id="rId2" Target="../notesSlides/notesSlide3.xml" Type="http://schemas.openxmlformats.org/officeDocument/2006/relationships/notesSlide"/><Relationship Id="rId3" Target="../media/image5.png" Type="http://schemas.openxmlformats.org/officeDocument/2006/relationships/image"/><Relationship Id="rId4" Target="../media/image6.png" Type="http://schemas.openxmlformats.org/officeDocument/2006/relationships/image"/><Relationship Id="rId5" Target="../media/image7.jpeg" Type="http://schemas.openxmlformats.org/officeDocument/2006/relationships/image"/><Relationship Id="rId6" Target="../media/image8.png" Type="http://schemas.openxmlformats.org/officeDocument/2006/relationships/image"/><Relationship Id="rId7" Target="../media/image9.png" Type="http://schemas.openxmlformats.org/officeDocument/2006/relationships/image"/><Relationship Id="rId8" Target="../media/image10.svg" Type="http://schemas.openxmlformats.org/officeDocument/2006/relationships/image"/><Relationship Id="rId9" Target="../media/image11.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6.png" Type="http://schemas.openxmlformats.org/officeDocument/2006/relationships/image"/><Relationship Id="rId4" Target="../media/image5.pn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5.png" Type="http://schemas.openxmlformats.org/officeDocument/2006/relationships/image"/><Relationship Id="rId4" Target="../media/image16.sv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 Id="rId7" Target="../media/image6.png" Type="http://schemas.openxmlformats.org/officeDocument/2006/relationships/image"/><Relationship Id="rId8" Target="../media/image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svg" Type="http://schemas.openxmlformats.org/officeDocument/2006/relationships/image"/><Relationship Id="rId2" Target="../notesSlides/notesSlide6.xml" Type="http://schemas.openxmlformats.org/officeDocument/2006/relationships/notesSlide"/><Relationship Id="rId3" Target="../media/image6.png" Type="http://schemas.openxmlformats.org/officeDocument/2006/relationships/image"/><Relationship Id="rId4" Target="../media/image5.png" Type="http://schemas.openxmlformats.org/officeDocument/2006/relationships/image"/><Relationship Id="rId5" Target="../media/image19.jpe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 Id="rId8" Target="../media/image20.png" Type="http://schemas.openxmlformats.org/officeDocument/2006/relationships/image"/><Relationship Id="rId9" Target="../media/image2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svg" Type="http://schemas.openxmlformats.org/officeDocument/2006/relationships/image"/><Relationship Id="rId2" Target="../notesSlides/notesSlide7.xml" Type="http://schemas.openxmlformats.org/officeDocument/2006/relationships/notesSlide"/><Relationship Id="rId3" Target="../media/image6.png" Type="http://schemas.openxmlformats.org/officeDocument/2006/relationships/image"/><Relationship Id="rId4" Target="../media/image5.png" Type="http://schemas.openxmlformats.org/officeDocument/2006/relationships/image"/><Relationship Id="rId5" Target="../media/image23.jpeg" Type="http://schemas.openxmlformats.org/officeDocument/2006/relationships/image"/><Relationship Id="rId6" Target="../media/image24.png" Type="http://schemas.openxmlformats.org/officeDocument/2006/relationships/image"/><Relationship Id="rId7" Target="../media/image11.png" Type="http://schemas.openxmlformats.org/officeDocument/2006/relationships/image"/><Relationship Id="rId8" Target="../media/image12.svg" Type="http://schemas.openxmlformats.org/officeDocument/2006/relationships/image"/><Relationship Id="rId9" Target="../media/image25.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png" Type="http://schemas.openxmlformats.org/officeDocument/2006/relationships/image"/><Relationship Id="rId11" Target="../media/image31.svg" Type="http://schemas.openxmlformats.org/officeDocument/2006/relationships/image"/><Relationship Id="rId2" Target="../notesSlides/notesSlide8.xml" Type="http://schemas.openxmlformats.org/officeDocument/2006/relationships/notesSlide"/><Relationship Id="rId3" Target="../media/image27.png" Type="http://schemas.openxmlformats.org/officeDocument/2006/relationships/image"/><Relationship Id="rId4" Target="../media/image28.png" Type="http://schemas.openxmlformats.org/officeDocument/2006/relationships/image"/><Relationship Id="rId5" Target="../media/image6.png" Type="http://schemas.openxmlformats.org/officeDocument/2006/relationships/image"/><Relationship Id="rId6" Target="../media/image5.png" Type="http://schemas.openxmlformats.org/officeDocument/2006/relationships/image"/><Relationship Id="rId7" Target="../media/image11.png" Type="http://schemas.openxmlformats.org/officeDocument/2006/relationships/image"/><Relationship Id="rId8" Target="../media/image12.svg" Type="http://schemas.openxmlformats.org/officeDocument/2006/relationships/image"/><Relationship Id="rId9" Target="../media/image29.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6.png" Type="http://schemas.openxmlformats.org/officeDocument/2006/relationships/image"/><Relationship Id="rId4" Target="../media/image5.pn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 Id="rId7" Target="../media/image15.png" Type="http://schemas.openxmlformats.org/officeDocument/2006/relationships/image"/><Relationship Id="rId8" Target="../media/image16.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961750" y="1028700"/>
            <a:ext cx="7706960" cy="7706960"/>
          </a:xfrm>
          <a:custGeom>
            <a:avLst/>
            <a:gdLst/>
            <a:ahLst/>
            <a:cxnLst/>
            <a:rect r="r" b="b" t="t" l="l"/>
            <a:pathLst>
              <a:path h="7706960" w="7706960">
                <a:moveTo>
                  <a:pt x="0" y="0"/>
                </a:moveTo>
                <a:lnTo>
                  <a:pt x="7706960" y="0"/>
                </a:lnTo>
                <a:lnTo>
                  <a:pt x="7706960" y="7706960"/>
                </a:lnTo>
                <a:lnTo>
                  <a:pt x="0" y="770696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0845933" y="4193957"/>
            <a:ext cx="4291057" cy="4291057"/>
          </a:xfrm>
          <a:custGeom>
            <a:avLst/>
            <a:gdLst/>
            <a:ahLst/>
            <a:cxnLst/>
            <a:rect r="r" b="b" t="t" l="l"/>
            <a:pathLst>
              <a:path h="4291057" w="4291057">
                <a:moveTo>
                  <a:pt x="0" y="0"/>
                </a:moveTo>
                <a:lnTo>
                  <a:pt x="4291057" y="0"/>
                </a:lnTo>
                <a:lnTo>
                  <a:pt x="4291057" y="4291057"/>
                </a:lnTo>
                <a:lnTo>
                  <a:pt x="0" y="429105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15527210" y="9258300"/>
            <a:ext cx="2376407" cy="767252"/>
          </a:xfrm>
          <a:custGeom>
            <a:avLst/>
            <a:gdLst/>
            <a:ahLst/>
            <a:cxnLst/>
            <a:rect r="r" b="b" t="t" l="l"/>
            <a:pathLst>
              <a:path h="767252" w="2376407">
                <a:moveTo>
                  <a:pt x="0" y="0"/>
                </a:moveTo>
                <a:lnTo>
                  <a:pt x="2376407" y="0"/>
                </a:lnTo>
                <a:lnTo>
                  <a:pt x="2376407" y="767252"/>
                </a:lnTo>
                <a:lnTo>
                  <a:pt x="0" y="767252"/>
                </a:lnTo>
                <a:lnTo>
                  <a:pt x="0" y="0"/>
                </a:lnTo>
                <a:close/>
              </a:path>
            </a:pathLst>
          </a:custGeom>
          <a:blipFill>
            <a:blip r:embed="rId7"/>
            <a:stretch>
              <a:fillRect l="0" t="0" r="0" b="0"/>
            </a:stretch>
          </a:blipFill>
        </p:spPr>
      </p:sp>
      <p:sp>
        <p:nvSpPr>
          <p:cNvPr name="Freeform 5" id="5"/>
          <p:cNvSpPr/>
          <p:nvPr/>
        </p:nvSpPr>
        <p:spPr>
          <a:xfrm flipH="false" flipV="false" rot="0">
            <a:off x="292253" y="9088422"/>
            <a:ext cx="1472895" cy="937129"/>
          </a:xfrm>
          <a:custGeom>
            <a:avLst/>
            <a:gdLst/>
            <a:ahLst/>
            <a:cxnLst/>
            <a:rect r="r" b="b" t="t" l="l"/>
            <a:pathLst>
              <a:path h="937129" w="1472895">
                <a:moveTo>
                  <a:pt x="0" y="0"/>
                </a:moveTo>
                <a:lnTo>
                  <a:pt x="1472894" y="0"/>
                </a:lnTo>
                <a:lnTo>
                  <a:pt x="1472894" y="937130"/>
                </a:lnTo>
                <a:lnTo>
                  <a:pt x="0" y="937130"/>
                </a:lnTo>
                <a:lnTo>
                  <a:pt x="0" y="0"/>
                </a:lnTo>
                <a:close/>
              </a:path>
            </a:pathLst>
          </a:custGeom>
          <a:blipFill>
            <a:blip r:embed="rId8"/>
            <a:stretch>
              <a:fillRect l="0" t="0" r="0" b="0"/>
            </a:stretch>
          </a:blipFill>
        </p:spPr>
      </p:sp>
      <p:grpSp>
        <p:nvGrpSpPr>
          <p:cNvPr name="Group 6" id="6"/>
          <p:cNvGrpSpPr/>
          <p:nvPr/>
        </p:nvGrpSpPr>
        <p:grpSpPr>
          <a:xfrm rot="0">
            <a:off x="612093" y="2058568"/>
            <a:ext cx="11724916" cy="2553052"/>
            <a:chOff x="0" y="0"/>
            <a:chExt cx="15633222" cy="3404069"/>
          </a:xfrm>
        </p:grpSpPr>
        <p:sp>
          <p:nvSpPr>
            <p:cNvPr name="TextBox 7" id="7"/>
            <p:cNvSpPr txBox="true"/>
            <p:nvPr/>
          </p:nvSpPr>
          <p:spPr>
            <a:xfrm rot="0">
              <a:off x="0" y="2532313"/>
              <a:ext cx="15633222" cy="871756"/>
            </a:xfrm>
            <a:prstGeom prst="rect">
              <a:avLst/>
            </a:prstGeom>
          </p:spPr>
          <p:txBody>
            <a:bodyPr anchor="t" rtlCol="false" tIns="0" lIns="0" bIns="0" rIns="0">
              <a:spAutoFit/>
            </a:bodyPr>
            <a:lstStyle/>
            <a:p>
              <a:pPr>
                <a:lnSpc>
                  <a:spcPts val="5569"/>
                </a:lnSpc>
              </a:pPr>
              <a:r>
                <a:rPr lang="en-US" sz="3977">
                  <a:solidFill>
                    <a:srgbClr val="ED3342"/>
                  </a:solidFill>
                  <a:latin typeface="Garet Bold"/>
                </a:rPr>
                <a:t>MEF KÜTÜPHANE ÖRNEĞİ</a:t>
              </a:r>
            </a:p>
          </p:txBody>
        </p:sp>
        <p:sp>
          <p:nvSpPr>
            <p:cNvPr name="TextBox 8" id="8"/>
            <p:cNvSpPr txBox="true"/>
            <p:nvPr/>
          </p:nvSpPr>
          <p:spPr>
            <a:xfrm rot="0">
              <a:off x="0" y="0"/>
              <a:ext cx="15633222" cy="2260600"/>
            </a:xfrm>
            <a:prstGeom prst="rect">
              <a:avLst/>
            </a:prstGeom>
          </p:spPr>
          <p:txBody>
            <a:bodyPr anchor="t" rtlCol="false" tIns="0" lIns="0" bIns="0" rIns="0">
              <a:spAutoFit/>
            </a:bodyPr>
            <a:lstStyle/>
            <a:p>
              <a:pPr>
                <a:lnSpc>
                  <a:spcPts val="6706"/>
                </a:lnSpc>
              </a:pPr>
              <a:r>
                <a:rPr lang="en-US" sz="5588">
                  <a:solidFill>
                    <a:srgbClr val="010440"/>
                  </a:solidFill>
                  <a:latin typeface="Garet Bold"/>
                </a:rPr>
                <a:t>YAPAY ZEKA DESTEKLİ </a:t>
              </a:r>
            </a:p>
            <a:p>
              <a:pPr>
                <a:lnSpc>
                  <a:spcPts val="6706"/>
                </a:lnSpc>
              </a:pPr>
              <a:r>
                <a:rPr lang="en-US" sz="5588">
                  <a:solidFill>
                    <a:srgbClr val="010440"/>
                  </a:solidFill>
                  <a:latin typeface="Garet Bold"/>
                </a:rPr>
                <a:t>SOSYAL MEDYA TASARIMLARI :</a:t>
              </a:r>
            </a:p>
          </p:txBody>
        </p:sp>
      </p:grpSp>
      <p:grpSp>
        <p:nvGrpSpPr>
          <p:cNvPr name="Group 9" id="9"/>
          <p:cNvGrpSpPr/>
          <p:nvPr/>
        </p:nvGrpSpPr>
        <p:grpSpPr>
          <a:xfrm rot="0">
            <a:off x="612093" y="5698085"/>
            <a:ext cx="6414011" cy="1644752"/>
            <a:chOff x="0" y="0"/>
            <a:chExt cx="8552015" cy="2193003"/>
          </a:xfrm>
        </p:grpSpPr>
        <p:sp>
          <p:nvSpPr>
            <p:cNvPr name="TextBox 10" id="10"/>
            <p:cNvSpPr txBox="true"/>
            <p:nvPr/>
          </p:nvSpPr>
          <p:spPr>
            <a:xfrm rot="0">
              <a:off x="0" y="-19050"/>
              <a:ext cx="8552015" cy="663364"/>
            </a:xfrm>
            <a:prstGeom prst="rect">
              <a:avLst/>
            </a:prstGeom>
          </p:spPr>
          <p:txBody>
            <a:bodyPr anchor="t" rtlCol="false" tIns="0" lIns="0" bIns="0" rIns="0">
              <a:spAutoFit/>
            </a:bodyPr>
            <a:lstStyle/>
            <a:p>
              <a:pPr algn="l" marL="0" indent="0" lvl="0">
                <a:lnSpc>
                  <a:spcPts val="4159"/>
                </a:lnSpc>
                <a:spcBef>
                  <a:spcPct val="0"/>
                </a:spcBef>
              </a:pPr>
              <a:r>
                <a:rPr lang="en-US" sz="3199">
                  <a:solidFill>
                    <a:srgbClr val="010440"/>
                  </a:solidFill>
                  <a:latin typeface="Garet Bold Italics"/>
                </a:rPr>
                <a:t>Beyza YILDIRIM</a:t>
              </a:r>
            </a:p>
          </p:txBody>
        </p:sp>
        <p:sp>
          <p:nvSpPr>
            <p:cNvPr name="TextBox 11" id="11"/>
            <p:cNvSpPr txBox="true"/>
            <p:nvPr/>
          </p:nvSpPr>
          <p:spPr>
            <a:xfrm rot="0">
              <a:off x="0" y="763406"/>
              <a:ext cx="8552015" cy="1429597"/>
            </a:xfrm>
            <a:prstGeom prst="rect">
              <a:avLst/>
            </a:prstGeom>
          </p:spPr>
          <p:txBody>
            <a:bodyPr anchor="t" rtlCol="false" tIns="0" lIns="0" bIns="0" rIns="0">
              <a:spAutoFit/>
            </a:bodyPr>
            <a:lstStyle/>
            <a:p>
              <a:pPr>
                <a:lnSpc>
                  <a:spcPts val="2859"/>
                </a:lnSpc>
              </a:pPr>
              <a:r>
                <a:rPr lang="en-US" sz="2199">
                  <a:solidFill>
                    <a:srgbClr val="ED3342"/>
                  </a:solidFill>
                  <a:latin typeface="Garet Bold Italics"/>
                </a:rPr>
                <a:t>MEF Kütüphane   </a:t>
              </a:r>
            </a:p>
            <a:p>
              <a:pPr>
                <a:lnSpc>
                  <a:spcPts val="2859"/>
                </a:lnSpc>
              </a:pPr>
              <a:r>
                <a:rPr lang="en-US" sz="2199">
                  <a:solidFill>
                    <a:srgbClr val="ED3342"/>
                  </a:solidFill>
                  <a:latin typeface="Garet Bold Italics"/>
                </a:rPr>
                <a:t>Teknik Hizmetler Birimi, Uzman Yardımcısı</a:t>
              </a:r>
            </a:p>
            <a:p>
              <a:pPr algn="l" marL="0" indent="0" lvl="0">
                <a:lnSpc>
                  <a:spcPts val="2859"/>
                </a:lnSpc>
                <a:spcBef>
                  <a:spcPct val="0"/>
                </a:spcBef>
              </a:pPr>
              <a:r>
                <a:rPr lang="en-US" sz="2199">
                  <a:solidFill>
                    <a:srgbClr val="ED3342"/>
                  </a:solidFill>
                  <a:latin typeface="Garet Bold Italics"/>
                </a:rPr>
                <a:t>yildirimbeyza@mef.edu.tr</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32789" y="705960"/>
            <a:ext cx="6965249" cy="6965249"/>
          </a:xfrm>
          <a:custGeom>
            <a:avLst/>
            <a:gdLst/>
            <a:ahLst/>
            <a:cxnLst/>
            <a:rect r="r" b="b" t="t" l="l"/>
            <a:pathLst>
              <a:path h="6965249" w="6965249">
                <a:moveTo>
                  <a:pt x="0" y="0"/>
                </a:moveTo>
                <a:lnTo>
                  <a:pt x="6965249" y="0"/>
                </a:lnTo>
                <a:lnTo>
                  <a:pt x="6965249" y="6965249"/>
                </a:lnTo>
                <a:lnTo>
                  <a:pt x="0" y="696524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1028700" y="1028700"/>
            <a:ext cx="10278592" cy="1657350"/>
          </a:xfrm>
          <a:prstGeom prst="rect">
            <a:avLst/>
          </a:prstGeom>
        </p:spPr>
        <p:txBody>
          <a:bodyPr anchor="t" rtlCol="false" tIns="0" lIns="0" bIns="0" rIns="0">
            <a:spAutoFit/>
          </a:bodyPr>
          <a:lstStyle/>
          <a:p>
            <a:pPr>
              <a:lnSpc>
                <a:spcPts val="6599"/>
              </a:lnSpc>
            </a:pPr>
            <a:r>
              <a:rPr lang="en-US" sz="5499">
                <a:solidFill>
                  <a:srgbClr val="010440"/>
                </a:solidFill>
                <a:latin typeface="Garet Bold"/>
              </a:rPr>
              <a:t>Genel Değerlendirme &amp;</a:t>
            </a:r>
          </a:p>
          <a:p>
            <a:pPr>
              <a:lnSpc>
                <a:spcPts val="6599"/>
              </a:lnSpc>
            </a:pPr>
            <a:r>
              <a:rPr lang="en-US" sz="5499">
                <a:solidFill>
                  <a:srgbClr val="ED3342"/>
                </a:solidFill>
                <a:latin typeface="Garet Bold"/>
              </a:rPr>
              <a:t>Gelecekten Ne Bekliyoruz?</a:t>
            </a:r>
          </a:p>
        </p:txBody>
      </p:sp>
      <p:sp>
        <p:nvSpPr>
          <p:cNvPr name="Freeform 4" id="4"/>
          <p:cNvSpPr/>
          <p:nvPr/>
        </p:nvSpPr>
        <p:spPr>
          <a:xfrm flipH="false" flipV="false" rot="0">
            <a:off x="292253" y="9088422"/>
            <a:ext cx="1472895" cy="937129"/>
          </a:xfrm>
          <a:custGeom>
            <a:avLst/>
            <a:gdLst/>
            <a:ahLst/>
            <a:cxnLst/>
            <a:rect r="r" b="b" t="t" l="l"/>
            <a:pathLst>
              <a:path h="937129" w="1472895">
                <a:moveTo>
                  <a:pt x="0" y="0"/>
                </a:moveTo>
                <a:lnTo>
                  <a:pt x="1472894" y="0"/>
                </a:lnTo>
                <a:lnTo>
                  <a:pt x="1472894" y="937130"/>
                </a:lnTo>
                <a:lnTo>
                  <a:pt x="0" y="937130"/>
                </a:lnTo>
                <a:lnTo>
                  <a:pt x="0" y="0"/>
                </a:lnTo>
                <a:close/>
              </a:path>
            </a:pathLst>
          </a:custGeom>
          <a:blipFill>
            <a:blip r:embed="rId5"/>
            <a:stretch>
              <a:fillRect l="0" t="0" r="0" b="0"/>
            </a:stretch>
          </a:blipFill>
        </p:spPr>
      </p:sp>
      <p:sp>
        <p:nvSpPr>
          <p:cNvPr name="Freeform 5" id="5"/>
          <p:cNvSpPr/>
          <p:nvPr/>
        </p:nvSpPr>
        <p:spPr>
          <a:xfrm flipH="false" flipV="false" rot="0">
            <a:off x="15527210" y="9258300"/>
            <a:ext cx="2376407" cy="767252"/>
          </a:xfrm>
          <a:custGeom>
            <a:avLst/>
            <a:gdLst/>
            <a:ahLst/>
            <a:cxnLst/>
            <a:rect r="r" b="b" t="t" l="l"/>
            <a:pathLst>
              <a:path h="767252" w="2376407">
                <a:moveTo>
                  <a:pt x="0" y="0"/>
                </a:moveTo>
                <a:lnTo>
                  <a:pt x="2376407" y="0"/>
                </a:lnTo>
                <a:lnTo>
                  <a:pt x="2376407" y="767252"/>
                </a:lnTo>
                <a:lnTo>
                  <a:pt x="0" y="767252"/>
                </a:lnTo>
                <a:lnTo>
                  <a:pt x="0" y="0"/>
                </a:lnTo>
                <a:close/>
              </a:path>
            </a:pathLst>
          </a:custGeom>
          <a:blipFill>
            <a:blip r:embed="rId6"/>
            <a:stretch>
              <a:fillRect l="0" t="0" r="0" b="0"/>
            </a:stretch>
          </a:blipFill>
        </p:spPr>
      </p:sp>
      <p:sp>
        <p:nvSpPr>
          <p:cNvPr name="TextBox 6" id="6"/>
          <p:cNvSpPr txBox="true"/>
          <p:nvPr/>
        </p:nvSpPr>
        <p:spPr>
          <a:xfrm rot="0">
            <a:off x="597302" y="3134995"/>
            <a:ext cx="11986509" cy="5822315"/>
          </a:xfrm>
          <a:prstGeom prst="rect">
            <a:avLst/>
          </a:prstGeom>
        </p:spPr>
        <p:txBody>
          <a:bodyPr anchor="t" rtlCol="false" tIns="0" lIns="0" bIns="0" rIns="0">
            <a:spAutoFit/>
          </a:bodyPr>
          <a:lstStyle/>
          <a:p>
            <a:pPr marL="539749" indent="-269875" lvl="1">
              <a:lnSpc>
                <a:spcPts val="3249"/>
              </a:lnSpc>
              <a:buFont typeface="Arial"/>
              <a:buChar char="•"/>
            </a:pPr>
            <a:r>
              <a:rPr lang="en-US" sz="2499">
                <a:solidFill>
                  <a:srgbClr val="ED3342"/>
                </a:solidFill>
                <a:latin typeface="Garet Bold"/>
              </a:rPr>
              <a:t>MEF Kütüphane'nin sosyal medya tasarımlarında hem lisanslı hem de lisanssız yapay zeka araçları kullanılmıştır. Bu deneyimler sonucunda şu kanılara varılmıştır:</a:t>
            </a:r>
          </a:p>
          <a:p>
            <a:pPr marL="539749" indent="-269875" lvl="1">
              <a:lnSpc>
                <a:spcPts val="3249"/>
              </a:lnSpc>
              <a:buFont typeface="Arial"/>
              <a:buChar char="•"/>
            </a:pPr>
            <a:r>
              <a:rPr lang="en-US" sz="2499">
                <a:solidFill>
                  <a:srgbClr val="010440"/>
                </a:solidFill>
                <a:latin typeface="Garet Bold"/>
              </a:rPr>
              <a:t>Tasarımda kullanılan yapay zeka araçları, büyük ölçüde hayat kolaylaştırmakta ve iş akışını hızlandırmaktadır,</a:t>
            </a:r>
          </a:p>
          <a:p>
            <a:pPr marL="539749" indent="-269875" lvl="1">
              <a:lnSpc>
                <a:spcPts val="3249"/>
              </a:lnSpc>
              <a:buFont typeface="Arial"/>
              <a:buChar char="•"/>
            </a:pPr>
            <a:r>
              <a:rPr lang="en-US" sz="2499">
                <a:solidFill>
                  <a:srgbClr val="010440"/>
                </a:solidFill>
                <a:latin typeface="Garet Bold"/>
              </a:rPr>
              <a:t>Yaratıcılığı desteklemektedir,</a:t>
            </a:r>
          </a:p>
          <a:p>
            <a:pPr marL="539749" indent="-269875" lvl="1">
              <a:lnSpc>
                <a:spcPts val="3249"/>
              </a:lnSpc>
              <a:buFont typeface="Arial"/>
              <a:buChar char="•"/>
            </a:pPr>
            <a:r>
              <a:rPr lang="en-US" sz="2499">
                <a:solidFill>
                  <a:srgbClr val="010440"/>
                </a:solidFill>
                <a:latin typeface="Garet Bold"/>
              </a:rPr>
              <a:t>Sosyal medyacılık ve tasarımcılık kavramına yeni bir bakış açısı kazandırmaktadır,</a:t>
            </a:r>
          </a:p>
          <a:p>
            <a:pPr marL="539749" indent="-269875" lvl="1">
              <a:lnSpc>
                <a:spcPts val="3249"/>
              </a:lnSpc>
              <a:buFont typeface="Arial"/>
              <a:buChar char="•"/>
            </a:pPr>
            <a:r>
              <a:rPr lang="en-US" sz="2499">
                <a:solidFill>
                  <a:srgbClr val="010440"/>
                </a:solidFill>
                <a:latin typeface="Garet Bold"/>
              </a:rPr>
              <a:t>Tüm olumlu yaklaşımların yanı sıra yapay zeka uygulamarının lisans durumunun işin tasarım boyutunda çok büyük bir fark yaratmadığı gözlemlenmiştir,</a:t>
            </a:r>
          </a:p>
          <a:p>
            <a:pPr marL="539749" indent="-269875" lvl="1">
              <a:lnSpc>
                <a:spcPts val="3249"/>
              </a:lnSpc>
              <a:buFont typeface="Arial"/>
              <a:buChar char="•"/>
            </a:pPr>
            <a:r>
              <a:rPr lang="en-US" sz="2499">
                <a:solidFill>
                  <a:srgbClr val="010440"/>
                </a:solidFill>
                <a:latin typeface="Garet Bold"/>
              </a:rPr>
              <a:t> Gelecek süreçte ise MEF Kütüphane, tasarım ve sosyal medya alanında yapay zekadan destek almaya devam edecektir. </a:t>
            </a:r>
          </a:p>
          <a:p>
            <a:pPr>
              <a:lnSpc>
                <a:spcPts val="4029"/>
              </a:lnSpc>
            </a:pPr>
          </a:p>
        </p:txBody>
      </p:sp>
    </p:spTree>
  </p:cSld>
  <p:clrMapOvr>
    <a:masterClrMapping/>
  </p:clrMapOvr>
  <p:transition spd="slow">
    <p:push dir="l"/>
  </p:transition>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661376" y="7429020"/>
            <a:ext cx="6965249" cy="6965249"/>
          </a:xfrm>
          <a:custGeom>
            <a:avLst/>
            <a:gdLst/>
            <a:ahLst/>
            <a:cxnLst/>
            <a:rect r="r" b="b" t="t" l="l"/>
            <a:pathLst>
              <a:path h="6965249" w="6965249">
                <a:moveTo>
                  <a:pt x="0" y="0"/>
                </a:moveTo>
                <a:lnTo>
                  <a:pt x="6965248" y="0"/>
                </a:lnTo>
                <a:lnTo>
                  <a:pt x="6965248" y="6965249"/>
                </a:lnTo>
                <a:lnTo>
                  <a:pt x="0" y="696524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7818834" y="347379"/>
            <a:ext cx="2650333" cy="2650333"/>
          </a:xfrm>
          <a:custGeom>
            <a:avLst/>
            <a:gdLst/>
            <a:ahLst/>
            <a:cxnLst/>
            <a:rect r="r" b="b" t="t" l="l"/>
            <a:pathLst>
              <a:path h="2650333" w="2650333">
                <a:moveTo>
                  <a:pt x="0" y="0"/>
                </a:moveTo>
                <a:lnTo>
                  <a:pt x="2650332" y="0"/>
                </a:lnTo>
                <a:lnTo>
                  <a:pt x="2650332" y="2650333"/>
                </a:lnTo>
                <a:lnTo>
                  <a:pt x="0" y="26503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3710746" y="3924300"/>
            <a:ext cx="10866508" cy="2362200"/>
          </a:xfrm>
          <a:prstGeom prst="rect">
            <a:avLst/>
          </a:prstGeom>
        </p:spPr>
        <p:txBody>
          <a:bodyPr anchor="t" rtlCol="false" tIns="0" lIns="0" bIns="0" rIns="0">
            <a:spAutoFit/>
          </a:bodyPr>
          <a:lstStyle/>
          <a:p>
            <a:pPr algn="ctr">
              <a:lnSpc>
                <a:spcPts val="9000"/>
              </a:lnSpc>
            </a:pPr>
            <a:r>
              <a:rPr lang="en-US" sz="7500">
                <a:solidFill>
                  <a:srgbClr val="010440"/>
                </a:solidFill>
                <a:latin typeface="Telegraf Bold"/>
              </a:rPr>
              <a:t>Beni dinlediğiniz </a:t>
            </a:r>
          </a:p>
          <a:p>
            <a:pPr algn="ctr">
              <a:lnSpc>
                <a:spcPts val="9000"/>
              </a:lnSpc>
            </a:pPr>
            <a:r>
              <a:rPr lang="en-US" sz="7500">
                <a:solidFill>
                  <a:srgbClr val="010440"/>
                </a:solidFill>
                <a:latin typeface="Telegraf Bold"/>
              </a:rPr>
              <a:t>için teşekkür ederim!</a:t>
            </a:r>
          </a:p>
        </p:txBody>
      </p:sp>
      <p:sp>
        <p:nvSpPr>
          <p:cNvPr name="Freeform 5" id="5"/>
          <p:cNvSpPr/>
          <p:nvPr/>
        </p:nvSpPr>
        <p:spPr>
          <a:xfrm flipH="false" flipV="false" rot="0">
            <a:off x="15527210" y="9258300"/>
            <a:ext cx="2376407" cy="767252"/>
          </a:xfrm>
          <a:custGeom>
            <a:avLst/>
            <a:gdLst/>
            <a:ahLst/>
            <a:cxnLst/>
            <a:rect r="r" b="b" t="t" l="l"/>
            <a:pathLst>
              <a:path h="767252" w="2376407">
                <a:moveTo>
                  <a:pt x="0" y="0"/>
                </a:moveTo>
                <a:lnTo>
                  <a:pt x="2376407" y="0"/>
                </a:lnTo>
                <a:lnTo>
                  <a:pt x="2376407" y="767252"/>
                </a:lnTo>
                <a:lnTo>
                  <a:pt x="0" y="767252"/>
                </a:lnTo>
                <a:lnTo>
                  <a:pt x="0" y="0"/>
                </a:lnTo>
                <a:close/>
              </a:path>
            </a:pathLst>
          </a:custGeom>
          <a:blipFill>
            <a:blip r:embed="rId7"/>
            <a:stretch>
              <a:fillRect l="0" t="0" r="0" b="0"/>
            </a:stretch>
          </a:blipFill>
        </p:spPr>
      </p:sp>
      <p:sp>
        <p:nvSpPr>
          <p:cNvPr name="Freeform 6" id="6"/>
          <p:cNvSpPr/>
          <p:nvPr/>
        </p:nvSpPr>
        <p:spPr>
          <a:xfrm flipH="false" flipV="false" rot="0">
            <a:off x="292253" y="9088422"/>
            <a:ext cx="1472895" cy="937129"/>
          </a:xfrm>
          <a:custGeom>
            <a:avLst/>
            <a:gdLst/>
            <a:ahLst/>
            <a:cxnLst/>
            <a:rect r="r" b="b" t="t" l="l"/>
            <a:pathLst>
              <a:path h="937129" w="1472895">
                <a:moveTo>
                  <a:pt x="0" y="0"/>
                </a:moveTo>
                <a:lnTo>
                  <a:pt x="1472894" y="0"/>
                </a:lnTo>
                <a:lnTo>
                  <a:pt x="1472894" y="937130"/>
                </a:lnTo>
                <a:lnTo>
                  <a:pt x="0" y="937130"/>
                </a:lnTo>
                <a:lnTo>
                  <a:pt x="0" y="0"/>
                </a:lnTo>
                <a:close/>
              </a:path>
            </a:pathLst>
          </a:custGeom>
          <a:blipFill>
            <a:blip r:embed="rId8"/>
            <a:stretch>
              <a:fillRect l="0" t="0" r="0" b="0"/>
            </a:stretch>
          </a:blipFill>
        </p:spPr>
      </p:sp>
    </p:spTree>
  </p:cSld>
  <p:clrMapOvr>
    <a:masterClrMapping/>
  </p:clrMapOvr>
  <p:transition spd="slow">
    <p:push dir="l"/>
  </p:transition>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885636" y="-9235293"/>
            <a:ext cx="15443119" cy="15443119"/>
          </a:xfrm>
          <a:custGeom>
            <a:avLst/>
            <a:gdLst/>
            <a:ahLst/>
            <a:cxnLst/>
            <a:rect r="r" b="b" t="t" l="l"/>
            <a:pathLst>
              <a:path h="15443119" w="15443119">
                <a:moveTo>
                  <a:pt x="0" y="0"/>
                </a:moveTo>
                <a:lnTo>
                  <a:pt x="15443120" y="0"/>
                </a:lnTo>
                <a:lnTo>
                  <a:pt x="15443120" y="15443119"/>
                </a:lnTo>
                <a:lnTo>
                  <a:pt x="0" y="1544311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1885636" y="2093026"/>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028700" y="1028700"/>
            <a:ext cx="9598188" cy="1657350"/>
          </a:xfrm>
          <a:prstGeom prst="rect">
            <a:avLst/>
          </a:prstGeom>
        </p:spPr>
        <p:txBody>
          <a:bodyPr anchor="t" rtlCol="false" tIns="0" lIns="0" bIns="0" rIns="0">
            <a:spAutoFit/>
          </a:bodyPr>
          <a:lstStyle/>
          <a:p>
            <a:pPr>
              <a:lnSpc>
                <a:spcPts val="6599"/>
              </a:lnSpc>
            </a:pPr>
            <a:r>
              <a:rPr lang="en-US" sz="5499">
                <a:solidFill>
                  <a:srgbClr val="010440"/>
                </a:solidFill>
                <a:latin typeface="Garet Bold"/>
              </a:rPr>
              <a:t>Microsoft</a:t>
            </a:r>
          </a:p>
          <a:p>
            <a:pPr>
              <a:lnSpc>
                <a:spcPts val="6599"/>
              </a:lnSpc>
            </a:pPr>
            <a:r>
              <a:rPr lang="en-US" sz="5499">
                <a:solidFill>
                  <a:srgbClr val="ED3342"/>
                </a:solidFill>
                <a:latin typeface="Garet Bold"/>
              </a:rPr>
              <a:t>Copilot - Designer</a:t>
            </a:r>
          </a:p>
        </p:txBody>
      </p:sp>
      <p:sp>
        <p:nvSpPr>
          <p:cNvPr name="TextBox 5" id="5"/>
          <p:cNvSpPr txBox="true"/>
          <p:nvPr/>
        </p:nvSpPr>
        <p:spPr>
          <a:xfrm rot="0">
            <a:off x="830761" y="3138170"/>
            <a:ext cx="9469927" cy="1476375"/>
          </a:xfrm>
          <a:prstGeom prst="rect">
            <a:avLst/>
          </a:prstGeom>
        </p:spPr>
        <p:txBody>
          <a:bodyPr anchor="t" rtlCol="false" tIns="0" lIns="0" bIns="0" rIns="0">
            <a:spAutoFit/>
          </a:bodyPr>
          <a:lstStyle/>
          <a:p>
            <a:pPr marL="647700" indent="-323850" lvl="1">
              <a:lnSpc>
                <a:spcPts val="3900"/>
              </a:lnSpc>
              <a:buFont typeface="Arial"/>
              <a:buChar char="•"/>
            </a:pPr>
            <a:r>
              <a:rPr lang="en-US" sz="3000">
                <a:solidFill>
                  <a:srgbClr val="010440"/>
                </a:solidFill>
                <a:latin typeface="Garet Bold"/>
              </a:rPr>
              <a:t>Sosyal medya tasarım denelemelerin Microsoft'un ücretsiz yapay zeka programı Copilot-Designer ile başlandı.</a:t>
            </a:r>
          </a:p>
        </p:txBody>
      </p:sp>
      <p:sp>
        <p:nvSpPr>
          <p:cNvPr name="TextBox 6" id="6"/>
          <p:cNvSpPr txBox="true"/>
          <p:nvPr/>
        </p:nvSpPr>
        <p:spPr>
          <a:xfrm rot="0">
            <a:off x="830761" y="4896836"/>
            <a:ext cx="9469927" cy="3448050"/>
          </a:xfrm>
          <a:prstGeom prst="rect">
            <a:avLst/>
          </a:prstGeom>
        </p:spPr>
        <p:txBody>
          <a:bodyPr anchor="t" rtlCol="false" tIns="0" lIns="0" bIns="0" rIns="0">
            <a:spAutoFit/>
          </a:bodyPr>
          <a:lstStyle/>
          <a:p>
            <a:pPr marL="647700" indent="-323850" lvl="1">
              <a:lnSpc>
                <a:spcPts val="3899"/>
              </a:lnSpc>
              <a:buFont typeface="Arial"/>
              <a:buChar char="•"/>
            </a:pPr>
            <a:r>
              <a:rPr lang="en-US" sz="2999">
                <a:solidFill>
                  <a:srgbClr val="DB1D2F"/>
                </a:solidFill>
                <a:latin typeface="Garet Bold"/>
              </a:rPr>
              <a:t>İlk deneme, 8 Mart Dünya Kadınlar Günü'nde, MEF Kütüphane'nin sosyal medya kanallarında paylaşıldı.</a:t>
            </a:r>
          </a:p>
          <a:p>
            <a:pPr>
              <a:lnSpc>
                <a:spcPts val="3899"/>
              </a:lnSpc>
            </a:pPr>
          </a:p>
          <a:p>
            <a:pPr>
              <a:lnSpc>
                <a:spcPts val="3899"/>
              </a:lnSpc>
            </a:pPr>
          </a:p>
          <a:p>
            <a:pPr>
              <a:lnSpc>
                <a:spcPts val="3899"/>
              </a:lnSpc>
            </a:pPr>
          </a:p>
          <a:p>
            <a:pPr>
              <a:lnSpc>
                <a:spcPts val="3899"/>
              </a:lnSpc>
            </a:pPr>
          </a:p>
        </p:txBody>
      </p:sp>
      <p:sp>
        <p:nvSpPr>
          <p:cNvPr name="Freeform 7" id="7"/>
          <p:cNvSpPr/>
          <p:nvPr/>
        </p:nvSpPr>
        <p:spPr>
          <a:xfrm flipH="false" flipV="false" rot="0">
            <a:off x="15527210" y="9258300"/>
            <a:ext cx="2376407" cy="767252"/>
          </a:xfrm>
          <a:custGeom>
            <a:avLst/>
            <a:gdLst/>
            <a:ahLst/>
            <a:cxnLst/>
            <a:rect r="r" b="b" t="t" l="l"/>
            <a:pathLst>
              <a:path h="767252" w="2376407">
                <a:moveTo>
                  <a:pt x="0" y="0"/>
                </a:moveTo>
                <a:lnTo>
                  <a:pt x="2376407" y="0"/>
                </a:lnTo>
                <a:lnTo>
                  <a:pt x="2376407" y="767252"/>
                </a:lnTo>
                <a:lnTo>
                  <a:pt x="0" y="767252"/>
                </a:lnTo>
                <a:lnTo>
                  <a:pt x="0" y="0"/>
                </a:lnTo>
                <a:close/>
              </a:path>
            </a:pathLst>
          </a:custGeom>
          <a:blipFill>
            <a:blip r:embed="rId7"/>
            <a:stretch>
              <a:fillRect l="0" t="0" r="0" b="0"/>
            </a:stretch>
          </a:blipFill>
        </p:spPr>
      </p:sp>
      <p:sp>
        <p:nvSpPr>
          <p:cNvPr name="Freeform 8" id="8"/>
          <p:cNvSpPr/>
          <p:nvPr/>
        </p:nvSpPr>
        <p:spPr>
          <a:xfrm flipH="false" flipV="false" rot="0">
            <a:off x="292253" y="9088422"/>
            <a:ext cx="1472895" cy="937129"/>
          </a:xfrm>
          <a:custGeom>
            <a:avLst/>
            <a:gdLst/>
            <a:ahLst/>
            <a:cxnLst/>
            <a:rect r="r" b="b" t="t" l="l"/>
            <a:pathLst>
              <a:path h="937129" w="1472895">
                <a:moveTo>
                  <a:pt x="0" y="0"/>
                </a:moveTo>
                <a:lnTo>
                  <a:pt x="1472894" y="0"/>
                </a:lnTo>
                <a:lnTo>
                  <a:pt x="1472894" y="937130"/>
                </a:lnTo>
                <a:lnTo>
                  <a:pt x="0" y="937130"/>
                </a:lnTo>
                <a:lnTo>
                  <a:pt x="0" y="0"/>
                </a:lnTo>
                <a:close/>
              </a:path>
            </a:pathLst>
          </a:custGeom>
          <a:blipFill>
            <a:blip r:embed="rId8"/>
            <a:stretch>
              <a:fillRect l="0" t="0" r="0" b="0"/>
            </a:stretch>
          </a:blipFill>
        </p:spPr>
      </p:sp>
      <p:sp>
        <p:nvSpPr>
          <p:cNvPr name="TextBox 9" id="9"/>
          <p:cNvSpPr txBox="true"/>
          <p:nvPr/>
        </p:nvSpPr>
        <p:spPr>
          <a:xfrm rot="0">
            <a:off x="830761" y="6601811"/>
            <a:ext cx="9469927" cy="1971675"/>
          </a:xfrm>
          <a:prstGeom prst="rect">
            <a:avLst/>
          </a:prstGeom>
        </p:spPr>
        <p:txBody>
          <a:bodyPr anchor="t" rtlCol="false" tIns="0" lIns="0" bIns="0" rIns="0">
            <a:spAutoFit/>
          </a:bodyPr>
          <a:lstStyle/>
          <a:p>
            <a:pPr marL="647700" indent="-323850" lvl="1">
              <a:lnSpc>
                <a:spcPts val="3900"/>
              </a:lnSpc>
              <a:buFont typeface="Arial"/>
              <a:buChar char="•"/>
            </a:pPr>
            <a:r>
              <a:rPr lang="en-US" sz="3000">
                <a:solidFill>
                  <a:srgbClr val="010440"/>
                </a:solidFill>
                <a:latin typeface="Garet Bold"/>
              </a:rPr>
              <a:t>Copilot'un Designer özelliği ile tasarımlar hazırlanırken, aynı zamanda Copilot aracılığıyla içerik metinleri için de destek alındı.</a:t>
            </a:r>
          </a:p>
        </p:txBody>
      </p:sp>
    </p:spTree>
  </p:cSld>
  <p:clrMapOvr>
    <a:masterClrMapping/>
  </p:clrMapOvr>
  <p:transition spd="slow">
    <p:push dir="l"/>
  </p:transition>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527210" y="9258300"/>
            <a:ext cx="2376407" cy="767252"/>
          </a:xfrm>
          <a:custGeom>
            <a:avLst/>
            <a:gdLst/>
            <a:ahLst/>
            <a:cxnLst/>
            <a:rect r="r" b="b" t="t" l="l"/>
            <a:pathLst>
              <a:path h="767252" w="2376407">
                <a:moveTo>
                  <a:pt x="0" y="0"/>
                </a:moveTo>
                <a:lnTo>
                  <a:pt x="2376407" y="0"/>
                </a:lnTo>
                <a:lnTo>
                  <a:pt x="2376407" y="767252"/>
                </a:lnTo>
                <a:lnTo>
                  <a:pt x="0" y="767252"/>
                </a:lnTo>
                <a:lnTo>
                  <a:pt x="0" y="0"/>
                </a:lnTo>
                <a:close/>
              </a:path>
            </a:pathLst>
          </a:custGeom>
          <a:blipFill>
            <a:blip r:embed="rId3"/>
            <a:stretch>
              <a:fillRect l="0" t="0" r="0" b="0"/>
            </a:stretch>
          </a:blipFill>
        </p:spPr>
      </p:sp>
      <p:sp>
        <p:nvSpPr>
          <p:cNvPr name="Freeform 3" id="3"/>
          <p:cNvSpPr/>
          <p:nvPr/>
        </p:nvSpPr>
        <p:spPr>
          <a:xfrm flipH="false" flipV="false" rot="0">
            <a:off x="292253" y="9088422"/>
            <a:ext cx="1472895" cy="937129"/>
          </a:xfrm>
          <a:custGeom>
            <a:avLst/>
            <a:gdLst/>
            <a:ahLst/>
            <a:cxnLst/>
            <a:rect r="r" b="b" t="t" l="l"/>
            <a:pathLst>
              <a:path h="937129" w="1472895">
                <a:moveTo>
                  <a:pt x="0" y="0"/>
                </a:moveTo>
                <a:lnTo>
                  <a:pt x="1472894" y="0"/>
                </a:lnTo>
                <a:lnTo>
                  <a:pt x="1472894" y="937130"/>
                </a:lnTo>
                <a:lnTo>
                  <a:pt x="0" y="937130"/>
                </a:lnTo>
                <a:lnTo>
                  <a:pt x="0" y="0"/>
                </a:lnTo>
                <a:close/>
              </a:path>
            </a:pathLst>
          </a:custGeom>
          <a:blipFill>
            <a:blip r:embed="rId4"/>
            <a:stretch>
              <a:fillRect l="0" t="0" r="0" b="0"/>
            </a:stretch>
          </a:blipFill>
        </p:spPr>
      </p:sp>
      <p:grpSp>
        <p:nvGrpSpPr>
          <p:cNvPr name="Group 4" id="4"/>
          <p:cNvGrpSpPr/>
          <p:nvPr/>
        </p:nvGrpSpPr>
        <p:grpSpPr>
          <a:xfrm rot="0">
            <a:off x="518397" y="1310091"/>
            <a:ext cx="6782293" cy="6782293"/>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12556" y="0"/>
                  </a:moveTo>
                  <a:lnTo>
                    <a:pt x="800244" y="0"/>
                  </a:lnTo>
                  <a:cubicBezTo>
                    <a:pt x="807178" y="0"/>
                    <a:pt x="812800" y="5622"/>
                    <a:pt x="812800" y="12556"/>
                  </a:cubicBezTo>
                  <a:lnTo>
                    <a:pt x="812800" y="800244"/>
                  </a:lnTo>
                  <a:cubicBezTo>
                    <a:pt x="812800" y="807178"/>
                    <a:pt x="807178" y="812800"/>
                    <a:pt x="800244" y="812800"/>
                  </a:cubicBezTo>
                  <a:lnTo>
                    <a:pt x="12556" y="812800"/>
                  </a:lnTo>
                  <a:cubicBezTo>
                    <a:pt x="5622" y="812800"/>
                    <a:pt x="0" y="807178"/>
                    <a:pt x="0" y="800244"/>
                  </a:cubicBezTo>
                  <a:lnTo>
                    <a:pt x="0" y="12556"/>
                  </a:lnTo>
                  <a:cubicBezTo>
                    <a:pt x="0" y="5622"/>
                    <a:pt x="5622" y="0"/>
                    <a:pt x="12556" y="0"/>
                  </a:cubicBezTo>
                  <a:close/>
                </a:path>
              </a:pathLst>
            </a:custGeom>
            <a:blipFill>
              <a:blip r:embed="rId5"/>
              <a:stretch>
                <a:fillRect l="0" t="0" r="0" b="0"/>
              </a:stretch>
            </a:blipFill>
          </p:spPr>
        </p:sp>
      </p:grpSp>
      <p:grpSp>
        <p:nvGrpSpPr>
          <p:cNvPr name="Group 6" id="6"/>
          <p:cNvGrpSpPr/>
          <p:nvPr/>
        </p:nvGrpSpPr>
        <p:grpSpPr>
          <a:xfrm rot="0">
            <a:off x="10684213" y="1310091"/>
            <a:ext cx="6782293" cy="6782293"/>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12556" y="0"/>
                  </a:moveTo>
                  <a:lnTo>
                    <a:pt x="800244" y="0"/>
                  </a:lnTo>
                  <a:cubicBezTo>
                    <a:pt x="807178" y="0"/>
                    <a:pt x="812800" y="5622"/>
                    <a:pt x="812800" y="12556"/>
                  </a:cubicBezTo>
                  <a:lnTo>
                    <a:pt x="812800" y="800244"/>
                  </a:lnTo>
                  <a:cubicBezTo>
                    <a:pt x="812800" y="807178"/>
                    <a:pt x="807178" y="812800"/>
                    <a:pt x="800244" y="812800"/>
                  </a:cubicBezTo>
                  <a:lnTo>
                    <a:pt x="12556" y="812800"/>
                  </a:lnTo>
                  <a:cubicBezTo>
                    <a:pt x="5622" y="812800"/>
                    <a:pt x="0" y="807178"/>
                    <a:pt x="0" y="800244"/>
                  </a:cubicBezTo>
                  <a:lnTo>
                    <a:pt x="0" y="12556"/>
                  </a:lnTo>
                  <a:cubicBezTo>
                    <a:pt x="0" y="5622"/>
                    <a:pt x="5622" y="0"/>
                    <a:pt x="12556" y="0"/>
                  </a:cubicBezTo>
                  <a:close/>
                </a:path>
              </a:pathLst>
            </a:custGeom>
            <a:blipFill>
              <a:blip r:embed="rId6"/>
              <a:stretch>
                <a:fillRect l="0" t="0" r="0" b="0"/>
              </a:stretch>
            </a:blipFill>
            <a:ln cap="sq">
              <a:noFill/>
              <a:prstDash val="solid"/>
              <a:miter/>
            </a:ln>
          </p:spPr>
        </p:sp>
      </p:grpSp>
      <p:grpSp>
        <p:nvGrpSpPr>
          <p:cNvPr name="Group 8" id="8"/>
          <p:cNvGrpSpPr/>
          <p:nvPr/>
        </p:nvGrpSpPr>
        <p:grpSpPr>
          <a:xfrm rot="0">
            <a:off x="8032295" y="2780925"/>
            <a:ext cx="1920312" cy="1920312"/>
            <a:chOff x="0" y="0"/>
            <a:chExt cx="2560417" cy="2560417"/>
          </a:xfrm>
        </p:grpSpPr>
        <p:sp>
          <p:nvSpPr>
            <p:cNvPr name="Freeform 9" id="9"/>
            <p:cNvSpPr/>
            <p:nvPr/>
          </p:nvSpPr>
          <p:spPr>
            <a:xfrm flipH="false" flipV="false" rot="0">
              <a:off x="0" y="0"/>
              <a:ext cx="2560417" cy="2560417"/>
            </a:xfrm>
            <a:custGeom>
              <a:avLst/>
              <a:gdLst/>
              <a:ahLst/>
              <a:cxnLst/>
              <a:rect r="r" b="b" t="t" l="l"/>
              <a:pathLst>
                <a:path h="2560417" w="2560417">
                  <a:moveTo>
                    <a:pt x="0" y="0"/>
                  </a:moveTo>
                  <a:lnTo>
                    <a:pt x="2560417" y="0"/>
                  </a:lnTo>
                  <a:lnTo>
                    <a:pt x="2560417" y="2560417"/>
                  </a:lnTo>
                  <a:lnTo>
                    <a:pt x="0" y="256041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
        <p:nvSpPr>
          <p:cNvPr name="Freeform 10" id="10"/>
          <p:cNvSpPr/>
          <p:nvPr/>
        </p:nvSpPr>
        <p:spPr>
          <a:xfrm flipH="false" flipV="false" rot="0">
            <a:off x="8094143" y="5143500"/>
            <a:ext cx="1858464" cy="1409054"/>
          </a:xfrm>
          <a:custGeom>
            <a:avLst/>
            <a:gdLst/>
            <a:ahLst/>
            <a:cxnLst/>
            <a:rect r="r" b="b" t="t" l="l"/>
            <a:pathLst>
              <a:path h="1409054" w="1858464">
                <a:moveTo>
                  <a:pt x="0" y="0"/>
                </a:moveTo>
                <a:lnTo>
                  <a:pt x="1858464" y="0"/>
                </a:lnTo>
                <a:lnTo>
                  <a:pt x="1858464" y="1409054"/>
                </a:lnTo>
                <a:lnTo>
                  <a:pt x="0" y="140905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transition spd="slow">
    <p:push dir="l"/>
  </p:transition>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92253" y="9088422"/>
            <a:ext cx="1472895" cy="937129"/>
          </a:xfrm>
          <a:custGeom>
            <a:avLst/>
            <a:gdLst/>
            <a:ahLst/>
            <a:cxnLst/>
            <a:rect r="r" b="b" t="t" l="l"/>
            <a:pathLst>
              <a:path h="937129" w="1472895">
                <a:moveTo>
                  <a:pt x="0" y="0"/>
                </a:moveTo>
                <a:lnTo>
                  <a:pt x="1472894" y="0"/>
                </a:lnTo>
                <a:lnTo>
                  <a:pt x="1472894" y="937130"/>
                </a:lnTo>
                <a:lnTo>
                  <a:pt x="0" y="937130"/>
                </a:lnTo>
                <a:lnTo>
                  <a:pt x="0" y="0"/>
                </a:lnTo>
                <a:close/>
              </a:path>
            </a:pathLst>
          </a:custGeom>
          <a:blipFill>
            <a:blip r:embed="rId3"/>
            <a:stretch>
              <a:fillRect l="0" t="0" r="0" b="0"/>
            </a:stretch>
          </a:blipFill>
        </p:spPr>
      </p:sp>
      <p:sp>
        <p:nvSpPr>
          <p:cNvPr name="Freeform 3" id="3"/>
          <p:cNvSpPr/>
          <p:nvPr/>
        </p:nvSpPr>
        <p:spPr>
          <a:xfrm flipH="false" flipV="false" rot="0">
            <a:off x="15527210" y="9258300"/>
            <a:ext cx="2376407" cy="767252"/>
          </a:xfrm>
          <a:custGeom>
            <a:avLst/>
            <a:gdLst/>
            <a:ahLst/>
            <a:cxnLst/>
            <a:rect r="r" b="b" t="t" l="l"/>
            <a:pathLst>
              <a:path h="767252" w="2376407">
                <a:moveTo>
                  <a:pt x="0" y="0"/>
                </a:moveTo>
                <a:lnTo>
                  <a:pt x="2376407" y="0"/>
                </a:lnTo>
                <a:lnTo>
                  <a:pt x="2376407" y="767252"/>
                </a:lnTo>
                <a:lnTo>
                  <a:pt x="0" y="767252"/>
                </a:lnTo>
                <a:lnTo>
                  <a:pt x="0" y="0"/>
                </a:lnTo>
                <a:close/>
              </a:path>
            </a:pathLst>
          </a:custGeom>
          <a:blipFill>
            <a:blip r:embed="rId4"/>
            <a:stretch>
              <a:fillRect l="0" t="0" r="0" b="0"/>
            </a:stretch>
          </a:blipFill>
        </p:spPr>
      </p:sp>
      <p:sp>
        <p:nvSpPr>
          <p:cNvPr name="Freeform 4" id="4"/>
          <p:cNvSpPr/>
          <p:nvPr/>
        </p:nvSpPr>
        <p:spPr>
          <a:xfrm flipH="false" flipV="false" rot="0">
            <a:off x="16467247" y="1028700"/>
            <a:ext cx="2872740" cy="2872740"/>
          </a:xfrm>
          <a:custGeom>
            <a:avLst/>
            <a:gdLst/>
            <a:ahLst/>
            <a:cxnLst/>
            <a:rect r="r" b="b" t="t" l="l"/>
            <a:pathLst>
              <a:path h="2872740" w="2872740">
                <a:moveTo>
                  <a:pt x="0" y="0"/>
                </a:moveTo>
                <a:lnTo>
                  <a:pt x="2872740" y="0"/>
                </a:lnTo>
                <a:lnTo>
                  <a:pt x="2872740" y="2872740"/>
                </a:lnTo>
                <a:lnTo>
                  <a:pt x="0" y="287274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6467247" y="4973622"/>
            <a:ext cx="2872740" cy="2872740"/>
          </a:xfrm>
          <a:custGeom>
            <a:avLst/>
            <a:gdLst/>
            <a:ahLst/>
            <a:cxnLst/>
            <a:rect r="r" b="b" t="t" l="l"/>
            <a:pathLst>
              <a:path h="2872740" w="2872740">
                <a:moveTo>
                  <a:pt x="0" y="0"/>
                </a:moveTo>
                <a:lnTo>
                  <a:pt x="2872740" y="0"/>
                </a:lnTo>
                <a:lnTo>
                  <a:pt x="2872740" y="2872740"/>
                </a:lnTo>
                <a:lnTo>
                  <a:pt x="0" y="287274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539890" y="1028700"/>
            <a:ext cx="6443841" cy="828675"/>
          </a:xfrm>
          <a:prstGeom prst="rect">
            <a:avLst/>
          </a:prstGeom>
        </p:spPr>
        <p:txBody>
          <a:bodyPr anchor="t" rtlCol="false" tIns="0" lIns="0" bIns="0" rIns="0">
            <a:spAutoFit/>
          </a:bodyPr>
          <a:lstStyle/>
          <a:p>
            <a:pPr>
              <a:lnSpc>
                <a:spcPts val="6599"/>
              </a:lnSpc>
            </a:pPr>
            <a:r>
              <a:rPr lang="en-US" sz="5499">
                <a:solidFill>
                  <a:srgbClr val="010440"/>
                </a:solidFill>
                <a:latin typeface="Garet Bold"/>
              </a:rPr>
              <a:t>Artıları &amp; </a:t>
            </a:r>
            <a:r>
              <a:rPr lang="en-US" sz="5499">
                <a:solidFill>
                  <a:srgbClr val="ED3342"/>
                </a:solidFill>
                <a:latin typeface="Garet Bold"/>
              </a:rPr>
              <a:t>Eksileri</a:t>
            </a:r>
          </a:p>
        </p:txBody>
      </p:sp>
      <p:sp>
        <p:nvSpPr>
          <p:cNvPr name="TextBox 7" id="7"/>
          <p:cNvSpPr txBox="true"/>
          <p:nvPr/>
        </p:nvSpPr>
        <p:spPr>
          <a:xfrm rot="0">
            <a:off x="539890" y="2509036"/>
            <a:ext cx="10709990" cy="2466975"/>
          </a:xfrm>
          <a:prstGeom prst="rect">
            <a:avLst/>
          </a:prstGeom>
        </p:spPr>
        <p:txBody>
          <a:bodyPr anchor="t" rtlCol="false" tIns="0" lIns="0" bIns="0" rIns="0">
            <a:spAutoFit/>
          </a:bodyPr>
          <a:lstStyle/>
          <a:p>
            <a:pPr marL="647700" indent="-323850" lvl="1">
              <a:lnSpc>
                <a:spcPts val="3900"/>
              </a:lnSpc>
              <a:buFont typeface="Arial"/>
              <a:buChar char="•"/>
            </a:pPr>
            <a:r>
              <a:rPr lang="en-US" sz="3000">
                <a:solidFill>
                  <a:srgbClr val="010440"/>
                </a:solidFill>
                <a:latin typeface="Garet Bold"/>
              </a:rPr>
              <a:t>Sınırsız soru hakkı sunulması,</a:t>
            </a:r>
          </a:p>
          <a:p>
            <a:pPr marL="647700" indent="-323850" lvl="1">
              <a:lnSpc>
                <a:spcPts val="3900"/>
              </a:lnSpc>
              <a:buFont typeface="Arial"/>
              <a:buChar char="•"/>
            </a:pPr>
            <a:r>
              <a:rPr lang="en-US" sz="3000">
                <a:solidFill>
                  <a:srgbClr val="010440"/>
                </a:solidFill>
                <a:latin typeface="Garet Bold"/>
              </a:rPr>
              <a:t>Tasarım metriklerinin diğer yapay zeka araçlarına kıyasla daha yüksek kalitede olması,</a:t>
            </a:r>
          </a:p>
          <a:p>
            <a:pPr marL="647700" indent="-323850" lvl="1">
              <a:lnSpc>
                <a:spcPts val="3900"/>
              </a:lnSpc>
              <a:buFont typeface="Arial"/>
              <a:buChar char="•"/>
            </a:pPr>
            <a:r>
              <a:rPr lang="en-US" sz="3000">
                <a:solidFill>
                  <a:srgbClr val="010440"/>
                </a:solidFill>
                <a:latin typeface="Garet Bold"/>
              </a:rPr>
              <a:t>İçerik yazımında kurumsal dile uygunluk sağlanması</a:t>
            </a:r>
          </a:p>
        </p:txBody>
      </p:sp>
      <p:sp>
        <p:nvSpPr>
          <p:cNvPr name="TextBox 8" id="8"/>
          <p:cNvSpPr txBox="true"/>
          <p:nvPr/>
        </p:nvSpPr>
        <p:spPr>
          <a:xfrm rot="0">
            <a:off x="539890" y="5289142"/>
            <a:ext cx="10999455" cy="3457575"/>
          </a:xfrm>
          <a:prstGeom prst="rect">
            <a:avLst/>
          </a:prstGeom>
        </p:spPr>
        <p:txBody>
          <a:bodyPr anchor="t" rtlCol="false" tIns="0" lIns="0" bIns="0" rIns="0">
            <a:spAutoFit/>
          </a:bodyPr>
          <a:lstStyle/>
          <a:p>
            <a:pPr marL="647700" indent="-323850" lvl="1">
              <a:lnSpc>
                <a:spcPts val="3900"/>
              </a:lnSpc>
              <a:buFont typeface="Arial"/>
              <a:buChar char="•"/>
            </a:pPr>
            <a:r>
              <a:rPr lang="en-US" sz="3000">
                <a:solidFill>
                  <a:srgbClr val="DB1D2F"/>
                </a:solidFill>
                <a:latin typeface="Garet Bold"/>
              </a:rPr>
              <a:t>Tasarımlarda bir noktadan sonra kendini tekrarlama ve verilen komutların dışında sonuçlar üretme</a:t>
            </a:r>
          </a:p>
          <a:p>
            <a:pPr marL="647700" indent="-323850" lvl="1">
              <a:lnSpc>
                <a:spcPts val="3900"/>
              </a:lnSpc>
              <a:buFont typeface="Arial"/>
              <a:buChar char="•"/>
            </a:pPr>
            <a:r>
              <a:rPr lang="en-US" sz="3000">
                <a:solidFill>
                  <a:srgbClr val="DB1D2F"/>
                </a:solidFill>
                <a:latin typeface="Garet Bold"/>
              </a:rPr>
              <a:t>Gerçek dünyayla uyuşmayan, fütüristik tasarım eğilimleri</a:t>
            </a:r>
          </a:p>
          <a:p>
            <a:pPr marL="647700" indent="-323850" lvl="1">
              <a:lnSpc>
                <a:spcPts val="3900"/>
              </a:lnSpc>
              <a:buFont typeface="Arial"/>
              <a:buChar char="•"/>
            </a:pPr>
            <a:r>
              <a:rPr lang="en-US" sz="3000">
                <a:solidFill>
                  <a:srgbClr val="DB1D2F"/>
                </a:solidFill>
                <a:latin typeface="Garet Bold"/>
              </a:rPr>
              <a:t>Referans verme konusunda yaşanan tutarsızlıklar</a:t>
            </a:r>
          </a:p>
          <a:p>
            <a:pPr>
              <a:lnSpc>
                <a:spcPts val="3900"/>
              </a:lnSpc>
            </a:pPr>
          </a:p>
        </p:txBody>
      </p:sp>
    </p:spTree>
  </p:cSld>
  <p:clrMapOvr>
    <a:masterClrMapping/>
  </p:clrMapOvr>
  <p:transition spd="slow">
    <p:push dir="l"/>
  </p:transition>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393117" y="1339245"/>
            <a:ext cx="3493709" cy="3493709"/>
          </a:xfrm>
          <a:custGeom>
            <a:avLst/>
            <a:gdLst/>
            <a:ahLst/>
            <a:cxnLst/>
            <a:rect r="r" b="b" t="t" l="l"/>
            <a:pathLst>
              <a:path h="3493709" w="3493709">
                <a:moveTo>
                  <a:pt x="0" y="0"/>
                </a:moveTo>
                <a:lnTo>
                  <a:pt x="3493709" y="0"/>
                </a:lnTo>
                <a:lnTo>
                  <a:pt x="3493709" y="3493710"/>
                </a:lnTo>
                <a:lnTo>
                  <a:pt x="0" y="349371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2393117" y="5454045"/>
            <a:ext cx="3493709" cy="3493709"/>
          </a:xfrm>
          <a:custGeom>
            <a:avLst/>
            <a:gdLst/>
            <a:ahLst/>
            <a:cxnLst/>
            <a:rect r="r" b="b" t="t" l="l"/>
            <a:pathLst>
              <a:path h="3493709" w="3493709">
                <a:moveTo>
                  <a:pt x="0" y="0"/>
                </a:moveTo>
                <a:lnTo>
                  <a:pt x="3493709" y="0"/>
                </a:lnTo>
                <a:lnTo>
                  <a:pt x="3493709" y="3493710"/>
                </a:lnTo>
                <a:lnTo>
                  <a:pt x="0" y="349371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2082572" y="3008795"/>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292253" y="9088422"/>
            <a:ext cx="1472895" cy="937129"/>
          </a:xfrm>
          <a:custGeom>
            <a:avLst/>
            <a:gdLst/>
            <a:ahLst/>
            <a:cxnLst/>
            <a:rect r="r" b="b" t="t" l="l"/>
            <a:pathLst>
              <a:path h="937129" w="1472895">
                <a:moveTo>
                  <a:pt x="0" y="0"/>
                </a:moveTo>
                <a:lnTo>
                  <a:pt x="1472894" y="0"/>
                </a:lnTo>
                <a:lnTo>
                  <a:pt x="1472894" y="937130"/>
                </a:lnTo>
                <a:lnTo>
                  <a:pt x="0" y="937130"/>
                </a:lnTo>
                <a:lnTo>
                  <a:pt x="0" y="0"/>
                </a:lnTo>
                <a:close/>
              </a:path>
            </a:pathLst>
          </a:custGeom>
          <a:blipFill>
            <a:blip r:embed="rId7"/>
            <a:stretch>
              <a:fillRect l="0" t="0" r="0" b="0"/>
            </a:stretch>
          </a:blipFill>
        </p:spPr>
      </p:sp>
      <p:sp>
        <p:nvSpPr>
          <p:cNvPr name="Freeform 6" id="6"/>
          <p:cNvSpPr/>
          <p:nvPr/>
        </p:nvSpPr>
        <p:spPr>
          <a:xfrm flipH="false" flipV="false" rot="0">
            <a:off x="15527210" y="9258300"/>
            <a:ext cx="2376407" cy="767252"/>
          </a:xfrm>
          <a:custGeom>
            <a:avLst/>
            <a:gdLst/>
            <a:ahLst/>
            <a:cxnLst/>
            <a:rect r="r" b="b" t="t" l="l"/>
            <a:pathLst>
              <a:path h="767252" w="2376407">
                <a:moveTo>
                  <a:pt x="0" y="0"/>
                </a:moveTo>
                <a:lnTo>
                  <a:pt x="2376407" y="0"/>
                </a:lnTo>
                <a:lnTo>
                  <a:pt x="2376407" y="767252"/>
                </a:lnTo>
                <a:lnTo>
                  <a:pt x="0" y="767252"/>
                </a:lnTo>
                <a:lnTo>
                  <a:pt x="0" y="0"/>
                </a:lnTo>
                <a:close/>
              </a:path>
            </a:pathLst>
          </a:custGeom>
          <a:blipFill>
            <a:blip r:embed="rId8"/>
            <a:stretch>
              <a:fillRect l="0" t="0" r="0" b="0"/>
            </a:stretch>
          </a:blipFill>
        </p:spPr>
      </p:sp>
      <p:sp>
        <p:nvSpPr>
          <p:cNvPr name="TextBox 7" id="7"/>
          <p:cNvSpPr txBox="true"/>
          <p:nvPr/>
        </p:nvSpPr>
        <p:spPr>
          <a:xfrm rot="0">
            <a:off x="1028700" y="1028700"/>
            <a:ext cx="9598188" cy="1657350"/>
          </a:xfrm>
          <a:prstGeom prst="rect">
            <a:avLst/>
          </a:prstGeom>
        </p:spPr>
        <p:txBody>
          <a:bodyPr anchor="t" rtlCol="false" tIns="0" lIns="0" bIns="0" rIns="0">
            <a:spAutoFit/>
          </a:bodyPr>
          <a:lstStyle/>
          <a:p>
            <a:pPr>
              <a:lnSpc>
                <a:spcPts val="6599"/>
              </a:lnSpc>
            </a:pPr>
            <a:r>
              <a:rPr lang="en-US" sz="5499">
                <a:solidFill>
                  <a:srgbClr val="010440"/>
                </a:solidFill>
                <a:latin typeface="Garet Bold"/>
              </a:rPr>
              <a:t>ChatGPT-4</a:t>
            </a:r>
          </a:p>
          <a:p>
            <a:pPr>
              <a:lnSpc>
                <a:spcPts val="6599"/>
              </a:lnSpc>
            </a:pPr>
            <a:r>
              <a:rPr lang="en-US" sz="5499">
                <a:solidFill>
                  <a:srgbClr val="ED3342"/>
                </a:solidFill>
                <a:latin typeface="Garet Bold"/>
              </a:rPr>
              <a:t>DALL-E</a:t>
            </a:r>
          </a:p>
        </p:txBody>
      </p:sp>
      <p:sp>
        <p:nvSpPr>
          <p:cNvPr name="TextBox 8" id="8"/>
          <p:cNvSpPr txBox="true"/>
          <p:nvPr/>
        </p:nvSpPr>
        <p:spPr>
          <a:xfrm rot="0">
            <a:off x="644176" y="2980220"/>
            <a:ext cx="9982711" cy="2466975"/>
          </a:xfrm>
          <a:prstGeom prst="rect">
            <a:avLst/>
          </a:prstGeom>
        </p:spPr>
        <p:txBody>
          <a:bodyPr anchor="t" rtlCol="false" tIns="0" lIns="0" bIns="0" rIns="0">
            <a:spAutoFit/>
          </a:bodyPr>
          <a:lstStyle/>
          <a:p>
            <a:pPr marL="647700" indent="-323850" lvl="1">
              <a:lnSpc>
                <a:spcPts val="3900"/>
              </a:lnSpc>
              <a:buFont typeface="Arial"/>
              <a:buChar char="•"/>
            </a:pPr>
            <a:r>
              <a:rPr lang="en-US" sz="3000">
                <a:solidFill>
                  <a:srgbClr val="010440"/>
                </a:solidFill>
                <a:latin typeface="Garet Bold"/>
              </a:rPr>
              <a:t>Tasarım sürecine, Copilot Designer ile başlayıp, lisanslı yapay zeka uygulaması ChatGPT-4'ün DALL-E özelliği ile devam edildi.</a:t>
            </a:r>
          </a:p>
          <a:p>
            <a:pPr>
              <a:lnSpc>
                <a:spcPts val="3900"/>
              </a:lnSpc>
            </a:pPr>
          </a:p>
          <a:p>
            <a:pPr>
              <a:lnSpc>
                <a:spcPts val="3900"/>
              </a:lnSpc>
            </a:pPr>
          </a:p>
        </p:txBody>
      </p:sp>
      <p:sp>
        <p:nvSpPr>
          <p:cNvPr name="TextBox 9" id="9"/>
          <p:cNvSpPr txBox="true"/>
          <p:nvPr/>
        </p:nvSpPr>
        <p:spPr>
          <a:xfrm rot="0">
            <a:off x="644176" y="4804380"/>
            <a:ext cx="9982711" cy="1971675"/>
          </a:xfrm>
          <a:prstGeom prst="rect">
            <a:avLst/>
          </a:prstGeom>
        </p:spPr>
        <p:txBody>
          <a:bodyPr anchor="t" rtlCol="false" tIns="0" lIns="0" bIns="0" rIns="0">
            <a:spAutoFit/>
          </a:bodyPr>
          <a:lstStyle/>
          <a:p>
            <a:pPr marL="647700" indent="-323850" lvl="1">
              <a:lnSpc>
                <a:spcPts val="3900"/>
              </a:lnSpc>
              <a:buFont typeface="Arial"/>
              <a:buChar char="•"/>
            </a:pPr>
            <a:r>
              <a:rPr lang="en-US" sz="3000">
                <a:solidFill>
                  <a:srgbClr val="ED3342"/>
                </a:solidFill>
                <a:latin typeface="Garet Bold"/>
              </a:rPr>
              <a:t>DALL-E ile hazırlanan ilk içerik, 18 Mart Çanakkale Zaferi ve Şehitleri Anma Günü’nde MEF Kütüphane'nin sosyal medya kanallarında paylaşıldı.</a:t>
            </a:r>
          </a:p>
        </p:txBody>
      </p:sp>
      <p:sp>
        <p:nvSpPr>
          <p:cNvPr name="TextBox 10" id="10"/>
          <p:cNvSpPr txBox="true"/>
          <p:nvPr/>
        </p:nvSpPr>
        <p:spPr>
          <a:xfrm rot="0">
            <a:off x="644176" y="7071330"/>
            <a:ext cx="9982711" cy="1476375"/>
          </a:xfrm>
          <a:prstGeom prst="rect">
            <a:avLst/>
          </a:prstGeom>
        </p:spPr>
        <p:txBody>
          <a:bodyPr anchor="t" rtlCol="false" tIns="0" lIns="0" bIns="0" rIns="0">
            <a:spAutoFit/>
          </a:bodyPr>
          <a:lstStyle/>
          <a:p>
            <a:pPr marL="647700" indent="-323850" lvl="1">
              <a:lnSpc>
                <a:spcPts val="3900"/>
              </a:lnSpc>
              <a:buFont typeface="Arial"/>
              <a:buChar char="•"/>
            </a:pPr>
            <a:r>
              <a:rPr lang="en-US" sz="3000">
                <a:solidFill>
                  <a:srgbClr val="010440"/>
                </a:solidFill>
                <a:latin typeface="Garet Bold"/>
              </a:rPr>
              <a:t>ChatGPT-4, sosyal medya içeriği geliştirme, tasarım yapma, içerik yazma ve editoryal destek gibi konularda kullanıldı.</a:t>
            </a:r>
          </a:p>
        </p:txBody>
      </p:sp>
    </p:spTree>
  </p:cSld>
  <p:clrMapOvr>
    <a:masterClrMapping/>
  </p:clrMapOvr>
  <p:transition spd="slow">
    <p:push dir="l"/>
  </p:transition>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92253" y="9088422"/>
            <a:ext cx="1472895" cy="937129"/>
          </a:xfrm>
          <a:custGeom>
            <a:avLst/>
            <a:gdLst/>
            <a:ahLst/>
            <a:cxnLst/>
            <a:rect r="r" b="b" t="t" l="l"/>
            <a:pathLst>
              <a:path h="937129" w="1472895">
                <a:moveTo>
                  <a:pt x="0" y="0"/>
                </a:moveTo>
                <a:lnTo>
                  <a:pt x="1472894" y="0"/>
                </a:lnTo>
                <a:lnTo>
                  <a:pt x="1472894" y="937130"/>
                </a:lnTo>
                <a:lnTo>
                  <a:pt x="0" y="937130"/>
                </a:lnTo>
                <a:lnTo>
                  <a:pt x="0" y="0"/>
                </a:lnTo>
                <a:close/>
              </a:path>
            </a:pathLst>
          </a:custGeom>
          <a:blipFill>
            <a:blip r:embed="rId3"/>
            <a:stretch>
              <a:fillRect l="0" t="0" r="0" b="0"/>
            </a:stretch>
          </a:blipFill>
        </p:spPr>
      </p:sp>
      <p:sp>
        <p:nvSpPr>
          <p:cNvPr name="Freeform 3" id="3"/>
          <p:cNvSpPr/>
          <p:nvPr/>
        </p:nvSpPr>
        <p:spPr>
          <a:xfrm flipH="false" flipV="false" rot="0">
            <a:off x="15527210" y="9258300"/>
            <a:ext cx="2376407" cy="767252"/>
          </a:xfrm>
          <a:custGeom>
            <a:avLst/>
            <a:gdLst/>
            <a:ahLst/>
            <a:cxnLst/>
            <a:rect r="r" b="b" t="t" l="l"/>
            <a:pathLst>
              <a:path h="767252" w="2376407">
                <a:moveTo>
                  <a:pt x="0" y="0"/>
                </a:moveTo>
                <a:lnTo>
                  <a:pt x="2376407" y="0"/>
                </a:lnTo>
                <a:lnTo>
                  <a:pt x="2376407" y="767252"/>
                </a:lnTo>
                <a:lnTo>
                  <a:pt x="0" y="767252"/>
                </a:lnTo>
                <a:lnTo>
                  <a:pt x="0" y="0"/>
                </a:lnTo>
                <a:close/>
              </a:path>
            </a:pathLst>
          </a:custGeom>
          <a:blipFill>
            <a:blip r:embed="rId4"/>
            <a:stretch>
              <a:fillRect l="0" t="0" r="0" b="0"/>
            </a:stretch>
          </a:blipFill>
        </p:spPr>
      </p:sp>
      <p:grpSp>
        <p:nvGrpSpPr>
          <p:cNvPr name="Group 4" id="4"/>
          <p:cNvGrpSpPr/>
          <p:nvPr/>
        </p:nvGrpSpPr>
        <p:grpSpPr>
          <a:xfrm rot="0">
            <a:off x="518397" y="1310091"/>
            <a:ext cx="6782293" cy="6782293"/>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12556" y="0"/>
                  </a:moveTo>
                  <a:lnTo>
                    <a:pt x="800244" y="0"/>
                  </a:lnTo>
                  <a:cubicBezTo>
                    <a:pt x="807178" y="0"/>
                    <a:pt x="812800" y="5622"/>
                    <a:pt x="812800" y="12556"/>
                  </a:cubicBezTo>
                  <a:lnTo>
                    <a:pt x="812800" y="800244"/>
                  </a:lnTo>
                  <a:cubicBezTo>
                    <a:pt x="812800" y="807178"/>
                    <a:pt x="807178" y="812800"/>
                    <a:pt x="800244" y="812800"/>
                  </a:cubicBezTo>
                  <a:lnTo>
                    <a:pt x="12556" y="812800"/>
                  </a:lnTo>
                  <a:cubicBezTo>
                    <a:pt x="5622" y="812800"/>
                    <a:pt x="0" y="807178"/>
                    <a:pt x="0" y="800244"/>
                  </a:cubicBezTo>
                  <a:lnTo>
                    <a:pt x="0" y="12556"/>
                  </a:lnTo>
                  <a:cubicBezTo>
                    <a:pt x="0" y="5622"/>
                    <a:pt x="5622" y="0"/>
                    <a:pt x="12556" y="0"/>
                  </a:cubicBezTo>
                  <a:close/>
                </a:path>
              </a:pathLst>
            </a:custGeom>
            <a:blipFill>
              <a:blip r:embed="rId5"/>
              <a:stretch>
                <a:fillRect l="0" t="0" r="0" b="0"/>
              </a:stretch>
            </a:blipFill>
          </p:spPr>
        </p:sp>
      </p:grpSp>
      <p:sp>
        <p:nvSpPr>
          <p:cNvPr name="Freeform 6" id="6"/>
          <p:cNvSpPr/>
          <p:nvPr/>
        </p:nvSpPr>
        <p:spPr>
          <a:xfrm flipH="false" flipV="false" rot="0">
            <a:off x="8094143" y="5143500"/>
            <a:ext cx="1858464" cy="1409054"/>
          </a:xfrm>
          <a:custGeom>
            <a:avLst/>
            <a:gdLst/>
            <a:ahLst/>
            <a:cxnLst/>
            <a:rect r="r" b="b" t="t" l="l"/>
            <a:pathLst>
              <a:path h="1409054" w="1858464">
                <a:moveTo>
                  <a:pt x="0" y="0"/>
                </a:moveTo>
                <a:lnTo>
                  <a:pt x="1858464" y="0"/>
                </a:lnTo>
                <a:lnTo>
                  <a:pt x="1858464" y="1409054"/>
                </a:lnTo>
                <a:lnTo>
                  <a:pt x="0" y="140905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7" id="7"/>
          <p:cNvGrpSpPr/>
          <p:nvPr/>
        </p:nvGrpSpPr>
        <p:grpSpPr>
          <a:xfrm rot="0">
            <a:off x="10684213" y="1310091"/>
            <a:ext cx="6782293" cy="6782293"/>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12556" y="0"/>
                  </a:moveTo>
                  <a:lnTo>
                    <a:pt x="800244" y="0"/>
                  </a:lnTo>
                  <a:cubicBezTo>
                    <a:pt x="807178" y="0"/>
                    <a:pt x="812800" y="5622"/>
                    <a:pt x="812800" y="12556"/>
                  </a:cubicBezTo>
                  <a:lnTo>
                    <a:pt x="812800" y="800244"/>
                  </a:lnTo>
                  <a:cubicBezTo>
                    <a:pt x="812800" y="807178"/>
                    <a:pt x="807178" y="812800"/>
                    <a:pt x="800244" y="812800"/>
                  </a:cubicBezTo>
                  <a:lnTo>
                    <a:pt x="12556" y="812800"/>
                  </a:lnTo>
                  <a:cubicBezTo>
                    <a:pt x="5622" y="812800"/>
                    <a:pt x="0" y="807178"/>
                    <a:pt x="0" y="800244"/>
                  </a:cubicBezTo>
                  <a:lnTo>
                    <a:pt x="0" y="12556"/>
                  </a:lnTo>
                  <a:cubicBezTo>
                    <a:pt x="0" y="5622"/>
                    <a:pt x="5622" y="0"/>
                    <a:pt x="12556" y="0"/>
                  </a:cubicBezTo>
                  <a:close/>
                </a:path>
              </a:pathLst>
            </a:custGeom>
            <a:blipFill>
              <a:blip r:embed="rId8"/>
              <a:stretch>
                <a:fillRect l="0" t="0" r="0" b="0"/>
              </a:stretch>
            </a:blipFill>
            <a:ln cap="sq">
              <a:noFill/>
              <a:prstDash val="solid"/>
              <a:miter/>
            </a:ln>
          </p:spPr>
        </p:sp>
      </p:grpSp>
      <p:grpSp>
        <p:nvGrpSpPr>
          <p:cNvPr name="Group 9" id="9"/>
          <p:cNvGrpSpPr/>
          <p:nvPr/>
        </p:nvGrpSpPr>
        <p:grpSpPr>
          <a:xfrm rot="0">
            <a:off x="7895207" y="2643837"/>
            <a:ext cx="2057400" cy="2057400"/>
            <a:chOff x="0" y="0"/>
            <a:chExt cx="2743200" cy="2743200"/>
          </a:xfrm>
        </p:grpSpPr>
        <p:sp>
          <p:nvSpPr>
            <p:cNvPr name="Freeform 10" id="10"/>
            <p:cNvSpPr/>
            <p:nvPr/>
          </p:nvSpPr>
          <p:spPr>
            <a:xfrm flipH="false" flipV="false" rot="0">
              <a:off x="0" y="0"/>
              <a:ext cx="2743200" cy="2743200"/>
            </a:xfrm>
            <a:custGeom>
              <a:avLst/>
              <a:gdLst/>
              <a:ahLst/>
              <a:cxnLst/>
              <a:rect r="r" b="b" t="t" l="l"/>
              <a:pathLst>
                <a:path h="2743200" w="2743200">
                  <a:moveTo>
                    <a:pt x="0" y="0"/>
                  </a:moveTo>
                  <a:lnTo>
                    <a:pt x="2743200" y="0"/>
                  </a:lnTo>
                  <a:lnTo>
                    <a:pt x="2743200" y="2743200"/>
                  </a:lnTo>
                  <a:lnTo>
                    <a:pt x="0" y="27432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Tree>
  </p:cSld>
  <p:clrMapOvr>
    <a:masterClrMapping/>
  </p:clrMapOvr>
  <p:transition spd="slow">
    <p:push dir="l"/>
  </p:transition>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92253" y="9088422"/>
            <a:ext cx="1472895" cy="937129"/>
          </a:xfrm>
          <a:custGeom>
            <a:avLst/>
            <a:gdLst/>
            <a:ahLst/>
            <a:cxnLst/>
            <a:rect r="r" b="b" t="t" l="l"/>
            <a:pathLst>
              <a:path h="937129" w="1472895">
                <a:moveTo>
                  <a:pt x="0" y="0"/>
                </a:moveTo>
                <a:lnTo>
                  <a:pt x="1472894" y="0"/>
                </a:lnTo>
                <a:lnTo>
                  <a:pt x="1472894" y="937130"/>
                </a:lnTo>
                <a:lnTo>
                  <a:pt x="0" y="937130"/>
                </a:lnTo>
                <a:lnTo>
                  <a:pt x="0" y="0"/>
                </a:lnTo>
                <a:close/>
              </a:path>
            </a:pathLst>
          </a:custGeom>
          <a:blipFill>
            <a:blip r:embed="rId3"/>
            <a:stretch>
              <a:fillRect l="0" t="0" r="0" b="0"/>
            </a:stretch>
          </a:blipFill>
        </p:spPr>
      </p:sp>
      <p:sp>
        <p:nvSpPr>
          <p:cNvPr name="Freeform 3" id="3"/>
          <p:cNvSpPr/>
          <p:nvPr/>
        </p:nvSpPr>
        <p:spPr>
          <a:xfrm flipH="false" flipV="false" rot="0">
            <a:off x="15527210" y="9258300"/>
            <a:ext cx="2376407" cy="767252"/>
          </a:xfrm>
          <a:custGeom>
            <a:avLst/>
            <a:gdLst/>
            <a:ahLst/>
            <a:cxnLst/>
            <a:rect r="r" b="b" t="t" l="l"/>
            <a:pathLst>
              <a:path h="767252" w="2376407">
                <a:moveTo>
                  <a:pt x="0" y="0"/>
                </a:moveTo>
                <a:lnTo>
                  <a:pt x="2376407" y="0"/>
                </a:lnTo>
                <a:lnTo>
                  <a:pt x="2376407" y="767252"/>
                </a:lnTo>
                <a:lnTo>
                  <a:pt x="0" y="767252"/>
                </a:lnTo>
                <a:lnTo>
                  <a:pt x="0" y="0"/>
                </a:lnTo>
                <a:close/>
              </a:path>
            </a:pathLst>
          </a:custGeom>
          <a:blipFill>
            <a:blip r:embed="rId4"/>
            <a:stretch>
              <a:fillRect l="0" t="0" r="0" b="0"/>
            </a:stretch>
          </a:blipFill>
        </p:spPr>
      </p:sp>
      <p:grpSp>
        <p:nvGrpSpPr>
          <p:cNvPr name="Group 4" id="4"/>
          <p:cNvGrpSpPr/>
          <p:nvPr/>
        </p:nvGrpSpPr>
        <p:grpSpPr>
          <a:xfrm rot="0">
            <a:off x="518397" y="1310091"/>
            <a:ext cx="6782293" cy="6782293"/>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12556" y="0"/>
                  </a:moveTo>
                  <a:lnTo>
                    <a:pt x="800244" y="0"/>
                  </a:lnTo>
                  <a:cubicBezTo>
                    <a:pt x="807178" y="0"/>
                    <a:pt x="812800" y="5622"/>
                    <a:pt x="812800" y="12556"/>
                  </a:cubicBezTo>
                  <a:lnTo>
                    <a:pt x="812800" y="800244"/>
                  </a:lnTo>
                  <a:cubicBezTo>
                    <a:pt x="812800" y="807178"/>
                    <a:pt x="807178" y="812800"/>
                    <a:pt x="800244" y="812800"/>
                  </a:cubicBezTo>
                  <a:lnTo>
                    <a:pt x="12556" y="812800"/>
                  </a:lnTo>
                  <a:cubicBezTo>
                    <a:pt x="5622" y="812800"/>
                    <a:pt x="0" y="807178"/>
                    <a:pt x="0" y="800244"/>
                  </a:cubicBezTo>
                  <a:lnTo>
                    <a:pt x="0" y="12556"/>
                  </a:lnTo>
                  <a:cubicBezTo>
                    <a:pt x="0" y="5622"/>
                    <a:pt x="5622" y="0"/>
                    <a:pt x="12556" y="0"/>
                  </a:cubicBezTo>
                  <a:close/>
                </a:path>
              </a:pathLst>
            </a:custGeom>
            <a:blipFill>
              <a:blip r:embed="rId5"/>
              <a:stretch>
                <a:fillRect l="0" t="0" r="0" b="0"/>
              </a:stretch>
            </a:blipFill>
          </p:spPr>
        </p:sp>
      </p:grpSp>
      <p:grpSp>
        <p:nvGrpSpPr>
          <p:cNvPr name="Group 6" id="6"/>
          <p:cNvGrpSpPr/>
          <p:nvPr/>
        </p:nvGrpSpPr>
        <p:grpSpPr>
          <a:xfrm rot="0">
            <a:off x="10684213" y="1310091"/>
            <a:ext cx="6782293" cy="6782293"/>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12556" y="0"/>
                  </a:moveTo>
                  <a:lnTo>
                    <a:pt x="800244" y="0"/>
                  </a:lnTo>
                  <a:cubicBezTo>
                    <a:pt x="807178" y="0"/>
                    <a:pt x="812800" y="5622"/>
                    <a:pt x="812800" y="12556"/>
                  </a:cubicBezTo>
                  <a:lnTo>
                    <a:pt x="812800" y="800244"/>
                  </a:lnTo>
                  <a:cubicBezTo>
                    <a:pt x="812800" y="807178"/>
                    <a:pt x="807178" y="812800"/>
                    <a:pt x="800244" y="812800"/>
                  </a:cubicBezTo>
                  <a:lnTo>
                    <a:pt x="12556" y="812800"/>
                  </a:lnTo>
                  <a:cubicBezTo>
                    <a:pt x="5622" y="812800"/>
                    <a:pt x="0" y="807178"/>
                    <a:pt x="0" y="800244"/>
                  </a:cubicBezTo>
                  <a:lnTo>
                    <a:pt x="0" y="12556"/>
                  </a:lnTo>
                  <a:cubicBezTo>
                    <a:pt x="0" y="5622"/>
                    <a:pt x="5622" y="0"/>
                    <a:pt x="12556" y="0"/>
                  </a:cubicBezTo>
                  <a:close/>
                </a:path>
              </a:pathLst>
            </a:custGeom>
            <a:blipFill>
              <a:blip r:embed="rId6"/>
              <a:stretch>
                <a:fillRect l="0" t="0" r="0" b="0"/>
              </a:stretch>
            </a:blipFill>
            <a:ln cap="sq">
              <a:noFill/>
              <a:prstDash val="solid"/>
              <a:miter/>
            </a:ln>
          </p:spPr>
        </p:sp>
      </p:grpSp>
      <p:sp>
        <p:nvSpPr>
          <p:cNvPr name="Freeform 8" id="8"/>
          <p:cNvSpPr/>
          <p:nvPr/>
        </p:nvSpPr>
        <p:spPr>
          <a:xfrm flipH="false" flipV="false" rot="0">
            <a:off x="8094143" y="5143500"/>
            <a:ext cx="1858464" cy="1409054"/>
          </a:xfrm>
          <a:custGeom>
            <a:avLst/>
            <a:gdLst/>
            <a:ahLst/>
            <a:cxnLst/>
            <a:rect r="r" b="b" t="t" l="l"/>
            <a:pathLst>
              <a:path h="1409054" w="1858464">
                <a:moveTo>
                  <a:pt x="0" y="0"/>
                </a:moveTo>
                <a:lnTo>
                  <a:pt x="1858464" y="0"/>
                </a:lnTo>
                <a:lnTo>
                  <a:pt x="1858464" y="1409054"/>
                </a:lnTo>
                <a:lnTo>
                  <a:pt x="0" y="140905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9" id="9"/>
          <p:cNvGrpSpPr/>
          <p:nvPr/>
        </p:nvGrpSpPr>
        <p:grpSpPr>
          <a:xfrm rot="0">
            <a:off x="7934649" y="2523785"/>
            <a:ext cx="2177452" cy="2177452"/>
            <a:chOff x="0" y="0"/>
            <a:chExt cx="2903270" cy="2903270"/>
          </a:xfrm>
        </p:grpSpPr>
        <p:sp>
          <p:nvSpPr>
            <p:cNvPr name="Freeform 10" id="10"/>
            <p:cNvSpPr/>
            <p:nvPr/>
          </p:nvSpPr>
          <p:spPr>
            <a:xfrm flipH="false" flipV="false" rot="0">
              <a:off x="0" y="0"/>
              <a:ext cx="2903270" cy="2903270"/>
            </a:xfrm>
            <a:custGeom>
              <a:avLst/>
              <a:gdLst/>
              <a:ahLst/>
              <a:cxnLst/>
              <a:rect r="r" b="b" t="t" l="l"/>
              <a:pathLst>
                <a:path h="2903270" w="2903270">
                  <a:moveTo>
                    <a:pt x="0" y="0"/>
                  </a:moveTo>
                  <a:lnTo>
                    <a:pt x="2903270" y="0"/>
                  </a:lnTo>
                  <a:lnTo>
                    <a:pt x="2903270" y="2903270"/>
                  </a:lnTo>
                  <a:lnTo>
                    <a:pt x="0" y="290327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Tree>
  </p:cSld>
  <p:clrMapOvr>
    <a:masterClrMapping/>
  </p:clrMapOvr>
  <p:transition spd="slow">
    <p:push dir="l"/>
  </p:transition>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314148" y="1310091"/>
            <a:ext cx="4051206" cy="6782293"/>
            <a:chOff x="0" y="0"/>
            <a:chExt cx="5401608" cy="9043057"/>
          </a:xfrm>
        </p:grpSpPr>
        <p:pic>
          <p:nvPicPr>
            <p:cNvPr name="Picture 3" id="3"/>
            <p:cNvPicPr>
              <a:picLocks noChangeAspect="true"/>
            </p:cNvPicPr>
            <p:nvPr/>
          </p:nvPicPr>
          <p:blipFill>
            <a:blip r:embed="rId3"/>
            <a:srcRect l="0" t="8734" r="0" b="8734"/>
            <a:stretch>
              <a:fillRect/>
            </a:stretch>
          </p:blipFill>
          <p:spPr>
            <a:xfrm flipH="false" flipV="false">
              <a:off x="0" y="0"/>
              <a:ext cx="5401608" cy="4458029"/>
            </a:xfrm>
            <a:prstGeom prst="rect">
              <a:avLst/>
            </a:prstGeom>
          </p:spPr>
        </p:pic>
        <p:pic>
          <p:nvPicPr>
            <p:cNvPr name="Picture 4" id="4"/>
            <p:cNvPicPr>
              <a:picLocks noChangeAspect="true"/>
            </p:cNvPicPr>
            <p:nvPr/>
          </p:nvPicPr>
          <p:blipFill>
            <a:blip r:embed="rId4"/>
            <a:srcRect l="0" t="8734" r="0" b="8734"/>
            <a:stretch>
              <a:fillRect/>
            </a:stretch>
          </p:blipFill>
          <p:spPr>
            <a:xfrm flipH="false" flipV="false">
              <a:off x="0" y="4585029"/>
              <a:ext cx="5401608" cy="4458029"/>
            </a:xfrm>
            <a:prstGeom prst="rect">
              <a:avLst/>
            </a:prstGeom>
          </p:spPr>
        </p:pic>
      </p:grpSp>
      <p:sp>
        <p:nvSpPr>
          <p:cNvPr name="Freeform 5" id="5"/>
          <p:cNvSpPr/>
          <p:nvPr/>
        </p:nvSpPr>
        <p:spPr>
          <a:xfrm flipH="false" flipV="false" rot="0">
            <a:off x="292253" y="9088422"/>
            <a:ext cx="1472895" cy="937129"/>
          </a:xfrm>
          <a:custGeom>
            <a:avLst/>
            <a:gdLst/>
            <a:ahLst/>
            <a:cxnLst/>
            <a:rect r="r" b="b" t="t" l="l"/>
            <a:pathLst>
              <a:path h="937129" w="1472895">
                <a:moveTo>
                  <a:pt x="0" y="0"/>
                </a:moveTo>
                <a:lnTo>
                  <a:pt x="1472894" y="0"/>
                </a:lnTo>
                <a:lnTo>
                  <a:pt x="1472894" y="937130"/>
                </a:lnTo>
                <a:lnTo>
                  <a:pt x="0" y="937130"/>
                </a:lnTo>
                <a:lnTo>
                  <a:pt x="0" y="0"/>
                </a:lnTo>
                <a:close/>
              </a:path>
            </a:pathLst>
          </a:custGeom>
          <a:blipFill>
            <a:blip r:embed="rId5"/>
            <a:stretch>
              <a:fillRect l="0" t="0" r="0" b="0"/>
            </a:stretch>
          </a:blipFill>
        </p:spPr>
      </p:sp>
      <p:sp>
        <p:nvSpPr>
          <p:cNvPr name="Freeform 6" id="6"/>
          <p:cNvSpPr/>
          <p:nvPr/>
        </p:nvSpPr>
        <p:spPr>
          <a:xfrm flipH="false" flipV="false" rot="0">
            <a:off x="15527210" y="9258300"/>
            <a:ext cx="2376407" cy="767252"/>
          </a:xfrm>
          <a:custGeom>
            <a:avLst/>
            <a:gdLst/>
            <a:ahLst/>
            <a:cxnLst/>
            <a:rect r="r" b="b" t="t" l="l"/>
            <a:pathLst>
              <a:path h="767252" w="2376407">
                <a:moveTo>
                  <a:pt x="0" y="0"/>
                </a:moveTo>
                <a:lnTo>
                  <a:pt x="2376407" y="0"/>
                </a:lnTo>
                <a:lnTo>
                  <a:pt x="2376407" y="767252"/>
                </a:lnTo>
                <a:lnTo>
                  <a:pt x="0" y="767252"/>
                </a:lnTo>
                <a:lnTo>
                  <a:pt x="0" y="0"/>
                </a:lnTo>
                <a:close/>
              </a:path>
            </a:pathLst>
          </a:custGeom>
          <a:blipFill>
            <a:blip r:embed="rId6"/>
            <a:stretch>
              <a:fillRect l="0" t="0" r="0" b="0"/>
            </a:stretch>
          </a:blipFill>
        </p:spPr>
      </p:sp>
      <p:sp>
        <p:nvSpPr>
          <p:cNvPr name="Freeform 7" id="7"/>
          <p:cNvSpPr/>
          <p:nvPr/>
        </p:nvSpPr>
        <p:spPr>
          <a:xfrm flipH="false" flipV="false" rot="0">
            <a:off x="8094143" y="5143500"/>
            <a:ext cx="1858464" cy="1409054"/>
          </a:xfrm>
          <a:custGeom>
            <a:avLst/>
            <a:gdLst/>
            <a:ahLst/>
            <a:cxnLst/>
            <a:rect r="r" b="b" t="t" l="l"/>
            <a:pathLst>
              <a:path h="1409054" w="1858464">
                <a:moveTo>
                  <a:pt x="0" y="0"/>
                </a:moveTo>
                <a:lnTo>
                  <a:pt x="1858464" y="0"/>
                </a:lnTo>
                <a:lnTo>
                  <a:pt x="1858464" y="1409054"/>
                </a:lnTo>
                <a:lnTo>
                  <a:pt x="0" y="140905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8" id="8"/>
          <p:cNvGrpSpPr/>
          <p:nvPr/>
        </p:nvGrpSpPr>
        <p:grpSpPr>
          <a:xfrm rot="0">
            <a:off x="518397" y="1310091"/>
            <a:ext cx="6782293" cy="6782293"/>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12556" y="0"/>
                  </a:moveTo>
                  <a:lnTo>
                    <a:pt x="800244" y="0"/>
                  </a:lnTo>
                  <a:cubicBezTo>
                    <a:pt x="807178" y="0"/>
                    <a:pt x="812800" y="5622"/>
                    <a:pt x="812800" y="12556"/>
                  </a:cubicBezTo>
                  <a:lnTo>
                    <a:pt x="812800" y="800244"/>
                  </a:lnTo>
                  <a:cubicBezTo>
                    <a:pt x="812800" y="807178"/>
                    <a:pt x="807178" y="812800"/>
                    <a:pt x="800244" y="812800"/>
                  </a:cubicBezTo>
                  <a:lnTo>
                    <a:pt x="12556" y="812800"/>
                  </a:lnTo>
                  <a:cubicBezTo>
                    <a:pt x="5622" y="812800"/>
                    <a:pt x="0" y="807178"/>
                    <a:pt x="0" y="800244"/>
                  </a:cubicBezTo>
                  <a:lnTo>
                    <a:pt x="0" y="12556"/>
                  </a:lnTo>
                  <a:cubicBezTo>
                    <a:pt x="0" y="5622"/>
                    <a:pt x="5622" y="0"/>
                    <a:pt x="12556" y="0"/>
                  </a:cubicBezTo>
                  <a:close/>
                </a:path>
              </a:pathLst>
            </a:custGeom>
            <a:blipFill>
              <a:blip r:embed="rId9"/>
              <a:stretch>
                <a:fillRect l="0" t="0" r="0" b="0"/>
              </a:stretch>
            </a:blipFill>
          </p:spPr>
        </p:sp>
      </p:grpSp>
      <p:grpSp>
        <p:nvGrpSpPr>
          <p:cNvPr name="Group 10" id="10"/>
          <p:cNvGrpSpPr/>
          <p:nvPr/>
        </p:nvGrpSpPr>
        <p:grpSpPr>
          <a:xfrm rot="0">
            <a:off x="8094143" y="2523785"/>
            <a:ext cx="2177452" cy="2177452"/>
            <a:chOff x="0" y="0"/>
            <a:chExt cx="2903270" cy="2903270"/>
          </a:xfrm>
        </p:grpSpPr>
        <p:sp>
          <p:nvSpPr>
            <p:cNvPr name="Freeform 11" id="11"/>
            <p:cNvSpPr/>
            <p:nvPr/>
          </p:nvSpPr>
          <p:spPr>
            <a:xfrm flipH="false" flipV="false" rot="0">
              <a:off x="0" y="0"/>
              <a:ext cx="2903270" cy="2903270"/>
            </a:xfrm>
            <a:custGeom>
              <a:avLst/>
              <a:gdLst/>
              <a:ahLst/>
              <a:cxnLst/>
              <a:rect r="r" b="b" t="t" l="l"/>
              <a:pathLst>
                <a:path h="2903270" w="2903270">
                  <a:moveTo>
                    <a:pt x="0" y="0"/>
                  </a:moveTo>
                  <a:lnTo>
                    <a:pt x="2903270" y="0"/>
                  </a:lnTo>
                  <a:lnTo>
                    <a:pt x="2903270" y="2903270"/>
                  </a:lnTo>
                  <a:lnTo>
                    <a:pt x="0" y="290327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spTree>
  </p:cSld>
  <p:clrMapOvr>
    <a:masterClrMapping/>
  </p:clrMapOvr>
  <p:transition spd="slow">
    <p:push dir="l"/>
  </p:transition>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92253" y="9088422"/>
            <a:ext cx="1472895" cy="937129"/>
          </a:xfrm>
          <a:custGeom>
            <a:avLst/>
            <a:gdLst/>
            <a:ahLst/>
            <a:cxnLst/>
            <a:rect r="r" b="b" t="t" l="l"/>
            <a:pathLst>
              <a:path h="937129" w="1472895">
                <a:moveTo>
                  <a:pt x="0" y="0"/>
                </a:moveTo>
                <a:lnTo>
                  <a:pt x="1472894" y="0"/>
                </a:lnTo>
                <a:lnTo>
                  <a:pt x="1472894" y="937130"/>
                </a:lnTo>
                <a:lnTo>
                  <a:pt x="0" y="937130"/>
                </a:lnTo>
                <a:lnTo>
                  <a:pt x="0" y="0"/>
                </a:lnTo>
                <a:close/>
              </a:path>
            </a:pathLst>
          </a:custGeom>
          <a:blipFill>
            <a:blip r:embed="rId3"/>
            <a:stretch>
              <a:fillRect l="0" t="0" r="0" b="0"/>
            </a:stretch>
          </a:blipFill>
        </p:spPr>
      </p:sp>
      <p:sp>
        <p:nvSpPr>
          <p:cNvPr name="Freeform 3" id="3"/>
          <p:cNvSpPr/>
          <p:nvPr/>
        </p:nvSpPr>
        <p:spPr>
          <a:xfrm flipH="false" flipV="false" rot="0">
            <a:off x="15527210" y="9258300"/>
            <a:ext cx="2376407" cy="767252"/>
          </a:xfrm>
          <a:custGeom>
            <a:avLst/>
            <a:gdLst/>
            <a:ahLst/>
            <a:cxnLst/>
            <a:rect r="r" b="b" t="t" l="l"/>
            <a:pathLst>
              <a:path h="767252" w="2376407">
                <a:moveTo>
                  <a:pt x="0" y="0"/>
                </a:moveTo>
                <a:lnTo>
                  <a:pt x="2376407" y="0"/>
                </a:lnTo>
                <a:lnTo>
                  <a:pt x="2376407" y="767252"/>
                </a:lnTo>
                <a:lnTo>
                  <a:pt x="0" y="767252"/>
                </a:lnTo>
                <a:lnTo>
                  <a:pt x="0" y="0"/>
                </a:lnTo>
                <a:close/>
              </a:path>
            </a:pathLst>
          </a:custGeom>
          <a:blipFill>
            <a:blip r:embed="rId4"/>
            <a:stretch>
              <a:fillRect l="0" t="0" r="0" b="0"/>
            </a:stretch>
          </a:blipFill>
        </p:spPr>
      </p:sp>
      <p:sp>
        <p:nvSpPr>
          <p:cNvPr name="TextBox 4" id="4"/>
          <p:cNvSpPr txBox="true"/>
          <p:nvPr/>
        </p:nvSpPr>
        <p:spPr>
          <a:xfrm rot="0">
            <a:off x="862282" y="1028700"/>
            <a:ext cx="9598188" cy="828675"/>
          </a:xfrm>
          <a:prstGeom prst="rect">
            <a:avLst/>
          </a:prstGeom>
        </p:spPr>
        <p:txBody>
          <a:bodyPr anchor="t" rtlCol="false" tIns="0" lIns="0" bIns="0" rIns="0">
            <a:spAutoFit/>
          </a:bodyPr>
          <a:lstStyle/>
          <a:p>
            <a:pPr>
              <a:lnSpc>
                <a:spcPts val="6599"/>
              </a:lnSpc>
            </a:pPr>
            <a:r>
              <a:rPr lang="en-US" sz="5499">
                <a:solidFill>
                  <a:srgbClr val="010440"/>
                </a:solidFill>
                <a:latin typeface="Garet Bold"/>
              </a:rPr>
              <a:t>Artıları &amp; </a:t>
            </a:r>
            <a:r>
              <a:rPr lang="en-US" sz="5499">
                <a:solidFill>
                  <a:srgbClr val="ED3342"/>
                </a:solidFill>
                <a:latin typeface="Garet Bold"/>
              </a:rPr>
              <a:t>Eksileri</a:t>
            </a:r>
          </a:p>
        </p:txBody>
      </p:sp>
      <p:sp>
        <p:nvSpPr>
          <p:cNvPr name="Freeform 5" id="5"/>
          <p:cNvSpPr/>
          <p:nvPr/>
        </p:nvSpPr>
        <p:spPr>
          <a:xfrm flipH="false" flipV="false" rot="0">
            <a:off x="5661376" y="7939324"/>
            <a:ext cx="6965249" cy="6965249"/>
          </a:xfrm>
          <a:custGeom>
            <a:avLst/>
            <a:gdLst/>
            <a:ahLst/>
            <a:cxnLst/>
            <a:rect r="r" b="b" t="t" l="l"/>
            <a:pathLst>
              <a:path h="6965249" w="6965249">
                <a:moveTo>
                  <a:pt x="0" y="0"/>
                </a:moveTo>
                <a:lnTo>
                  <a:pt x="6965248" y="0"/>
                </a:lnTo>
                <a:lnTo>
                  <a:pt x="6965248" y="6965249"/>
                </a:lnTo>
                <a:lnTo>
                  <a:pt x="0" y="69652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6962834" y="0"/>
            <a:ext cx="2650333" cy="2650333"/>
          </a:xfrm>
          <a:custGeom>
            <a:avLst/>
            <a:gdLst/>
            <a:ahLst/>
            <a:cxnLst/>
            <a:rect r="r" b="b" t="t" l="l"/>
            <a:pathLst>
              <a:path h="2650333" w="2650333">
                <a:moveTo>
                  <a:pt x="0" y="0"/>
                </a:moveTo>
                <a:lnTo>
                  <a:pt x="2650332" y="0"/>
                </a:lnTo>
                <a:lnTo>
                  <a:pt x="2650332" y="2650333"/>
                </a:lnTo>
                <a:lnTo>
                  <a:pt x="0" y="265033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507843" y="2352654"/>
            <a:ext cx="11476610" cy="2158365"/>
          </a:xfrm>
          <a:prstGeom prst="rect">
            <a:avLst/>
          </a:prstGeom>
        </p:spPr>
        <p:txBody>
          <a:bodyPr anchor="t" rtlCol="false" tIns="0" lIns="0" bIns="0" rIns="0">
            <a:spAutoFit/>
          </a:bodyPr>
          <a:lstStyle/>
          <a:p>
            <a:pPr marL="712470" indent="-356235" lvl="1">
              <a:lnSpc>
                <a:spcPts val="4290"/>
              </a:lnSpc>
              <a:buFont typeface="Arial"/>
              <a:buChar char="•"/>
            </a:pPr>
            <a:r>
              <a:rPr lang="en-US" sz="3300">
                <a:solidFill>
                  <a:srgbClr val="010440"/>
                </a:solidFill>
                <a:latin typeface="Garet Bold"/>
              </a:rPr>
              <a:t>Hızlı ve tekrara düşmeyen bir tasarım yapılanmasına sahip olma</a:t>
            </a:r>
          </a:p>
          <a:p>
            <a:pPr marL="712470" indent="-356235" lvl="1">
              <a:lnSpc>
                <a:spcPts val="4290"/>
              </a:lnSpc>
              <a:buFont typeface="Arial"/>
              <a:buChar char="•"/>
            </a:pPr>
            <a:r>
              <a:rPr lang="en-US" sz="3300">
                <a:solidFill>
                  <a:srgbClr val="010440"/>
                </a:solidFill>
                <a:latin typeface="Garet Bold"/>
              </a:rPr>
              <a:t>Yaratıcılığı destekleme</a:t>
            </a:r>
          </a:p>
          <a:p>
            <a:pPr marL="712470" indent="-356235" lvl="1">
              <a:lnSpc>
                <a:spcPts val="4290"/>
              </a:lnSpc>
              <a:buFont typeface="Arial"/>
              <a:buChar char="•"/>
            </a:pPr>
            <a:r>
              <a:rPr lang="en-US" sz="3300">
                <a:solidFill>
                  <a:srgbClr val="010440"/>
                </a:solidFill>
                <a:latin typeface="Garet Bold"/>
              </a:rPr>
              <a:t>Referans konusunda tutarlılık sağlama</a:t>
            </a:r>
          </a:p>
        </p:txBody>
      </p:sp>
      <p:sp>
        <p:nvSpPr>
          <p:cNvPr name="TextBox 8" id="8"/>
          <p:cNvSpPr txBox="true"/>
          <p:nvPr/>
        </p:nvSpPr>
        <p:spPr>
          <a:xfrm rot="0">
            <a:off x="507843" y="4891863"/>
            <a:ext cx="11351969" cy="3787140"/>
          </a:xfrm>
          <a:prstGeom prst="rect">
            <a:avLst/>
          </a:prstGeom>
        </p:spPr>
        <p:txBody>
          <a:bodyPr anchor="t" rtlCol="false" tIns="0" lIns="0" bIns="0" rIns="0">
            <a:spAutoFit/>
          </a:bodyPr>
          <a:lstStyle/>
          <a:p>
            <a:pPr marL="712470" indent="-356235" lvl="1">
              <a:lnSpc>
                <a:spcPts val="4290"/>
              </a:lnSpc>
              <a:buFont typeface="Arial"/>
              <a:buChar char="•"/>
            </a:pPr>
            <a:r>
              <a:rPr lang="en-US" sz="3300">
                <a:solidFill>
                  <a:srgbClr val="DB1D2F"/>
                </a:solidFill>
                <a:latin typeface="Garet Bold"/>
              </a:rPr>
              <a:t>Diğer yapay zeka tasarım araçlarına göre bazı metriklerde eksiklikler ve yetersizlikler olması,</a:t>
            </a:r>
          </a:p>
          <a:p>
            <a:pPr marL="712470" indent="-356235" lvl="1">
              <a:lnSpc>
                <a:spcPts val="4290"/>
              </a:lnSpc>
              <a:buFont typeface="Arial"/>
              <a:buChar char="•"/>
            </a:pPr>
            <a:r>
              <a:rPr lang="en-US" sz="3300">
                <a:solidFill>
                  <a:srgbClr val="DB1D2F"/>
                </a:solidFill>
                <a:latin typeface="Garet Bold"/>
              </a:rPr>
              <a:t>Gerçek dünyayla uyuşmayan, fütüristik tasarım eğilimleri</a:t>
            </a:r>
          </a:p>
          <a:p>
            <a:pPr marL="712470" indent="-356235" lvl="1">
              <a:lnSpc>
                <a:spcPts val="4290"/>
              </a:lnSpc>
              <a:buFont typeface="Arial"/>
              <a:buChar char="•"/>
            </a:pPr>
            <a:r>
              <a:rPr lang="en-US" sz="3300">
                <a:solidFill>
                  <a:srgbClr val="DB1D2F"/>
                </a:solidFill>
                <a:latin typeface="Garet Bold"/>
              </a:rPr>
              <a:t>Komutlarda yumuşak geçişler yerine keskin geçişlere sahip olma</a:t>
            </a:r>
          </a:p>
          <a:p>
            <a:pPr>
              <a:lnSpc>
                <a:spcPts val="4290"/>
              </a:lnSpc>
            </a:pPr>
          </a:p>
        </p:txBody>
      </p:sp>
    </p:spTree>
  </p:cSld>
  <p:clrMapOvr>
    <a:masterClrMapping/>
  </p:clrMapOvr>
  <p:transition spd="slow">
    <p:push dir="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DAGAEU6yppg</dc:identifier>
  <dcterms:modified xsi:type="dcterms:W3CDTF">2011-08-01T06:04:30Z</dcterms:modified>
  <cp:revision>1</cp:revision>
  <dc:title>Yapay Zeka Destekli Sosyal Medya Tasarımları_Sunum</dc:title>
</cp:coreProperties>
</file>