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</p:sldIdLst>
  <p:sldSz cx="18288000" cy="10287000"/>
  <p:notesSz cx="6858000" cy="9144000"/>
  <p:embeddedFontLst>
    <p:embeddedFont>
      <p:font typeface="Abril Fatface" panose="02000503000000020003" pitchFamily="2" charset="0"/>
      <p:regular r:id="rId34"/>
    </p:embeddedFont>
    <p:embeddedFont>
      <p:font typeface="Times New Roman Bold" panose="02020803070505020304" pitchFamily="18" charset="0"/>
      <p:regular r:id="rId35"/>
      <p:bold r:id="rId36"/>
    </p:embeddedFont>
    <p:embeddedFont>
      <p:font typeface="Times New Roman Bold Italics" panose="020B0604020202020204" charset="0"/>
      <p:regular r:id="rId37"/>
    </p:embeddedFont>
    <p:embeddedFont>
      <p:font typeface="Times New Roman Italic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317D2C-B837-1754-F417-8211C32C8ABE}" name="SERENAY BAYKARA" initials="SB" userId="S::baykaras@mef.edu.tr::c1210970-95bc-46d0-80e3-3fc0cac2c9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03E51-38BA-4374-A769-290F2EFE7C9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4CDAE-6BC6-46D9-B33D-7CCFD34FB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4CDAE-6BC6-46D9-B33D-7CCFD34FBD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7130" y="402595"/>
            <a:ext cx="1548745" cy="983330"/>
          </a:xfrm>
          <a:custGeom>
            <a:avLst/>
            <a:gdLst/>
            <a:ahLst/>
            <a:cxnLst/>
            <a:rect l="l" t="t" r="r" b="b"/>
            <a:pathLst>
              <a:path w="1548745" h="983330">
                <a:moveTo>
                  <a:pt x="0" y="0"/>
                </a:moveTo>
                <a:lnTo>
                  <a:pt x="1548746" y="0"/>
                </a:lnTo>
                <a:lnTo>
                  <a:pt x="1548746" y="983330"/>
                </a:lnTo>
                <a:lnTo>
                  <a:pt x="0" y="983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75334" y="9144953"/>
            <a:ext cx="2375997" cy="717927"/>
          </a:xfrm>
          <a:custGeom>
            <a:avLst/>
            <a:gdLst/>
            <a:ahLst/>
            <a:cxnLst/>
            <a:rect l="l" t="t" r="r" b="b"/>
            <a:pathLst>
              <a:path w="2375997" h="717927">
                <a:moveTo>
                  <a:pt x="0" y="0"/>
                </a:moveTo>
                <a:lnTo>
                  <a:pt x="2375997" y="0"/>
                </a:lnTo>
                <a:lnTo>
                  <a:pt x="2375997" y="717927"/>
                </a:lnTo>
                <a:lnTo>
                  <a:pt x="0" y="717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95876" y="2414156"/>
            <a:ext cx="14296249" cy="272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1"/>
              </a:lnSpc>
            </a:pPr>
            <a:endParaRPr dirty="0"/>
          </a:p>
          <a:p>
            <a:pPr algn="ctr">
              <a:lnSpc>
                <a:spcPts val="5191"/>
              </a:lnSpc>
            </a:pPr>
            <a:r>
              <a:rPr lang="en-US" sz="4673" spc="172" dirty="0">
                <a:solidFill>
                  <a:srgbClr val="F6F6F7"/>
                </a:solidFill>
                <a:latin typeface="Times New Roman Bold"/>
              </a:rPr>
              <a:t>ELEKTRONİK KAYNAKLAR HİZMETİNDE YAPAY ZEKA DESTEKLİ YENİLİKÇİ YAKLAŞIMLARIN İNCELENMESİ</a:t>
            </a:r>
          </a:p>
        </p:txBody>
      </p:sp>
      <p:sp>
        <p:nvSpPr>
          <p:cNvPr id="5" name="Freeform 5"/>
          <p:cNvSpPr/>
          <p:nvPr/>
        </p:nvSpPr>
        <p:spPr>
          <a:xfrm rot="2473393">
            <a:off x="-5153676" y="7280259"/>
            <a:ext cx="10307352" cy="3729387"/>
          </a:xfrm>
          <a:custGeom>
            <a:avLst/>
            <a:gdLst/>
            <a:ahLst/>
            <a:cxnLst/>
            <a:rect l="l" t="t" r="r" b="b"/>
            <a:pathLst>
              <a:path w="10307352" h="3729387">
                <a:moveTo>
                  <a:pt x="0" y="0"/>
                </a:moveTo>
                <a:lnTo>
                  <a:pt x="10307352" y="0"/>
                </a:lnTo>
                <a:lnTo>
                  <a:pt x="10307352" y="3729387"/>
                </a:lnTo>
                <a:lnTo>
                  <a:pt x="0" y="372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344658">
            <a:off x="14710719" y="-2057400"/>
            <a:ext cx="5097162" cy="4114800"/>
          </a:xfrm>
          <a:custGeom>
            <a:avLst/>
            <a:gdLst/>
            <a:ahLst/>
            <a:cxnLst/>
            <a:rect l="l" t="t" r="r" b="b"/>
            <a:pathLst>
              <a:path w="5097162" h="4114800">
                <a:moveTo>
                  <a:pt x="0" y="0"/>
                </a:moveTo>
                <a:lnTo>
                  <a:pt x="5097162" y="0"/>
                </a:lnTo>
                <a:lnTo>
                  <a:pt x="50971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02375" y="5737822"/>
            <a:ext cx="4721916" cy="1711694"/>
          </a:xfrm>
          <a:custGeom>
            <a:avLst/>
            <a:gdLst/>
            <a:ahLst/>
            <a:cxnLst/>
            <a:rect l="l" t="t" r="r" b="b"/>
            <a:pathLst>
              <a:path w="4721916" h="1711694">
                <a:moveTo>
                  <a:pt x="0" y="0"/>
                </a:moveTo>
                <a:lnTo>
                  <a:pt x="4721915" y="0"/>
                </a:lnTo>
                <a:lnTo>
                  <a:pt x="4721915" y="1711694"/>
                </a:lnTo>
                <a:lnTo>
                  <a:pt x="0" y="1711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566619" y="9144000"/>
            <a:ext cx="8433917" cy="1050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4"/>
              </a:lnSpc>
            </a:pPr>
            <a:r>
              <a:rPr lang="en-US" sz="2874" spc="66">
                <a:solidFill>
                  <a:srgbClr val="FFFFFF"/>
                </a:solidFill>
                <a:latin typeface="Times New Roman Italics"/>
              </a:rPr>
              <a:t>60. Kütüphane Haftası</a:t>
            </a:r>
          </a:p>
          <a:p>
            <a:pPr algn="ctr">
              <a:lnSpc>
                <a:spcPts val="4024"/>
              </a:lnSpc>
            </a:pPr>
            <a:r>
              <a:rPr lang="en-US" sz="2874" spc="66">
                <a:solidFill>
                  <a:srgbClr val="FFFFFF"/>
                </a:solidFill>
                <a:latin typeface="Times New Roman Italics"/>
              </a:rPr>
              <a:t>MEF Kütüphane, 27 Mart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27041" y="5878769"/>
            <a:ext cx="8433917" cy="18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spc="85" dirty="0">
                <a:solidFill>
                  <a:srgbClr val="FFFFFF"/>
                </a:solidFill>
                <a:latin typeface="Times New Roman Bold Italics"/>
              </a:rPr>
              <a:t>Serenay BAYKARA</a:t>
            </a:r>
          </a:p>
          <a:p>
            <a:pPr algn="ctr">
              <a:lnSpc>
                <a:spcPts val="4899"/>
              </a:lnSpc>
            </a:pPr>
            <a:r>
              <a:rPr lang="en-US" sz="3200" spc="80" dirty="0" err="1">
                <a:solidFill>
                  <a:srgbClr val="FFFFFF"/>
                </a:solidFill>
                <a:latin typeface="Times New Roman Italics"/>
              </a:rPr>
              <a:t>Referans</a:t>
            </a:r>
            <a:r>
              <a:rPr lang="en-US" sz="3200" spc="8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3200" spc="80" dirty="0" err="1">
                <a:solidFill>
                  <a:srgbClr val="FFFFFF"/>
                </a:solidFill>
                <a:latin typeface="Times New Roman Italics"/>
              </a:rPr>
              <a:t>Hizmetleri</a:t>
            </a:r>
            <a:r>
              <a:rPr lang="en-US" sz="3200" spc="80" dirty="0">
                <a:solidFill>
                  <a:srgbClr val="FFFFFF"/>
                </a:solidFill>
                <a:latin typeface="Times New Roman Italics"/>
              </a:rPr>
              <a:t>, </a:t>
            </a:r>
            <a:r>
              <a:rPr lang="en-US" sz="3200" spc="80" dirty="0" err="1">
                <a:solidFill>
                  <a:srgbClr val="FFFFFF"/>
                </a:solidFill>
                <a:latin typeface="Times New Roman Italics"/>
              </a:rPr>
              <a:t>Uzman</a:t>
            </a:r>
            <a:r>
              <a:rPr lang="en-US" sz="3200" spc="8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3200" spc="80" dirty="0" err="1">
                <a:solidFill>
                  <a:srgbClr val="FFFFFF"/>
                </a:solidFill>
                <a:latin typeface="Times New Roman Italics"/>
              </a:rPr>
              <a:t>Yardımcısı</a:t>
            </a:r>
            <a:endParaRPr lang="en-US" sz="3200" spc="80" dirty="0">
              <a:solidFill>
                <a:srgbClr val="FFFFFF"/>
              </a:solidFill>
              <a:latin typeface="Times New Roman Italics"/>
            </a:endParaRPr>
          </a:p>
          <a:p>
            <a:pPr algn="ctr">
              <a:lnSpc>
                <a:spcPts val="4899"/>
              </a:lnSpc>
            </a:pPr>
            <a:r>
              <a:rPr lang="en-US" sz="3200" spc="80" dirty="0">
                <a:solidFill>
                  <a:srgbClr val="FFFFFF"/>
                </a:solidFill>
                <a:latin typeface="Times New Roman Italics"/>
              </a:rPr>
              <a:t>baykaras@mef.edu.tr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1B15DF4-3C42-B317-4343-FD33FF9C20EE}"/>
              </a:ext>
            </a:extLst>
          </p:cNvPr>
          <p:cNvSpPr/>
          <p:nvPr/>
        </p:nvSpPr>
        <p:spPr>
          <a:xfrm>
            <a:off x="-3276600" y="5113421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510025" y="847725"/>
            <a:ext cx="17267950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spc="108">
                <a:solidFill>
                  <a:srgbClr val="FFFFFF"/>
                </a:solidFill>
                <a:latin typeface="Times New Roman Bold"/>
              </a:rPr>
              <a:t>SONUÇ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1137" y="2797571"/>
            <a:ext cx="16645726" cy="546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ChatGPT4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ile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COPILOT’un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aynı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kaynakları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önerdiği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görülmüştür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Eşleştirilecek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listeler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ChatGPT4'e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tek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seferde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yüklenirken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COPILOT’a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adım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adım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eklenebildiği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gözlemlenmiştir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ChatGPT4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sonuçların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doküman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ya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da JPEG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formatını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oluştururken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, COPILOT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oluşturamamaktadır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Ancak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ChatGPT4'de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bazen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birden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fazla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komuttan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sonra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sonuç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vermektedir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1174" y="5681196"/>
            <a:ext cx="7195065" cy="5847626"/>
          </a:xfrm>
          <a:custGeom>
            <a:avLst/>
            <a:gdLst/>
            <a:ahLst/>
            <a:cxnLst/>
            <a:rect l="l" t="t" r="r" b="b"/>
            <a:pathLst>
              <a:path w="7195065" h="5847626">
                <a:moveTo>
                  <a:pt x="0" y="0"/>
                </a:moveTo>
                <a:lnTo>
                  <a:pt x="7195065" y="0"/>
                </a:lnTo>
                <a:lnTo>
                  <a:pt x="7195065" y="5847625"/>
                </a:lnTo>
                <a:lnTo>
                  <a:pt x="0" y="5847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429241" y="746451"/>
            <a:ext cx="21146482" cy="209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spc="131">
                <a:solidFill>
                  <a:srgbClr val="FFFFFF"/>
                </a:solidFill>
                <a:latin typeface="Times New Roman Bold"/>
              </a:rPr>
              <a:t>Fakültelere Ders Kaynakları Hazırlamak:</a:t>
            </a:r>
          </a:p>
          <a:p>
            <a:pPr algn="ctr">
              <a:lnSpc>
                <a:spcPts val="7979"/>
              </a:lnSpc>
            </a:pPr>
            <a:r>
              <a:rPr lang="en-US" sz="5699" spc="131">
                <a:solidFill>
                  <a:srgbClr val="FFFFFF"/>
                </a:solidFill>
                <a:latin typeface="Times New Roman Bold"/>
              </a:rPr>
              <a:t>E-Kitap Koleksiyonu Örneği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363235"/>
            <a:ext cx="16230600" cy="140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>
                <a:solidFill>
                  <a:srgbClr val="FFFFFF"/>
                </a:solidFill>
                <a:latin typeface="Times New Roman"/>
              </a:rPr>
              <a:t>Müfredat programı ve ‘’</a:t>
            </a:r>
            <a:r>
              <a:rPr lang="en-US" sz="3811" spc="87">
                <a:solidFill>
                  <a:srgbClr val="FFFFFF"/>
                </a:solidFill>
                <a:latin typeface="Times New Roman Bold"/>
              </a:rPr>
              <a:t>elektronik kitap’’</a:t>
            </a:r>
            <a:r>
              <a:rPr lang="en-US" sz="3811" spc="87">
                <a:solidFill>
                  <a:srgbClr val="FFFFFF"/>
                </a:solidFill>
                <a:latin typeface="Times New Roman"/>
              </a:rPr>
              <a:t> koleksiyonu  ile konu bazlı ders kaynakları hazırlanmıştır.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025" y="3300040"/>
            <a:ext cx="17267950" cy="276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Psikoloji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Bölümü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>
                <a:solidFill>
                  <a:srgbClr val="FFFFFF"/>
                </a:solidFill>
                <a:latin typeface="Times New Roman Bold"/>
              </a:rPr>
              <a:t>‘’PSYC 302 Clinical Psychology’’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dersi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müfredatı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ile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MEF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Kütüphanenin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satın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almış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olduğu</a:t>
            </a:r>
            <a:r>
              <a:rPr lang="en-US" sz="3811" spc="87" dirty="0">
                <a:solidFill>
                  <a:srgbClr val="FFFFFF"/>
                </a:solidFill>
                <a:latin typeface="Times New Roman Bold"/>
              </a:rPr>
              <a:t> ‘’Behavioral Science and Psychology’’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 Bold"/>
              </a:rPr>
              <a:t>elektronik</a:t>
            </a:r>
            <a:r>
              <a:rPr lang="en-US" sz="3811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 Bold"/>
              </a:rPr>
              <a:t>kitap</a:t>
            </a:r>
            <a:r>
              <a:rPr lang="en-US" sz="3811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 Bold"/>
              </a:rPr>
              <a:t>koleksiyonu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listesi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CHATGPT4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ve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COPILOT’a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yüklenerek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haftalara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göre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kitap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önerisi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oluşturulması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istenmiştir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7013" y="466964"/>
            <a:ext cx="11093269" cy="9353072"/>
          </a:xfrm>
          <a:custGeom>
            <a:avLst/>
            <a:gdLst/>
            <a:ahLst/>
            <a:cxnLst/>
            <a:rect l="l" t="t" r="r" b="b"/>
            <a:pathLst>
              <a:path w="11093269" h="9353072">
                <a:moveTo>
                  <a:pt x="0" y="0"/>
                </a:moveTo>
                <a:lnTo>
                  <a:pt x="11093270" y="0"/>
                </a:lnTo>
                <a:lnTo>
                  <a:pt x="11093270" y="9353072"/>
                </a:lnTo>
                <a:lnTo>
                  <a:pt x="0" y="9353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552" b="-245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46509"/>
            <a:ext cx="15553897" cy="9193982"/>
          </a:xfrm>
          <a:custGeom>
            <a:avLst/>
            <a:gdLst/>
            <a:ahLst/>
            <a:cxnLst/>
            <a:rect l="l" t="t" r="r" b="b"/>
            <a:pathLst>
              <a:path w="15553897" h="9193982">
                <a:moveTo>
                  <a:pt x="0" y="0"/>
                </a:moveTo>
                <a:lnTo>
                  <a:pt x="15553897" y="0"/>
                </a:lnTo>
                <a:lnTo>
                  <a:pt x="15553897" y="9193982"/>
                </a:lnTo>
                <a:lnTo>
                  <a:pt x="0" y="9193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1174" y="5681196"/>
            <a:ext cx="7195065" cy="5847626"/>
          </a:xfrm>
          <a:custGeom>
            <a:avLst/>
            <a:gdLst/>
            <a:ahLst/>
            <a:cxnLst/>
            <a:rect l="l" t="t" r="r" b="b"/>
            <a:pathLst>
              <a:path w="7195065" h="5847626">
                <a:moveTo>
                  <a:pt x="0" y="0"/>
                </a:moveTo>
                <a:lnTo>
                  <a:pt x="7195065" y="0"/>
                </a:lnTo>
                <a:lnTo>
                  <a:pt x="7195065" y="5847625"/>
                </a:lnTo>
                <a:lnTo>
                  <a:pt x="0" y="5847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00330" y="1028700"/>
            <a:ext cx="14287341" cy="8248587"/>
          </a:xfrm>
          <a:custGeom>
            <a:avLst/>
            <a:gdLst/>
            <a:ahLst/>
            <a:cxnLst/>
            <a:rect l="l" t="t" r="r" b="b"/>
            <a:pathLst>
              <a:path w="14287341" h="8248587">
                <a:moveTo>
                  <a:pt x="0" y="0"/>
                </a:moveTo>
                <a:lnTo>
                  <a:pt x="14287340" y="0"/>
                </a:lnTo>
                <a:lnTo>
                  <a:pt x="14287340" y="8248587"/>
                </a:lnTo>
                <a:lnTo>
                  <a:pt x="0" y="82485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48A5542-4707-3FBC-5FDA-F93F69F17445}"/>
              </a:ext>
            </a:extLst>
          </p:cNvPr>
          <p:cNvSpPr/>
          <p:nvPr/>
        </p:nvSpPr>
        <p:spPr>
          <a:xfrm>
            <a:off x="-1905000" y="6743700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83581" y="2108721"/>
            <a:ext cx="17194819" cy="7791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5596" lvl="1" indent="-362798" algn="just">
              <a:lnSpc>
                <a:spcPts val="4705"/>
              </a:lnSpc>
              <a:buFont typeface="Arial"/>
              <a:buChar char="•"/>
            </a:pP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COPILOT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ile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ChatGPT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kaynak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önerilerinin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aynı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olduğu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görülmüştür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marL="362798" lvl="1"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  <a:p>
            <a:pPr marL="725596" lvl="1" indent="-362798" algn="just">
              <a:lnSpc>
                <a:spcPts val="4705"/>
              </a:lnSpc>
              <a:buFont typeface="Arial"/>
              <a:buChar char="•"/>
            </a:pP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ChatGPT4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ile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belge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formatında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sonuç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elde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edilebilmiştir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  <a:p>
            <a:pPr marL="725596" lvl="1" indent="-362798" algn="just">
              <a:lnSpc>
                <a:spcPts val="4705"/>
              </a:lnSpc>
              <a:buFont typeface="Arial"/>
              <a:buChar char="•"/>
            </a:pP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COPILOT, final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döneminde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bir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konu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başlığı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olmamasına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rağmen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kitap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önerisinde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bulunmuştur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  <a:p>
            <a:pPr marL="725596" lvl="1" indent="-362798" algn="just">
              <a:lnSpc>
                <a:spcPts val="4705"/>
              </a:lnSpc>
              <a:buFont typeface="Arial"/>
              <a:buChar char="•"/>
            </a:pP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COPILOT’ta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dokümanların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ayrı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ayrı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yüklenmesi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gerekmektedir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  <a:p>
            <a:pPr marL="725596" lvl="1" indent="-362798" algn="just">
              <a:lnSpc>
                <a:spcPts val="4705"/>
              </a:lnSpc>
              <a:buFont typeface="Arial"/>
              <a:buChar char="•"/>
            </a:pP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COPILOT,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sonuçları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belge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oluşturması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istendiğinde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bu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özelliğinin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olmadığından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360" spc="77" dirty="0" err="1">
                <a:solidFill>
                  <a:srgbClr val="FFFFFF"/>
                </a:solidFill>
                <a:latin typeface="Times New Roman"/>
              </a:rPr>
              <a:t>bahsetmektedir</a:t>
            </a:r>
            <a:r>
              <a:rPr lang="en-US" sz="3360" spc="7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  <a:p>
            <a:pPr algn="just">
              <a:lnSpc>
                <a:spcPts val="4705"/>
              </a:lnSpc>
            </a:pPr>
            <a:endParaRPr lang="en-US" sz="3360" spc="77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1429241" y="386715"/>
            <a:ext cx="2114648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SONUÇ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970" y="1682588"/>
            <a:ext cx="17495829" cy="129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7"/>
              </a:lnSpc>
            </a:pPr>
            <a:r>
              <a:rPr lang="en-US" sz="3526" spc="81">
                <a:solidFill>
                  <a:srgbClr val="FFFFFF"/>
                </a:solidFill>
                <a:latin typeface="Times New Roman"/>
              </a:rPr>
              <a:t>‘’Bir veritabanı kullanım istatistikleri </a:t>
            </a:r>
            <a:r>
              <a:rPr lang="en-US" sz="3526" spc="81">
                <a:solidFill>
                  <a:srgbClr val="FFFFFF"/>
                </a:solidFill>
                <a:latin typeface="Times New Roman Bold"/>
              </a:rPr>
              <a:t>2019-2022</a:t>
            </a:r>
            <a:r>
              <a:rPr lang="en-US" sz="3526" spc="81">
                <a:solidFill>
                  <a:srgbClr val="FFFFFF"/>
                </a:solidFill>
                <a:latin typeface="Times New Roman"/>
              </a:rPr>
              <a:t> yılları arası sırasıyla aşağıdaki gibidir. </a:t>
            </a:r>
          </a:p>
          <a:p>
            <a:pPr algn="ctr">
              <a:lnSpc>
                <a:spcPts val="4937"/>
              </a:lnSpc>
            </a:pPr>
            <a:r>
              <a:rPr lang="en-US" sz="3526" spc="81">
                <a:solidFill>
                  <a:srgbClr val="FFFFFF"/>
                </a:solidFill>
                <a:latin typeface="Times New Roman"/>
              </a:rPr>
              <a:t>2023 yılı için tahminin nedir?’’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23" y="2122405"/>
            <a:ext cx="12537916" cy="851640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931436" y="6637466"/>
            <a:ext cx="1280383" cy="1972482"/>
          </a:xfrm>
          <a:custGeom>
            <a:avLst/>
            <a:gdLst/>
            <a:ahLst/>
            <a:cxnLst/>
            <a:rect l="l" t="t" r="r" b="b"/>
            <a:pathLst>
              <a:path w="1280383" h="1972482">
                <a:moveTo>
                  <a:pt x="0" y="0"/>
                </a:moveTo>
                <a:lnTo>
                  <a:pt x="1280383" y="0"/>
                </a:lnTo>
                <a:lnTo>
                  <a:pt x="1280383" y="1972482"/>
                </a:lnTo>
                <a:lnTo>
                  <a:pt x="0" y="1972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1200934" y="411480"/>
            <a:ext cx="21146482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spc="124">
                <a:solidFill>
                  <a:srgbClr val="FFFFFF"/>
                </a:solidFill>
                <a:latin typeface="Times New Roman Bold"/>
              </a:rPr>
              <a:t>Veritabanı Kullanımı Öngörülebilir Mi?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7533" y="5790694"/>
            <a:ext cx="1169395" cy="57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bril Fatface"/>
              </a:rPr>
              <a:t>2575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15031" y="6304409"/>
            <a:ext cx="99040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bril Fatface"/>
              </a:rPr>
              <a:t>2156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79332" y="3977293"/>
            <a:ext cx="115089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bril Fatface"/>
              </a:rPr>
              <a:t>3604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2806" y="6561266"/>
            <a:ext cx="103052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bril Fatface"/>
              </a:rPr>
              <a:t>1968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12943"/>
            <a:ext cx="5618570" cy="1330557"/>
            <a:chOff x="0" y="0"/>
            <a:chExt cx="1752286" cy="414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870343"/>
            <a:ext cx="5618570" cy="1330557"/>
            <a:chOff x="0" y="0"/>
            <a:chExt cx="1752286" cy="414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927743"/>
            <a:ext cx="5618570" cy="1330557"/>
            <a:chOff x="0" y="0"/>
            <a:chExt cx="1752286" cy="4149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963790" y="3905877"/>
            <a:ext cx="1267800" cy="1144688"/>
          </a:xfrm>
          <a:custGeom>
            <a:avLst/>
            <a:gdLst/>
            <a:ahLst/>
            <a:cxnLst/>
            <a:rect l="l" t="t" r="r" b="b"/>
            <a:pathLst>
              <a:path w="1267800" h="1144688">
                <a:moveTo>
                  <a:pt x="0" y="0"/>
                </a:moveTo>
                <a:lnTo>
                  <a:pt x="1267800" y="0"/>
                </a:lnTo>
                <a:lnTo>
                  <a:pt x="1267800" y="1144688"/>
                </a:lnTo>
                <a:lnTo>
                  <a:pt x="0" y="1144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2" t="-13869" r="-7320" b="-8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963790" y="5948344"/>
            <a:ext cx="1392814" cy="1174556"/>
          </a:xfrm>
          <a:custGeom>
            <a:avLst/>
            <a:gdLst/>
            <a:ahLst/>
            <a:cxnLst/>
            <a:rect l="l" t="t" r="r" b="b"/>
            <a:pathLst>
              <a:path w="1392814" h="1174556">
                <a:moveTo>
                  <a:pt x="0" y="0"/>
                </a:moveTo>
                <a:lnTo>
                  <a:pt x="1392814" y="0"/>
                </a:lnTo>
                <a:lnTo>
                  <a:pt x="1392814" y="1174555"/>
                </a:lnTo>
                <a:lnTo>
                  <a:pt x="0" y="1174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94" r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079977" y="8096250"/>
            <a:ext cx="1160440" cy="1056741"/>
          </a:xfrm>
          <a:custGeom>
            <a:avLst/>
            <a:gdLst/>
            <a:ahLst/>
            <a:cxnLst/>
            <a:rect l="l" t="t" r="r" b="b"/>
            <a:pathLst>
              <a:path w="1160440" h="1056741">
                <a:moveTo>
                  <a:pt x="0" y="0"/>
                </a:moveTo>
                <a:lnTo>
                  <a:pt x="1160440" y="0"/>
                </a:lnTo>
                <a:lnTo>
                  <a:pt x="1160440" y="1056741"/>
                </a:lnTo>
                <a:lnTo>
                  <a:pt x="0" y="1056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786618" y="4092582"/>
            <a:ext cx="2714764" cy="771278"/>
          </a:xfrm>
          <a:custGeom>
            <a:avLst/>
            <a:gdLst/>
            <a:ahLst/>
            <a:cxnLst/>
            <a:rect l="l" t="t" r="r" b="b"/>
            <a:pathLst>
              <a:path w="2714764" h="771278">
                <a:moveTo>
                  <a:pt x="0" y="0"/>
                </a:moveTo>
                <a:lnTo>
                  <a:pt x="2714764" y="0"/>
                </a:lnTo>
                <a:lnTo>
                  <a:pt x="2714764" y="771279"/>
                </a:lnTo>
                <a:lnTo>
                  <a:pt x="0" y="771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786618" y="6149982"/>
            <a:ext cx="2714764" cy="771278"/>
          </a:xfrm>
          <a:custGeom>
            <a:avLst/>
            <a:gdLst/>
            <a:ahLst/>
            <a:cxnLst/>
            <a:rect l="l" t="t" r="r" b="b"/>
            <a:pathLst>
              <a:path w="2714764" h="771278">
                <a:moveTo>
                  <a:pt x="0" y="0"/>
                </a:moveTo>
                <a:lnTo>
                  <a:pt x="2714764" y="0"/>
                </a:lnTo>
                <a:lnTo>
                  <a:pt x="2714764" y="771279"/>
                </a:lnTo>
                <a:lnTo>
                  <a:pt x="0" y="771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786618" y="8207136"/>
            <a:ext cx="2714764" cy="771278"/>
          </a:xfrm>
          <a:custGeom>
            <a:avLst/>
            <a:gdLst/>
            <a:ahLst/>
            <a:cxnLst/>
            <a:rect l="l" t="t" r="r" b="b"/>
            <a:pathLst>
              <a:path w="2714764" h="771278">
                <a:moveTo>
                  <a:pt x="0" y="0"/>
                </a:moveTo>
                <a:lnTo>
                  <a:pt x="2714764" y="0"/>
                </a:lnTo>
                <a:lnTo>
                  <a:pt x="2714764" y="771278"/>
                </a:lnTo>
                <a:lnTo>
                  <a:pt x="0" y="771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0" y="1348391"/>
            <a:ext cx="17576060" cy="94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0"/>
              </a:lnSpc>
            </a:pPr>
            <a:r>
              <a:rPr lang="en-US" sz="4879" spc="112" dirty="0">
                <a:solidFill>
                  <a:srgbClr val="FFFFFF"/>
                </a:solidFill>
                <a:latin typeface="Times New Roman Bold"/>
              </a:rPr>
              <a:t>SONUÇ: 2064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957490" y="3720008"/>
            <a:ext cx="5618570" cy="1330557"/>
            <a:chOff x="0" y="0"/>
            <a:chExt cx="1752286" cy="4149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978191" y="3720008"/>
            <a:ext cx="1577169" cy="1330557"/>
          </a:xfrm>
          <a:custGeom>
            <a:avLst/>
            <a:gdLst/>
            <a:ahLst/>
            <a:cxnLst/>
            <a:rect l="l" t="t" r="r" b="b"/>
            <a:pathLst>
              <a:path w="1577169" h="1330557">
                <a:moveTo>
                  <a:pt x="0" y="0"/>
                </a:moveTo>
                <a:lnTo>
                  <a:pt x="1577169" y="0"/>
                </a:lnTo>
                <a:lnTo>
                  <a:pt x="1577169" y="1330557"/>
                </a:lnTo>
                <a:lnTo>
                  <a:pt x="0" y="13305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957490" y="5771221"/>
            <a:ext cx="5618570" cy="1330557"/>
            <a:chOff x="0" y="0"/>
            <a:chExt cx="1752286" cy="41496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57490" y="7822434"/>
            <a:ext cx="5618570" cy="1330557"/>
            <a:chOff x="0" y="0"/>
            <a:chExt cx="1752286" cy="41496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52286" cy="414966"/>
            </a:xfrm>
            <a:custGeom>
              <a:avLst/>
              <a:gdLst/>
              <a:ahLst/>
              <a:cxnLst/>
              <a:rect l="l" t="t" r="r" b="b"/>
              <a:pathLst>
                <a:path w="1752286" h="414966">
                  <a:moveTo>
                    <a:pt x="20669" y="0"/>
                  </a:moveTo>
                  <a:lnTo>
                    <a:pt x="1731618" y="0"/>
                  </a:lnTo>
                  <a:cubicBezTo>
                    <a:pt x="1743033" y="0"/>
                    <a:pt x="1752286" y="9254"/>
                    <a:pt x="1752286" y="20669"/>
                  </a:cubicBezTo>
                  <a:lnTo>
                    <a:pt x="1752286" y="394297"/>
                  </a:lnTo>
                  <a:cubicBezTo>
                    <a:pt x="1752286" y="405713"/>
                    <a:pt x="1743033" y="414966"/>
                    <a:pt x="1731618" y="414966"/>
                  </a:cubicBezTo>
                  <a:lnTo>
                    <a:pt x="20669" y="414966"/>
                  </a:lnTo>
                  <a:cubicBezTo>
                    <a:pt x="15187" y="414966"/>
                    <a:pt x="9930" y="412789"/>
                    <a:pt x="6054" y="408912"/>
                  </a:cubicBezTo>
                  <a:cubicBezTo>
                    <a:pt x="2178" y="405036"/>
                    <a:pt x="0" y="399779"/>
                    <a:pt x="0" y="394297"/>
                  </a:cubicBezTo>
                  <a:lnTo>
                    <a:pt x="0" y="20669"/>
                  </a:lnTo>
                  <a:cubicBezTo>
                    <a:pt x="0" y="9254"/>
                    <a:pt x="9254" y="0"/>
                    <a:pt x="20669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752286" cy="453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714336" y="8026161"/>
            <a:ext cx="4104878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4599" spc="105">
                <a:solidFill>
                  <a:srgbClr val="FFFFFF"/>
                </a:solidFill>
                <a:latin typeface="Times New Roman Bold"/>
              </a:rPr>
              <a:t>2200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14336" y="5909053"/>
            <a:ext cx="4104878" cy="87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1"/>
              </a:lnSpc>
              <a:spcBef>
                <a:spcPct val="0"/>
              </a:spcBef>
            </a:pPr>
            <a:r>
              <a:rPr lang="en-US" sz="4593" spc="105">
                <a:solidFill>
                  <a:srgbClr val="FFFFFF"/>
                </a:solidFill>
                <a:latin typeface="Times New Roman Bold"/>
              </a:rPr>
              <a:t>2576</a:t>
            </a:r>
          </a:p>
        </p:txBody>
      </p:sp>
      <p:sp>
        <p:nvSpPr>
          <p:cNvPr id="30" name="Freeform 30"/>
          <p:cNvSpPr/>
          <p:nvPr/>
        </p:nvSpPr>
        <p:spPr>
          <a:xfrm>
            <a:off x="12714336" y="-2956292"/>
            <a:ext cx="7195065" cy="5847626"/>
          </a:xfrm>
          <a:custGeom>
            <a:avLst/>
            <a:gdLst/>
            <a:ahLst/>
            <a:cxnLst/>
            <a:rect l="l" t="t" r="r" b="b"/>
            <a:pathLst>
              <a:path w="7195065" h="5847626">
                <a:moveTo>
                  <a:pt x="0" y="0"/>
                </a:moveTo>
                <a:lnTo>
                  <a:pt x="7195065" y="0"/>
                </a:lnTo>
                <a:lnTo>
                  <a:pt x="7195065" y="5847625"/>
                </a:lnTo>
                <a:lnTo>
                  <a:pt x="0" y="5847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-2568832" y="-3006233"/>
            <a:ext cx="7195065" cy="5847626"/>
          </a:xfrm>
          <a:custGeom>
            <a:avLst/>
            <a:gdLst/>
            <a:ahLst/>
            <a:cxnLst/>
            <a:rect l="l" t="t" r="r" b="b"/>
            <a:pathLst>
              <a:path w="7195065" h="5847626">
                <a:moveTo>
                  <a:pt x="0" y="0"/>
                </a:moveTo>
                <a:lnTo>
                  <a:pt x="7195064" y="0"/>
                </a:lnTo>
                <a:lnTo>
                  <a:pt x="7195064" y="5847626"/>
                </a:lnTo>
                <a:lnTo>
                  <a:pt x="0" y="5847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3619" y="5584545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3959930"/>
            <a:ext cx="13896278" cy="11293884"/>
          </a:xfrm>
          <a:custGeom>
            <a:avLst/>
            <a:gdLst/>
            <a:ahLst/>
            <a:cxnLst/>
            <a:rect l="l" t="t" r="r" b="b"/>
            <a:pathLst>
              <a:path w="13896278" h="11293884">
                <a:moveTo>
                  <a:pt x="0" y="0"/>
                </a:moveTo>
                <a:lnTo>
                  <a:pt x="13896278" y="0"/>
                </a:lnTo>
                <a:lnTo>
                  <a:pt x="13896278" y="11293884"/>
                </a:lnTo>
                <a:lnTo>
                  <a:pt x="0" y="112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358081"/>
            <a:ext cx="12096221" cy="9570838"/>
          </a:xfrm>
          <a:custGeom>
            <a:avLst/>
            <a:gdLst/>
            <a:ahLst/>
            <a:cxnLst/>
            <a:rect l="l" t="t" r="r" b="b"/>
            <a:pathLst>
              <a:path w="12096221" h="9570838">
                <a:moveTo>
                  <a:pt x="0" y="0"/>
                </a:moveTo>
                <a:lnTo>
                  <a:pt x="12096221" y="0"/>
                </a:lnTo>
                <a:lnTo>
                  <a:pt x="12096221" y="9570838"/>
                </a:lnTo>
                <a:lnTo>
                  <a:pt x="0" y="9570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620000" y="7054723"/>
            <a:ext cx="2743200" cy="3232277"/>
          </a:xfrm>
          <a:custGeom>
            <a:avLst/>
            <a:gdLst/>
            <a:ahLst/>
            <a:cxnLst/>
            <a:rect l="l" t="t" r="r" b="b"/>
            <a:pathLst>
              <a:path w="3549559" h="5107279">
                <a:moveTo>
                  <a:pt x="3549559" y="0"/>
                </a:moveTo>
                <a:lnTo>
                  <a:pt x="0" y="0"/>
                </a:lnTo>
                <a:lnTo>
                  <a:pt x="0" y="5107279"/>
                </a:lnTo>
                <a:lnTo>
                  <a:pt x="3549559" y="5107279"/>
                </a:lnTo>
                <a:lnTo>
                  <a:pt x="354955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04487" y="1047750"/>
            <a:ext cx="866303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4"/>
              </a:lnSpc>
            </a:pPr>
            <a:r>
              <a:rPr lang="en-US" sz="5699" spc="-153">
                <a:solidFill>
                  <a:srgbClr val="FFFFFF"/>
                </a:solidFill>
                <a:latin typeface="Times New Roman Bold"/>
              </a:rPr>
              <a:t>ÖRNEK UYGULAMALAR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9297" y="3027844"/>
            <a:ext cx="585038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4"/>
              </a:lnSpc>
            </a:pPr>
            <a:r>
              <a:rPr lang="en-US" sz="4499" spc="-121">
                <a:solidFill>
                  <a:srgbClr val="FFFFFF"/>
                </a:solidFill>
                <a:latin typeface="Times New Roman Bold"/>
              </a:rPr>
              <a:t>VERİTABANLARI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59792" y="3027844"/>
            <a:ext cx="5675527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4"/>
              </a:lnSpc>
            </a:pPr>
            <a:r>
              <a:rPr lang="en-US" sz="4499" spc="-121">
                <a:solidFill>
                  <a:srgbClr val="FFFFFF"/>
                </a:solidFill>
                <a:latin typeface="Times New Roman Bold"/>
              </a:rPr>
              <a:t>EĞİTİMLER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1834" y="4229747"/>
            <a:ext cx="8284169" cy="2290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2" lvl="1" indent="-345436">
              <a:lnSpc>
                <a:spcPts val="4479"/>
              </a:lnSpc>
              <a:buFont typeface="Arial"/>
              <a:buChar char="•"/>
            </a:pPr>
            <a:r>
              <a:rPr lang="en-US" sz="3199" spc="73">
                <a:solidFill>
                  <a:srgbClr val="FFFFFF"/>
                </a:solidFill>
                <a:latin typeface="Times New Roman"/>
              </a:rPr>
              <a:t>Fakültelere Ders Kaynakları Hazırlamak</a:t>
            </a:r>
          </a:p>
          <a:p>
            <a:pPr marL="690872" lvl="1" indent="-345436">
              <a:lnSpc>
                <a:spcPts val="4479"/>
              </a:lnSpc>
              <a:buFont typeface="Arial"/>
              <a:buChar char="•"/>
            </a:pPr>
            <a:r>
              <a:rPr lang="en-US" sz="3199" spc="73">
                <a:solidFill>
                  <a:srgbClr val="FFFFFF"/>
                </a:solidFill>
                <a:latin typeface="Times New Roman"/>
              </a:rPr>
              <a:t>Veritabanı İstatistikleri</a:t>
            </a:r>
          </a:p>
          <a:p>
            <a:pPr marL="690872" lvl="1" indent="-345436">
              <a:lnSpc>
                <a:spcPts val="4479"/>
              </a:lnSpc>
              <a:buFont typeface="Arial"/>
              <a:buChar char="•"/>
            </a:pPr>
            <a:r>
              <a:rPr lang="en-US" sz="3199" spc="73">
                <a:solidFill>
                  <a:srgbClr val="FFFFFF"/>
                </a:solidFill>
                <a:latin typeface="Times New Roman"/>
              </a:rPr>
              <a:t>Veritabanları İçerik Araştırması</a:t>
            </a:r>
          </a:p>
          <a:p>
            <a:pPr>
              <a:lnSpc>
                <a:spcPts val="4479"/>
              </a:lnSpc>
            </a:pPr>
            <a:endParaRPr lang="en-US" sz="3199" spc="73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46768" y="4229747"/>
            <a:ext cx="7641232" cy="22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spc="73">
                <a:solidFill>
                  <a:srgbClr val="FFFFFF"/>
                </a:solidFill>
                <a:latin typeface="Times New Roman"/>
              </a:rPr>
              <a:t>Eğitim İçeriği Belirleme</a:t>
            </a: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spc="73">
                <a:solidFill>
                  <a:srgbClr val="FFFFFF"/>
                </a:solidFill>
                <a:latin typeface="Times New Roman"/>
              </a:rPr>
              <a:t>Eğitim Başlığı Belirleme</a:t>
            </a:r>
          </a:p>
          <a:p>
            <a:pPr marL="690881" lvl="1" indent="-345440" algn="just">
              <a:lnSpc>
                <a:spcPts val="4480"/>
              </a:lnSpc>
              <a:buFont typeface="Arial"/>
              <a:buChar char="•"/>
            </a:pPr>
            <a:r>
              <a:rPr lang="en-US" sz="3200" spc="73">
                <a:solidFill>
                  <a:srgbClr val="FFFFFF"/>
                </a:solidFill>
                <a:latin typeface="Times New Roman"/>
              </a:rPr>
              <a:t>Eğitim Videolarını Zenginleştirme</a:t>
            </a:r>
          </a:p>
          <a:p>
            <a:pPr algn="just">
              <a:lnSpc>
                <a:spcPts val="4480"/>
              </a:lnSpc>
            </a:pPr>
            <a:endParaRPr lang="en-US" sz="3200" spc="73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0DB7127-49C2-A761-6C85-07D0A96126F9}"/>
              </a:ext>
            </a:extLst>
          </p:cNvPr>
          <p:cNvSpPr/>
          <p:nvPr/>
        </p:nvSpPr>
        <p:spPr>
          <a:xfrm>
            <a:off x="-3886200" y="6591300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0" y="838200"/>
            <a:ext cx="17267950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spc="110">
                <a:solidFill>
                  <a:srgbClr val="FFFFFF"/>
                </a:solidFill>
                <a:latin typeface="Times New Roman Bold"/>
              </a:rPr>
              <a:t>SONUÇ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0025" y="2705100"/>
            <a:ext cx="17267950" cy="606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Sonuçla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birebir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eşleşen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cevap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alınamamıştır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En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yakın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sonuç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COPILOT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ile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elde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edilmiştir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ChatGPT4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sonuç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vermemiştir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Gemini’de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hesaplama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yaparken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farklı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olasılıklar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da (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resmi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tatil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vd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.)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detaylandırılarak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811" spc="87" dirty="0" err="1">
                <a:solidFill>
                  <a:srgbClr val="FFFFFF"/>
                </a:solidFill>
                <a:latin typeface="Times New Roman"/>
              </a:rPr>
              <a:t>belirtilmiştir</a:t>
            </a:r>
            <a:r>
              <a:rPr lang="en-US" sz="3811" spc="8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5336"/>
              </a:lnSpc>
            </a:pPr>
            <a:endParaRPr lang="en-US" sz="3811" spc="87" dirty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59930"/>
            <a:ext cx="13896278" cy="11293884"/>
          </a:xfrm>
          <a:custGeom>
            <a:avLst/>
            <a:gdLst/>
            <a:ahLst/>
            <a:cxnLst/>
            <a:rect l="l" t="t" r="r" b="b"/>
            <a:pathLst>
              <a:path w="13896278" h="11293884">
                <a:moveTo>
                  <a:pt x="0" y="0"/>
                </a:moveTo>
                <a:lnTo>
                  <a:pt x="13896278" y="0"/>
                </a:lnTo>
                <a:lnTo>
                  <a:pt x="13896278" y="11293884"/>
                </a:lnTo>
                <a:lnTo>
                  <a:pt x="0" y="112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43619" y="5584545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3131" y="4527805"/>
            <a:ext cx="3823681" cy="4124847"/>
            <a:chOff x="0" y="0"/>
            <a:chExt cx="966960" cy="10431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95074" y="4527805"/>
            <a:ext cx="3823681" cy="4124847"/>
            <a:chOff x="0" y="0"/>
            <a:chExt cx="966960" cy="1043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37017" y="4527805"/>
            <a:ext cx="3823681" cy="4124847"/>
            <a:chOff x="0" y="0"/>
            <a:chExt cx="966960" cy="10431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31072" y="4571156"/>
            <a:ext cx="1267800" cy="1144688"/>
          </a:xfrm>
          <a:custGeom>
            <a:avLst/>
            <a:gdLst/>
            <a:ahLst/>
            <a:cxnLst/>
            <a:rect l="l" t="t" r="r" b="b"/>
            <a:pathLst>
              <a:path w="1267800" h="1144688">
                <a:moveTo>
                  <a:pt x="0" y="0"/>
                </a:moveTo>
                <a:lnTo>
                  <a:pt x="1267800" y="0"/>
                </a:lnTo>
                <a:lnTo>
                  <a:pt x="1267800" y="1144688"/>
                </a:lnTo>
                <a:lnTo>
                  <a:pt x="0" y="1144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2" t="-13869" r="-7320" b="-8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210508" y="4571156"/>
            <a:ext cx="1392814" cy="1174556"/>
          </a:xfrm>
          <a:custGeom>
            <a:avLst/>
            <a:gdLst/>
            <a:ahLst/>
            <a:cxnLst/>
            <a:rect l="l" t="t" r="r" b="b"/>
            <a:pathLst>
              <a:path w="1392814" h="1174556">
                <a:moveTo>
                  <a:pt x="0" y="0"/>
                </a:moveTo>
                <a:lnTo>
                  <a:pt x="1392814" y="0"/>
                </a:lnTo>
                <a:lnTo>
                  <a:pt x="1392814" y="1174556"/>
                </a:lnTo>
                <a:lnTo>
                  <a:pt x="0" y="1174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94" r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047730" y="4527805"/>
            <a:ext cx="1160440" cy="1056741"/>
          </a:xfrm>
          <a:custGeom>
            <a:avLst/>
            <a:gdLst/>
            <a:ahLst/>
            <a:cxnLst/>
            <a:rect l="l" t="t" r="r" b="b"/>
            <a:pathLst>
              <a:path w="1160440" h="1056741">
                <a:moveTo>
                  <a:pt x="0" y="0"/>
                </a:moveTo>
                <a:lnTo>
                  <a:pt x="1160440" y="0"/>
                </a:lnTo>
                <a:lnTo>
                  <a:pt x="1160440" y="1056740"/>
                </a:lnTo>
                <a:lnTo>
                  <a:pt x="0" y="105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46484" y="6164725"/>
            <a:ext cx="3436975" cy="194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Doğru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bilgi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vererek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5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veritabanı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önerdiği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ve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kapsamlı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bilgi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verdiği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93" spc="61" dirty="0" err="1">
                <a:solidFill>
                  <a:srgbClr val="FFFFFF"/>
                </a:solidFill>
                <a:latin typeface="Times New Roman Bold"/>
              </a:rPr>
              <a:t>görülmüştür</a:t>
            </a:r>
            <a:r>
              <a:rPr lang="en-US" sz="2693" spc="61" dirty="0">
                <a:solidFill>
                  <a:srgbClr val="FFFFFF"/>
                </a:solidFill>
                <a:latin typeface="Times New Roman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4475" y="6155200"/>
            <a:ext cx="4104878" cy="209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u="none" strike="noStrike" spc="66">
                <a:solidFill>
                  <a:srgbClr val="FFFFFF"/>
                </a:solidFill>
                <a:latin typeface="Times New Roman Bold"/>
              </a:rPr>
              <a:t>Genel, yaygın</a:t>
            </a:r>
          </a:p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u="none" strike="noStrike" spc="66">
                <a:solidFill>
                  <a:srgbClr val="FFFFFF"/>
                </a:solidFill>
                <a:latin typeface="Times New Roman Bold"/>
              </a:rPr>
              <a:t> hukuk veritabanları</a:t>
            </a:r>
          </a:p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u="none" strike="noStrike" spc="66">
                <a:solidFill>
                  <a:srgbClr val="FFFFFF"/>
                </a:solidFill>
                <a:latin typeface="Times New Roman Bold"/>
              </a:rPr>
              <a:t> isimleri verdiği </a:t>
            </a:r>
          </a:p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u="none" strike="noStrike" spc="66">
                <a:solidFill>
                  <a:srgbClr val="FFFFFF"/>
                </a:solidFill>
                <a:latin typeface="Times New Roman Bold"/>
              </a:rPr>
              <a:t>görülmüştür.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31648" y="5805202"/>
            <a:ext cx="3729050" cy="238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3"/>
              </a:lnSpc>
              <a:spcBef>
                <a:spcPct val="0"/>
              </a:spcBef>
            </a:pP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Yalnızca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1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yaygın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veritabanı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önererek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,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kütüphane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web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sayfalarına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yönlendirdiği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645" spc="60" dirty="0" err="1">
                <a:solidFill>
                  <a:srgbClr val="FFFFFF"/>
                </a:solidFill>
                <a:latin typeface="Times New Roman Bold"/>
              </a:rPr>
              <a:t>görülmüştür</a:t>
            </a:r>
            <a:r>
              <a:rPr lang="en-US" sz="2645" spc="60" dirty="0">
                <a:solidFill>
                  <a:srgbClr val="FFFFFF"/>
                </a:solidFill>
                <a:latin typeface="Times New Roman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31072" y="2233105"/>
            <a:ext cx="17785840" cy="136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spc="85">
                <a:solidFill>
                  <a:srgbClr val="FFFFFF"/>
                </a:solidFill>
                <a:latin typeface="Times New Roman Bold"/>
              </a:rPr>
              <a:t>‘’İsviçre Hukuku ile ilgili akademik veritabanları hangileridir?’’</a:t>
            </a:r>
          </a:p>
          <a:p>
            <a:pPr>
              <a:lnSpc>
                <a:spcPts val="5179"/>
              </a:lnSpc>
            </a:pPr>
            <a:endParaRPr lang="en-US" sz="3699" spc="85">
              <a:solidFill>
                <a:srgbClr val="FFFFFF"/>
              </a:solidFill>
              <a:latin typeface="Times New Rom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98872" y="403225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Veritabanları İçerik Araştırması 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959930"/>
            <a:ext cx="13896278" cy="11293884"/>
          </a:xfrm>
          <a:custGeom>
            <a:avLst/>
            <a:gdLst/>
            <a:ahLst/>
            <a:cxnLst/>
            <a:rect l="l" t="t" r="r" b="b"/>
            <a:pathLst>
              <a:path w="13896278" h="11293884">
                <a:moveTo>
                  <a:pt x="0" y="0"/>
                </a:moveTo>
                <a:lnTo>
                  <a:pt x="13896278" y="0"/>
                </a:lnTo>
                <a:lnTo>
                  <a:pt x="13896278" y="11293884"/>
                </a:lnTo>
                <a:lnTo>
                  <a:pt x="0" y="112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43619" y="5584545"/>
            <a:ext cx="10946941" cy="8896877"/>
          </a:xfrm>
          <a:custGeom>
            <a:avLst/>
            <a:gdLst/>
            <a:ahLst/>
            <a:cxnLst/>
            <a:rect l="l" t="t" r="r" b="b"/>
            <a:pathLst>
              <a:path w="10946941" h="8896877">
                <a:moveTo>
                  <a:pt x="0" y="0"/>
                </a:moveTo>
                <a:lnTo>
                  <a:pt x="10946941" y="0"/>
                </a:lnTo>
                <a:lnTo>
                  <a:pt x="10946941" y="8896878"/>
                </a:lnTo>
                <a:lnTo>
                  <a:pt x="0" y="8896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3131" y="4527805"/>
            <a:ext cx="3823681" cy="4124847"/>
            <a:chOff x="0" y="0"/>
            <a:chExt cx="966960" cy="10431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95074" y="4527805"/>
            <a:ext cx="3823681" cy="4124847"/>
            <a:chOff x="0" y="0"/>
            <a:chExt cx="966960" cy="1043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37017" y="4527805"/>
            <a:ext cx="3823681" cy="4124847"/>
            <a:chOff x="0" y="0"/>
            <a:chExt cx="966960" cy="10431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6960" cy="1043121"/>
            </a:xfrm>
            <a:custGeom>
              <a:avLst/>
              <a:gdLst/>
              <a:ahLst/>
              <a:cxnLst/>
              <a:rect l="l" t="t" r="r" b="b"/>
              <a:pathLst>
                <a:path w="966960" h="1043121">
                  <a:moveTo>
                    <a:pt x="0" y="0"/>
                  </a:moveTo>
                  <a:lnTo>
                    <a:pt x="966960" y="0"/>
                  </a:lnTo>
                  <a:lnTo>
                    <a:pt x="966960" y="1043121"/>
                  </a:lnTo>
                  <a:lnTo>
                    <a:pt x="0" y="1043121"/>
                  </a:lnTo>
                  <a:close/>
                </a:path>
              </a:pathLst>
            </a:custGeom>
            <a:solidFill>
              <a:srgbClr val="5383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966960" cy="1024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31072" y="4571156"/>
            <a:ext cx="1267800" cy="1144688"/>
          </a:xfrm>
          <a:custGeom>
            <a:avLst/>
            <a:gdLst/>
            <a:ahLst/>
            <a:cxnLst/>
            <a:rect l="l" t="t" r="r" b="b"/>
            <a:pathLst>
              <a:path w="1267800" h="1144688">
                <a:moveTo>
                  <a:pt x="0" y="0"/>
                </a:moveTo>
                <a:lnTo>
                  <a:pt x="1267800" y="0"/>
                </a:lnTo>
                <a:lnTo>
                  <a:pt x="1267800" y="1144688"/>
                </a:lnTo>
                <a:lnTo>
                  <a:pt x="0" y="1144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2" t="-13869" r="-7320" b="-8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210508" y="4571156"/>
            <a:ext cx="1392814" cy="1174556"/>
          </a:xfrm>
          <a:custGeom>
            <a:avLst/>
            <a:gdLst/>
            <a:ahLst/>
            <a:cxnLst/>
            <a:rect l="l" t="t" r="r" b="b"/>
            <a:pathLst>
              <a:path w="1392814" h="1174556">
                <a:moveTo>
                  <a:pt x="0" y="0"/>
                </a:moveTo>
                <a:lnTo>
                  <a:pt x="1392814" y="0"/>
                </a:lnTo>
                <a:lnTo>
                  <a:pt x="1392814" y="1174556"/>
                </a:lnTo>
                <a:lnTo>
                  <a:pt x="0" y="1174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94" r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047730" y="4527805"/>
            <a:ext cx="1160440" cy="1056741"/>
          </a:xfrm>
          <a:custGeom>
            <a:avLst/>
            <a:gdLst/>
            <a:ahLst/>
            <a:cxnLst/>
            <a:rect l="l" t="t" r="r" b="b"/>
            <a:pathLst>
              <a:path w="1160440" h="1056741">
                <a:moveTo>
                  <a:pt x="0" y="0"/>
                </a:moveTo>
                <a:lnTo>
                  <a:pt x="1160440" y="0"/>
                </a:lnTo>
                <a:lnTo>
                  <a:pt x="1160440" y="1056740"/>
                </a:lnTo>
                <a:lnTo>
                  <a:pt x="0" y="105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46484" y="6448772"/>
            <a:ext cx="3436975" cy="1529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  <a:spcBef>
                <a:spcPct val="0"/>
              </a:spcBef>
            </a:pPr>
            <a:r>
              <a:rPr lang="en-US" sz="2793" spc="64">
                <a:solidFill>
                  <a:srgbClr val="FFFFFF"/>
                </a:solidFill>
                <a:latin typeface="Times New Roman Bold"/>
              </a:rPr>
              <a:t>Doğru bilgi verse de hepsini vermediği görülmüştür.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95074" y="6181046"/>
            <a:ext cx="3823681" cy="208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3"/>
              </a:lnSpc>
              <a:spcBef>
                <a:spcPct val="0"/>
              </a:spcBef>
            </a:pP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Yanlış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bilgi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vermektedir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.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Hukuk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ile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ilgili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veritabanı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sorulduğunda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,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abone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olmayan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üniversite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sunduğu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338" spc="53" dirty="0" err="1">
                <a:solidFill>
                  <a:srgbClr val="FFFFFF"/>
                </a:solidFill>
                <a:latin typeface="Times New Roman Bold"/>
              </a:rPr>
              <a:t>görülmüştür</a:t>
            </a:r>
            <a:r>
              <a:rPr lang="en-US" sz="2338" spc="53" dirty="0">
                <a:solidFill>
                  <a:srgbClr val="FFFFFF"/>
                </a:solidFill>
                <a:latin typeface="Times New Roman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26279" y="6284965"/>
            <a:ext cx="3634419" cy="180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3"/>
              </a:lnSpc>
              <a:spcBef>
                <a:spcPct val="0"/>
              </a:spcBef>
            </a:pPr>
            <a:r>
              <a:rPr lang="en-US" sz="2545" spc="58" dirty="0" err="1">
                <a:solidFill>
                  <a:srgbClr val="FFFFFF"/>
                </a:solidFill>
                <a:latin typeface="Times New Roman Bold"/>
              </a:rPr>
              <a:t>Kütüphane</a:t>
            </a:r>
            <a:r>
              <a:rPr lang="en-US" sz="2545" spc="58" dirty="0">
                <a:solidFill>
                  <a:srgbClr val="FFFFFF"/>
                </a:solidFill>
                <a:latin typeface="Times New Roman Bold"/>
              </a:rPr>
              <a:t> web </a:t>
            </a:r>
            <a:r>
              <a:rPr lang="en-US" sz="2545" spc="58" dirty="0" err="1">
                <a:solidFill>
                  <a:srgbClr val="FFFFFF"/>
                </a:solidFill>
                <a:latin typeface="Times New Roman Bold"/>
              </a:rPr>
              <a:t>sayfalarına</a:t>
            </a:r>
            <a:r>
              <a:rPr lang="en-US" sz="2545" spc="58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545" spc="58" dirty="0" err="1">
                <a:solidFill>
                  <a:srgbClr val="FFFFFF"/>
                </a:solidFill>
                <a:latin typeface="Times New Roman Bold"/>
              </a:rPr>
              <a:t>bakılabileceğini</a:t>
            </a:r>
            <a:r>
              <a:rPr lang="en-US" sz="2545" spc="58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545" spc="58" dirty="0" err="1">
                <a:solidFill>
                  <a:srgbClr val="FFFFFF"/>
                </a:solidFill>
                <a:latin typeface="Times New Roman Bold"/>
              </a:rPr>
              <a:t>önerdiği</a:t>
            </a:r>
            <a:r>
              <a:rPr lang="en-US" sz="2545" spc="58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545" spc="58" dirty="0" err="1">
                <a:solidFill>
                  <a:srgbClr val="FFFFFF"/>
                </a:solidFill>
                <a:latin typeface="Times New Roman Bold"/>
              </a:rPr>
              <a:t>görülmüştür</a:t>
            </a:r>
            <a:r>
              <a:rPr lang="en-US" sz="2545" spc="58" dirty="0">
                <a:solidFill>
                  <a:srgbClr val="FFFFFF"/>
                </a:solidFill>
                <a:latin typeface="Times New Roman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31072" y="2215325"/>
            <a:ext cx="17785840" cy="138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spc="87">
                <a:solidFill>
                  <a:srgbClr val="FFFFFF"/>
                </a:solidFill>
                <a:latin typeface="Times New Roman Bold"/>
              </a:rPr>
              <a:t>‘’Türkiye’de ‘X’ Veritabanına abone olan üniversiteler hangileridir?’’</a:t>
            </a:r>
          </a:p>
          <a:p>
            <a:pPr>
              <a:lnSpc>
                <a:spcPts val="5319"/>
              </a:lnSpc>
            </a:pPr>
            <a:endParaRPr lang="en-US" sz="3799" spc="87">
              <a:solidFill>
                <a:srgbClr val="FFFFFF"/>
              </a:solidFill>
              <a:latin typeface="Times New Rom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98872" y="403225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Veritabanları İçerik Araştırması 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80353" y="6797685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685170" y="4872687"/>
            <a:ext cx="12468096" cy="10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7337" spc="-198">
                <a:solidFill>
                  <a:srgbClr val="FFFFFF"/>
                </a:solidFill>
                <a:latin typeface="Times New Roman Bold"/>
              </a:rPr>
              <a:t>KÜTÜPHANE EĞİTİMLERI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983776"/>
            <a:ext cx="3534539" cy="2829941"/>
          </a:xfrm>
          <a:custGeom>
            <a:avLst/>
            <a:gdLst/>
            <a:ahLst/>
            <a:cxnLst/>
            <a:rect l="l" t="t" r="r" b="b"/>
            <a:pathLst>
              <a:path w="3534539" h="2829941">
                <a:moveTo>
                  <a:pt x="0" y="0"/>
                </a:moveTo>
                <a:lnTo>
                  <a:pt x="3534539" y="0"/>
                </a:lnTo>
                <a:lnTo>
                  <a:pt x="3534539" y="2829941"/>
                </a:lnTo>
                <a:lnTo>
                  <a:pt x="0" y="2829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7439" y="5143500"/>
            <a:ext cx="3534539" cy="2829941"/>
          </a:xfrm>
          <a:custGeom>
            <a:avLst/>
            <a:gdLst/>
            <a:ahLst/>
            <a:cxnLst/>
            <a:rect l="l" t="t" r="r" b="b"/>
            <a:pathLst>
              <a:path w="3534539" h="2829941">
                <a:moveTo>
                  <a:pt x="0" y="0"/>
                </a:moveTo>
                <a:lnTo>
                  <a:pt x="3534539" y="0"/>
                </a:lnTo>
                <a:lnTo>
                  <a:pt x="3534539" y="2829941"/>
                </a:lnTo>
                <a:lnTo>
                  <a:pt x="0" y="2829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16384" y="4742199"/>
            <a:ext cx="12019058" cy="4457496"/>
          </a:xfrm>
          <a:custGeom>
            <a:avLst/>
            <a:gdLst/>
            <a:ahLst/>
            <a:cxnLst/>
            <a:rect l="l" t="t" r="r" b="b"/>
            <a:pathLst>
              <a:path w="12019058" h="4457496">
                <a:moveTo>
                  <a:pt x="0" y="0"/>
                </a:moveTo>
                <a:lnTo>
                  <a:pt x="12019057" y="0"/>
                </a:lnTo>
                <a:lnTo>
                  <a:pt x="12019057" y="4457496"/>
                </a:lnTo>
                <a:lnTo>
                  <a:pt x="0" y="4457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184406" y="561433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Başlığı Belirleme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16384" y="2374358"/>
            <a:ext cx="10051035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96">
                <a:solidFill>
                  <a:srgbClr val="FFFFFF"/>
                </a:solidFill>
                <a:latin typeface="Times New Roman Bold"/>
              </a:rPr>
              <a:t>ChatGPT4: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84406" y="3450328"/>
            <a:ext cx="10051035" cy="75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8"/>
              </a:lnSpc>
            </a:pPr>
            <a:r>
              <a:rPr lang="en-US" sz="3999" spc="91">
                <a:solidFill>
                  <a:srgbClr val="FFFFFF"/>
                </a:solidFill>
                <a:latin typeface="Times New Roman Bold"/>
              </a:rPr>
              <a:t>Yalnızca tek bir öneri sunmaktadır.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81618" y="2229063"/>
            <a:ext cx="1267800" cy="1144688"/>
          </a:xfrm>
          <a:custGeom>
            <a:avLst/>
            <a:gdLst/>
            <a:ahLst/>
            <a:cxnLst/>
            <a:rect l="l" t="t" r="r" b="b"/>
            <a:pathLst>
              <a:path w="1267800" h="1144688">
                <a:moveTo>
                  <a:pt x="0" y="0"/>
                </a:moveTo>
                <a:lnTo>
                  <a:pt x="1267799" y="0"/>
                </a:lnTo>
                <a:lnTo>
                  <a:pt x="1267799" y="1144688"/>
                </a:lnTo>
                <a:lnTo>
                  <a:pt x="0" y="1144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2" t="-13869" r="-7320" b="-824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776" y="1887895"/>
            <a:ext cx="1392814" cy="1174556"/>
          </a:xfrm>
          <a:custGeom>
            <a:avLst/>
            <a:gdLst/>
            <a:ahLst/>
            <a:cxnLst/>
            <a:rect l="l" t="t" r="r" b="b"/>
            <a:pathLst>
              <a:path w="1392814" h="1174556">
                <a:moveTo>
                  <a:pt x="0" y="0"/>
                </a:moveTo>
                <a:lnTo>
                  <a:pt x="1392814" y="0"/>
                </a:lnTo>
                <a:lnTo>
                  <a:pt x="1392814" y="1174555"/>
                </a:lnTo>
                <a:lnTo>
                  <a:pt x="0" y="1174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94" r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24948" y="4162576"/>
            <a:ext cx="9838104" cy="5844116"/>
          </a:xfrm>
          <a:custGeom>
            <a:avLst/>
            <a:gdLst/>
            <a:ahLst/>
            <a:cxnLst/>
            <a:rect l="l" t="t" r="r" b="b"/>
            <a:pathLst>
              <a:path w="9838104" h="5844116">
                <a:moveTo>
                  <a:pt x="0" y="0"/>
                </a:moveTo>
                <a:lnTo>
                  <a:pt x="9838104" y="0"/>
                </a:lnTo>
                <a:lnTo>
                  <a:pt x="9838104" y="5844117"/>
                </a:lnTo>
                <a:lnTo>
                  <a:pt x="0" y="5844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655" r="-6746" b="-369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271680" y="403225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Başlığı Belirleme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74432" y="2067174"/>
            <a:ext cx="1005103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80">
                <a:solidFill>
                  <a:srgbClr val="FFFFFF"/>
                </a:solidFill>
                <a:latin typeface="Times New Roman Bold"/>
              </a:rPr>
              <a:t>GEMINI: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00080" y="2910050"/>
            <a:ext cx="11088039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91">
                <a:solidFill>
                  <a:srgbClr val="FFFFFF"/>
                </a:solidFill>
                <a:latin typeface="Times New Roman Bold"/>
              </a:rPr>
              <a:t>Çok kapsamlı alternatif öneriler sunmaktadır.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0591" y="1946802"/>
            <a:ext cx="1160440" cy="1056741"/>
          </a:xfrm>
          <a:custGeom>
            <a:avLst/>
            <a:gdLst/>
            <a:ahLst/>
            <a:cxnLst/>
            <a:rect l="l" t="t" r="r" b="b"/>
            <a:pathLst>
              <a:path w="1160440" h="1056741">
                <a:moveTo>
                  <a:pt x="0" y="0"/>
                </a:moveTo>
                <a:lnTo>
                  <a:pt x="1160439" y="0"/>
                </a:lnTo>
                <a:lnTo>
                  <a:pt x="1160439" y="1056741"/>
                </a:lnTo>
                <a:lnTo>
                  <a:pt x="0" y="10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37206" y="3873493"/>
            <a:ext cx="11613588" cy="5948646"/>
          </a:xfrm>
          <a:custGeom>
            <a:avLst/>
            <a:gdLst/>
            <a:ahLst/>
            <a:cxnLst/>
            <a:rect l="l" t="t" r="r" b="b"/>
            <a:pathLst>
              <a:path w="11613588" h="5948646">
                <a:moveTo>
                  <a:pt x="0" y="0"/>
                </a:moveTo>
                <a:lnTo>
                  <a:pt x="11613588" y="0"/>
                </a:lnTo>
                <a:lnTo>
                  <a:pt x="11613588" y="5948646"/>
                </a:lnTo>
                <a:lnTo>
                  <a:pt x="0" y="5948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42043" y="403225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Başlığı Belirleme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74432" y="2076699"/>
            <a:ext cx="10051035" cy="66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8"/>
              </a:lnSpc>
            </a:pPr>
            <a:r>
              <a:rPr lang="en-US" sz="3499" spc="80">
                <a:solidFill>
                  <a:srgbClr val="FFFFFF"/>
                </a:solidFill>
                <a:latin typeface="Times New Roman Bold"/>
              </a:rPr>
              <a:t>COPILOT: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62755" y="2841618"/>
            <a:ext cx="11088039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spc="92">
                <a:solidFill>
                  <a:srgbClr val="FFFFFF"/>
                </a:solidFill>
                <a:latin typeface="Times New Roman Bold"/>
              </a:rPr>
              <a:t>Birden fazla alternatif öneriler sunmaktadır.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1754" y="378891"/>
            <a:ext cx="1266015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İçerik Listesi Belirleme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4572" y="2348345"/>
            <a:ext cx="9826310" cy="15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spc="94">
                <a:solidFill>
                  <a:srgbClr val="FFFFFF"/>
                </a:solidFill>
                <a:latin typeface="Times New Roman Bold"/>
              </a:rPr>
              <a:t>‘’Literatür tarama eğitimi vereceğim. </a:t>
            </a:r>
          </a:p>
          <a:p>
            <a:pPr algn="ctr">
              <a:lnSpc>
                <a:spcPts val="5739"/>
              </a:lnSpc>
            </a:pPr>
            <a:r>
              <a:rPr lang="en-US" sz="4099" spc="94">
                <a:solidFill>
                  <a:srgbClr val="FFFFFF"/>
                </a:solidFill>
                <a:latin typeface="Times New Roman Bold"/>
              </a:rPr>
              <a:t>Hangi konulardan bahsedebilirim? ‘’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62063" y="3838099"/>
            <a:ext cx="6836211" cy="2434044"/>
            <a:chOff x="0" y="0"/>
            <a:chExt cx="2132037" cy="7591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361832" y="4612791"/>
            <a:ext cx="5436673" cy="158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2893" spc="66">
                <a:solidFill>
                  <a:srgbClr val="FFFFFF"/>
                </a:solidFill>
                <a:latin typeface="Times New Roman Bold"/>
              </a:rPr>
              <a:t>ChatGPT4 ve Copilot</a:t>
            </a:r>
          </a:p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spc="66">
                <a:solidFill>
                  <a:srgbClr val="FFFFFF"/>
                </a:solidFill>
                <a:latin typeface="Times New Roman Bold"/>
              </a:rPr>
              <a:t> çok benzer başlıklar önerdiği görülmüştür.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662063" y="6796018"/>
            <a:ext cx="6836211" cy="2434044"/>
            <a:chOff x="0" y="0"/>
            <a:chExt cx="2132037" cy="7591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2037" cy="759115"/>
            </a:xfrm>
            <a:custGeom>
              <a:avLst/>
              <a:gdLst/>
              <a:ahLst/>
              <a:cxnLst/>
              <a:rect l="l" t="t" r="r" b="b"/>
              <a:pathLst>
                <a:path w="2132037" h="759115">
                  <a:moveTo>
                    <a:pt x="16987" y="0"/>
                  </a:moveTo>
                  <a:lnTo>
                    <a:pt x="2115050" y="0"/>
                  </a:lnTo>
                  <a:cubicBezTo>
                    <a:pt x="2119555" y="0"/>
                    <a:pt x="2123876" y="1790"/>
                    <a:pt x="2127062" y="4975"/>
                  </a:cubicBezTo>
                  <a:cubicBezTo>
                    <a:pt x="2130247" y="8161"/>
                    <a:pt x="2132037" y="12482"/>
                    <a:pt x="2132037" y="16987"/>
                  </a:cubicBezTo>
                  <a:lnTo>
                    <a:pt x="2132037" y="742128"/>
                  </a:lnTo>
                  <a:cubicBezTo>
                    <a:pt x="2132037" y="751510"/>
                    <a:pt x="2124432" y="759115"/>
                    <a:pt x="2115050" y="759115"/>
                  </a:cubicBezTo>
                  <a:lnTo>
                    <a:pt x="16987" y="759115"/>
                  </a:lnTo>
                  <a:cubicBezTo>
                    <a:pt x="7605" y="759115"/>
                    <a:pt x="0" y="751510"/>
                    <a:pt x="0" y="742128"/>
                  </a:cubicBezTo>
                  <a:lnTo>
                    <a:pt x="0" y="16987"/>
                  </a:lnTo>
                  <a:cubicBezTo>
                    <a:pt x="0" y="7605"/>
                    <a:pt x="7605" y="0"/>
                    <a:pt x="16987" y="0"/>
                  </a:cubicBezTo>
                  <a:close/>
                </a:path>
              </a:pathLst>
            </a:custGeom>
            <a:solidFill>
              <a:srgbClr val="5383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32037" cy="797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361832" y="7584087"/>
            <a:ext cx="5664981" cy="158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1"/>
              </a:lnSpc>
              <a:spcBef>
                <a:spcPct val="0"/>
              </a:spcBef>
            </a:pP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Gemini,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eğitime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göre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hem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genel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hem de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detaylı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olabilecek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geniş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kapsamlı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öneriler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2893" spc="66" dirty="0" err="1">
                <a:solidFill>
                  <a:srgbClr val="FFFFFF"/>
                </a:solidFill>
                <a:latin typeface="Times New Roman Bold"/>
              </a:rPr>
              <a:t>sundu</a:t>
            </a:r>
            <a:r>
              <a:rPr lang="en-US" sz="2893" spc="66" dirty="0">
                <a:solidFill>
                  <a:srgbClr val="FFFFFF"/>
                </a:solidFill>
                <a:latin typeface="Times New Roman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73192" y="5143500"/>
            <a:ext cx="5285200" cy="3415560"/>
          </a:xfrm>
          <a:custGeom>
            <a:avLst/>
            <a:gdLst/>
            <a:ahLst/>
            <a:cxnLst/>
            <a:rect l="l" t="t" r="r" b="b"/>
            <a:pathLst>
              <a:path w="5285200" h="3415560">
                <a:moveTo>
                  <a:pt x="0" y="0"/>
                </a:moveTo>
                <a:lnTo>
                  <a:pt x="5285200" y="0"/>
                </a:lnTo>
                <a:lnTo>
                  <a:pt x="5285200" y="3415560"/>
                </a:lnTo>
                <a:lnTo>
                  <a:pt x="0" y="341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80169" y="3853930"/>
            <a:ext cx="676433" cy="615985"/>
          </a:xfrm>
          <a:custGeom>
            <a:avLst/>
            <a:gdLst/>
            <a:ahLst/>
            <a:cxnLst/>
            <a:rect l="l" t="t" r="r" b="b"/>
            <a:pathLst>
              <a:path w="676433" h="615985">
                <a:moveTo>
                  <a:pt x="0" y="0"/>
                </a:moveTo>
                <a:lnTo>
                  <a:pt x="676432" y="0"/>
                </a:lnTo>
                <a:lnTo>
                  <a:pt x="676432" y="615986"/>
                </a:lnTo>
                <a:lnTo>
                  <a:pt x="0" y="615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567010" y="6796018"/>
            <a:ext cx="1026317" cy="865490"/>
          </a:xfrm>
          <a:custGeom>
            <a:avLst/>
            <a:gdLst/>
            <a:ahLst/>
            <a:cxnLst/>
            <a:rect l="l" t="t" r="r" b="b"/>
            <a:pathLst>
              <a:path w="1026317" h="865490">
                <a:moveTo>
                  <a:pt x="0" y="0"/>
                </a:moveTo>
                <a:lnTo>
                  <a:pt x="1026317" y="0"/>
                </a:lnTo>
                <a:lnTo>
                  <a:pt x="1026317" y="865490"/>
                </a:lnTo>
                <a:lnTo>
                  <a:pt x="0" y="865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94" r="-25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380400" y="3838099"/>
            <a:ext cx="699769" cy="631817"/>
          </a:xfrm>
          <a:custGeom>
            <a:avLst/>
            <a:gdLst/>
            <a:ahLst/>
            <a:cxnLst/>
            <a:rect l="l" t="t" r="r" b="b"/>
            <a:pathLst>
              <a:path w="699769" h="631817">
                <a:moveTo>
                  <a:pt x="0" y="0"/>
                </a:moveTo>
                <a:lnTo>
                  <a:pt x="699769" y="0"/>
                </a:lnTo>
                <a:lnTo>
                  <a:pt x="699769" y="631817"/>
                </a:lnTo>
                <a:lnTo>
                  <a:pt x="0" y="631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32" t="-13869" r="-7320" b="-824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79071" y="3314710"/>
            <a:ext cx="9741002" cy="7916778"/>
          </a:xfrm>
          <a:custGeom>
            <a:avLst/>
            <a:gdLst/>
            <a:ahLst/>
            <a:cxnLst/>
            <a:rect l="l" t="t" r="r" b="b"/>
            <a:pathLst>
              <a:path w="9741002" h="7916778">
                <a:moveTo>
                  <a:pt x="0" y="0"/>
                </a:moveTo>
                <a:lnTo>
                  <a:pt x="9741002" y="0"/>
                </a:lnTo>
                <a:lnTo>
                  <a:pt x="9741002" y="7916777"/>
                </a:lnTo>
                <a:lnTo>
                  <a:pt x="0" y="791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0900" y="4222270"/>
            <a:ext cx="8410622" cy="5542448"/>
          </a:xfrm>
          <a:custGeom>
            <a:avLst/>
            <a:gdLst/>
            <a:ahLst/>
            <a:cxnLst/>
            <a:rect l="l" t="t" r="r" b="b"/>
            <a:pathLst>
              <a:path w="9611420" h="6497348">
                <a:moveTo>
                  <a:pt x="0" y="0"/>
                </a:moveTo>
                <a:lnTo>
                  <a:pt x="9611420" y="0"/>
                </a:lnTo>
                <a:lnTo>
                  <a:pt x="9611420" y="6497348"/>
                </a:lnTo>
                <a:lnTo>
                  <a:pt x="0" y="6497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03" b="-8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48993" y="403225"/>
            <a:ext cx="12660157" cy="10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Videolarını Zenginleştirme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56304" y="2161695"/>
            <a:ext cx="15575392" cy="138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‘’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Kısa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kütüphane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eğitim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videolarına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arka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fon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müzik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eklemek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istiyorum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.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Önerilerin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nedir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?’’</a:t>
            </a:r>
          </a:p>
        </p:txBody>
      </p:sp>
      <p:pic>
        <p:nvPicPr>
          <p:cNvPr id="7" name="Resim 6" descr="metin, ekran görüntüsü, yazı tipi, doküman, belge içeren bir resim&#10;&#10;Açıklama otomatik olarak oluşturuldu">
            <a:extLst>
              <a:ext uri="{FF2B5EF4-FFF2-40B4-BE49-F238E27FC236}">
                <a16:creationId xmlns:a16="http://schemas.microsoft.com/office/drawing/2014/main" id="{B7D2FCC8-E4A1-E0A7-2BB9-E4EF168C4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54" y="4268144"/>
            <a:ext cx="9072303" cy="55424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79071" y="3314710"/>
            <a:ext cx="9741002" cy="7916778"/>
          </a:xfrm>
          <a:custGeom>
            <a:avLst/>
            <a:gdLst/>
            <a:ahLst/>
            <a:cxnLst/>
            <a:rect l="l" t="t" r="r" b="b"/>
            <a:pathLst>
              <a:path w="9741002" h="7916778">
                <a:moveTo>
                  <a:pt x="0" y="0"/>
                </a:moveTo>
                <a:lnTo>
                  <a:pt x="9741002" y="0"/>
                </a:lnTo>
                <a:lnTo>
                  <a:pt x="9741002" y="7916777"/>
                </a:lnTo>
                <a:lnTo>
                  <a:pt x="0" y="7916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48993" y="403225"/>
            <a:ext cx="12660157" cy="10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Eğitim Videolarını Zenginleştirme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56304" y="2161695"/>
            <a:ext cx="15575392" cy="138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‘’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Kısa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kütüphane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eğitim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videolarına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arka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fon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müzik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eklemek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istiyorum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.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Önerilerin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 </a:t>
            </a:r>
            <a:r>
              <a:rPr lang="en-US" sz="3800" spc="87" dirty="0" err="1">
                <a:solidFill>
                  <a:srgbClr val="FFFFFF"/>
                </a:solidFill>
                <a:latin typeface="Times New Roman Bold"/>
              </a:rPr>
              <a:t>nedir</a:t>
            </a:r>
            <a:r>
              <a:rPr lang="en-US" sz="3800" spc="87" dirty="0">
                <a:solidFill>
                  <a:srgbClr val="FFFFFF"/>
                </a:solidFill>
                <a:latin typeface="Times New Roman Bold"/>
              </a:rPr>
              <a:t>?’’</a:t>
            </a:r>
          </a:p>
        </p:txBody>
      </p:sp>
      <p:pic>
        <p:nvPicPr>
          <p:cNvPr id="8" name="Resim 7" descr="metin, ekran görüntüsü, doküman, belge, yazı tipi içeren bir resim&#10;&#10;Açıklama otomatik olarak oluşturuldu">
            <a:extLst>
              <a:ext uri="{FF2B5EF4-FFF2-40B4-BE49-F238E27FC236}">
                <a16:creationId xmlns:a16="http://schemas.microsoft.com/office/drawing/2014/main" id="{04357E1F-03C5-4E06-A031-C2A34F7EC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3" y="3841945"/>
            <a:ext cx="7131627" cy="6136696"/>
          </a:xfrm>
          <a:prstGeom prst="rect">
            <a:avLst/>
          </a:prstGeom>
        </p:spPr>
      </p:pic>
      <p:pic>
        <p:nvPicPr>
          <p:cNvPr id="10" name="Resim 9" descr="metin, ekran görüntüsü, doküman, belge, yazı tipi içeren bir resim&#10;&#10;Açıklama otomatik olarak oluşturuldu">
            <a:extLst>
              <a:ext uri="{FF2B5EF4-FFF2-40B4-BE49-F238E27FC236}">
                <a16:creationId xmlns:a16="http://schemas.microsoft.com/office/drawing/2014/main" id="{84798C46-7259-46B4-5A57-4AB2E7064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21" y="3849565"/>
            <a:ext cx="6801475" cy="6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5610" y="7256963"/>
            <a:ext cx="2209299" cy="2812765"/>
          </a:xfrm>
          <a:custGeom>
            <a:avLst/>
            <a:gdLst/>
            <a:ahLst/>
            <a:cxnLst/>
            <a:rect l="l" t="t" r="r" b="b"/>
            <a:pathLst>
              <a:path w="2209299" h="2812765">
                <a:moveTo>
                  <a:pt x="0" y="0"/>
                </a:moveTo>
                <a:lnTo>
                  <a:pt x="2209299" y="0"/>
                </a:lnTo>
                <a:lnTo>
                  <a:pt x="2209299" y="2812765"/>
                </a:lnTo>
                <a:lnTo>
                  <a:pt x="0" y="2812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04487" y="1047750"/>
            <a:ext cx="866303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4"/>
              </a:lnSpc>
            </a:pPr>
            <a:r>
              <a:rPr lang="en-US" sz="5699" spc="-153">
                <a:solidFill>
                  <a:srgbClr val="FFFFFF"/>
                </a:solidFill>
                <a:latin typeface="Times New Roman Bold"/>
              </a:rPr>
              <a:t>YÖNTEM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972386"/>
            <a:ext cx="16381412" cy="500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Elektronik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kaynakların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liste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analizlerinde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‘’ChatGPT4'’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ve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‘’COPILOT’’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kullanılarak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sonuçlar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değerlendirilmiştir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Gemini’de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dosya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yüklenemediğinden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liste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analizinde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kullanılamamıştır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spc="80" dirty="0">
              <a:solidFill>
                <a:srgbClr val="FFFFFF"/>
              </a:solidFill>
              <a:latin typeface="Times New Roman"/>
            </a:endParaRPr>
          </a:p>
          <a:p>
            <a:pPr algn="just">
              <a:lnSpc>
                <a:spcPts val="4900"/>
              </a:lnSpc>
            </a:pPr>
            <a:endParaRPr lang="en-US" sz="3500" spc="80" dirty="0">
              <a:solidFill>
                <a:srgbClr val="FFFFFF"/>
              </a:solidFill>
              <a:latin typeface="Times New Roman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Araştırma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ve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öneri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süreçlerinde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‘’ChatGPT4, COPILOT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ve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Gemini’’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kullanılarak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sonuçları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karşılaştırma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3500" spc="80" dirty="0" err="1">
                <a:solidFill>
                  <a:srgbClr val="FFFFFF"/>
                </a:solidFill>
                <a:latin typeface="Times New Roman"/>
              </a:rPr>
              <a:t>yapılmıştır</a:t>
            </a:r>
            <a:r>
              <a:rPr lang="en-US" sz="3500" spc="80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spc="80" dirty="0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499171" y="2948269"/>
            <a:ext cx="3055743" cy="8706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-1660012" y="4899105"/>
            <a:ext cx="4216584" cy="89146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-1660012" y="7148870"/>
            <a:ext cx="4216584" cy="89146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74078" y="8362156"/>
            <a:ext cx="2185717" cy="17922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06780" y="466071"/>
            <a:ext cx="12660157" cy="10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spc="126">
                <a:solidFill>
                  <a:srgbClr val="FFFFFF"/>
                </a:solidFill>
                <a:latin typeface="Times New Roman Bold"/>
              </a:rPr>
              <a:t>GENEL DEĞERLENDİRME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13922" y="2526647"/>
            <a:ext cx="13346540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spc="80">
                <a:solidFill>
                  <a:srgbClr val="FFFFFF"/>
                </a:solidFill>
                <a:latin typeface="Times New Roman Bold"/>
              </a:rPr>
              <a:t>Tek seferde sorgu yapmak yerine adım adım ilerlendiğinde daha verimli sonuç alındığı gözlemlenmiştir.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3922" y="4485622"/>
            <a:ext cx="13346540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spc="80">
                <a:solidFill>
                  <a:srgbClr val="FFFFFF"/>
                </a:solidFill>
                <a:latin typeface="Times New Roman Bold"/>
              </a:rPr>
              <a:t>Öneri amaçlı kullanıldığında ‘’Gemini’’ ile daha detaylı sonuçlar elde edildiği gözlemlenmiştir.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3922" y="6792913"/>
            <a:ext cx="13346540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spc="80">
                <a:solidFill>
                  <a:srgbClr val="FFFFFF"/>
                </a:solidFill>
                <a:latin typeface="Times New Roman Bold"/>
              </a:rPr>
              <a:t>ChatGPT4 ve Copilot’un ders kaynakları konusunda aynı önerilerde bulunduğu görülmüştür.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23467" y="4075742"/>
            <a:ext cx="8630999" cy="177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019"/>
              </a:lnSpc>
            </a:pPr>
            <a:r>
              <a:rPr lang="en-US" sz="9299" spc="213">
                <a:solidFill>
                  <a:srgbClr val="FFFFFF"/>
                </a:solidFill>
                <a:latin typeface="Times New Roman Bold"/>
              </a:rPr>
              <a:t>Teşekkürler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52090" y="4615853"/>
            <a:ext cx="8586866" cy="109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5"/>
              </a:lnSpc>
            </a:pPr>
            <a:r>
              <a:rPr lang="en-US" sz="7437" spc="-200">
                <a:solidFill>
                  <a:srgbClr val="FFFFFF"/>
                </a:solidFill>
                <a:latin typeface="Times New Roman Bold"/>
              </a:rPr>
              <a:t>VERİTABANLARI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3346470"/>
            <a:ext cx="5302565" cy="6940530"/>
          </a:xfrm>
          <a:custGeom>
            <a:avLst/>
            <a:gdLst/>
            <a:ahLst/>
            <a:cxnLst/>
            <a:rect l="l" t="t" r="r" b="b"/>
            <a:pathLst>
              <a:path w="5302565" h="6940530">
                <a:moveTo>
                  <a:pt x="0" y="0"/>
                </a:moveTo>
                <a:lnTo>
                  <a:pt x="5302565" y="0"/>
                </a:lnTo>
                <a:lnTo>
                  <a:pt x="5302565" y="6940530"/>
                </a:lnTo>
                <a:lnTo>
                  <a:pt x="0" y="694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7780353" y="6797685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1174" y="5681196"/>
            <a:ext cx="7195065" cy="5847626"/>
          </a:xfrm>
          <a:custGeom>
            <a:avLst/>
            <a:gdLst/>
            <a:ahLst/>
            <a:cxnLst/>
            <a:rect l="l" t="t" r="r" b="b"/>
            <a:pathLst>
              <a:path w="7195065" h="5847626">
                <a:moveTo>
                  <a:pt x="0" y="0"/>
                </a:moveTo>
                <a:lnTo>
                  <a:pt x="7195065" y="0"/>
                </a:lnTo>
                <a:lnTo>
                  <a:pt x="7195065" y="5847625"/>
                </a:lnTo>
                <a:lnTo>
                  <a:pt x="0" y="5847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429241" y="1121705"/>
            <a:ext cx="21146482" cy="209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spc="131">
                <a:solidFill>
                  <a:srgbClr val="FFFFFF"/>
                </a:solidFill>
                <a:latin typeface="Times New Roman Bold"/>
              </a:rPr>
              <a:t>Fakültelere Ders Kaynakları Hazırlamak:</a:t>
            </a:r>
          </a:p>
          <a:p>
            <a:pPr algn="ctr">
              <a:lnSpc>
                <a:spcPts val="7980"/>
              </a:lnSpc>
            </a:pPr>
            <a:r>
              <a:rPr lang="en-US" sz="5700" spc="131">
                <a:solidFill>
                  <a:srgbClr val="FFFFFF"/>
                </a:solidFill>
                <a:latin typeface="Times New Roman Bold"/>
              </a:rPr>
              <a:t>Veritabanı Örneği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273066"/>
            <a:ext cx="16230600" cy="140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>
                <a:solidFill>
                  <a:srgbClr val="FFFFFF"/>
                </a:solidFill>
                <a:latin typeface="Times New Roman"/>
              </a:rPr>
              <a:t>Müfredat programı ve </a:t>
            </a:r>
            <a:r>
              <a:rPr lang="en-US" sz="3811" spc="87">
                <a:solidFill>
                  <a:srgbClr val="FFFFFF"/>
                </a:solidFill>
                <a:latin typeface="Times New Roman Bold"/>
              </a:rPr>
              <a:t>‘’veritabanı’’</a:t>
            </a:r>
            <a:r>
              <a:rPr lang="en-US" sz="3811" spc="87">
                <a:solidFill>
                  <a:srgbClr val="FFFFFF"/>
                </a:solidFill>
                <a:latin typeface="Times New Roman"/>
              </a:rPr>
              <a:t> içerik listesi ile konu bazlı ders kaynakları hazırlanmıştır.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025" y="876300"/>
            <a:ext cx="17267950" cy="276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976" lvl="1" indent="-411488" algn="just">
              <a:lnSpc>
                <a:spcPts val="5336"/>
              </a:lnSpc>
              <a:buFont typeface="Arial"/>
              <a:buChar char="•"/>
            </a:pPr>
            <a:r>
              <a:rPr lang="en-US" sz="3811" spc="87">
                <a:solidFill>
                  <a:srgbClr val="FFFFFF"/>
                </a:solidFill>
                <a:latin typeface="Times New Roman"/>
              </a:rPr>
              <a:t>Hukuk Fakültesi </a:t>
            </a:r>
            <a:r>
              <a:rPr lang="en-US" sz="3811" spc="87">
                <a:solidFill>
                  <a:srgbClr val="FFFFFF"/>
                </a:solidFill>
                <a:latin typeface="Times New Roman Bold"/>
              </a:rPr>
              <a:t>‘’JUR124 Legal German’’</a:t>
            </a:r>
            <a:r>
              <a:rPr lang="en-US" sz="3811" spc="87">
                <a:solidFill>
                  <a:srgbClr val="FFFFFF"/>
                </a:solidFill>
                <a:latin typeface="Times New Roman"/>
              </a:rPr>
              <a:t> dersi müfredatı ile MEF Kütüphanenin abone olduğu Alman Hukukuna yönelik bir veritabanının içerik listesi CHATGPT4'e ve COPILOT’a yüklenerek haftalara göre ders kaynakları oluşturulması istenmiştir.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77099" y="3965501"/>
            <a:ext cx="8333803" cy="5815738"/>
            <a:chOff x="0" y="0"/>
            <a:chExt cx="1402611" cy="9788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2611" cy="978811"/>
            </a:xfrm>
            <a:custGeom>
              <a:avLst/>
              <a:gdLst/>
              <a:ahLst/>
              <a:cxnLst/>
              <a:rect l="l" t="t" r="r" b="b"/>
              <a:pathLst>
                <a:path w="1402611" h="978811">
                  <a:moveTo>
                    <a:pt x="30656" y="0"/>
                  </a:moveTo>
                  <a:lnTo>
                    <a:pt x="1371955" y="0"/>
                  </a:lnTo>
                  <a:cubicBezTo>
                    <a:pt x="1388886" y="0"/>
                    <a:pt x="1402611" y="13725"/>
                    <a:pt x="1402611" y="30656"/>
                  </a:cubicBezTo>
                  <a:lnTo>
                    <a:pt x="1402611" y="948155"/>
                  </a:lnTo>
                  <a:cubicBezTo>
                    <a:pt x="1402611" y="965086"/>
                    <a:pt x="1388886" y="978811"/>
                    <a:pt x="1371955" y="978811"/>
                  </a:cubicBezTo>
                  <a:lnTo>
                    <a:pt x="30656" y="978811"/>
                  </a:lnTo>
                  <a:cubicBezTo>
                    <a:pt x="13725" y="978811"/>
                    <a:pt x="0" y="965086"/>
                    <a:pt x="0" y="948155"/>
                  </a:cubicBezTo>
                  <a:lnTo>
                    <a:pt x="0" y="30656"/>
                  </a:lnTo>
                  <a:cubicBezTo>
                    <a:pt x="0" y="13725"/>
                    <a:pt x="13725" y="0"/>
                    <a:pt x="30656" y="0"/>
                  </a:cubicBezTo>
                  <a:close/>
                </a:path>
              </a:pathLst>
            </a:custGeom>
            <a:blipFill>
              <a:blip r:embed="rId2"/>
              <a:stretch>
                <a:fillRect l="-44429" t="-20208" r="-15362" b="-1435"/>
              </a:stretch>
            </a:blipFill>
            <a:ln w="1905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lektronik donanım, ekran görüntüsü, yazılım içeren bir resim&#10;&#10;Açıklama otomatik olarak oluşturuldu">
            <a:extLst>
              <a:ext uri="{FF2B5EF4-FFF2-40B4-BE49-F238E27FC236}">
                <a16:creationId xmlns:a16="http://schemas.microsoft.com/office/drawing/2014/main" id="{67FD5B03-183A-C67E-FED8-EDF37FE8F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14576686" cy="815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23795" y="-62396"/>
            <a:ext cx="13896278" cy="11293884"/>
          </a:xfrm>
          <a:custGeom>
            <a:avLst/>
            <a:gdLst/>
            <a:ahLst/>
            <a:cxnLst/>
            <a:rect l="l" t="t" r="r" b="b"/>
            <a:pathLst>
              <a:path w="13896278" h="11293884">
                <a:moveTo>
                  <a:pt x="0" y="0"/>
                </a:moveTo>
                <a:lnTo>
                  <a:pt x="13896278" y="0"/>
                </a:lnTo>
                <a:lnTo>
                  <a:pt x="13896278" y="11293883"/>
                </a:lnTo>
                <a:lnTo>
                  <a:pt x="0" y="11293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65454" y="1028700"/>
            <a:ext cx="14957091" cy="7668244"/>
          </a:xfrm>
          <a:custGeom>
            <a:avLst/>
            <a:gdLst/>
            <a:ahLst/>
            <a:cxnLst/>
            <a:rect l="l" t="t" r="r" b="b"/>
            <a:pathLst>
              <a:path w="14957091" h="7668244">
                <a:moveTo>
                  <a:pt x="0" y="0"/>
                </a:moveTo>
                <a:lnTo>
                  <a:pt x="14957092" y="0"/>
                </a:lnTo>
                <a:lnTo>
                  <a:pt x="14957092" y="7668244"/>
                </a:lnTo>
                <a:lnTo>
                  <a:pt x="0" y="7668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5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41391" y="9105900"/>
            <a:ext cx="17267950" cy="73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6"/>
              </a:lnSpc>
            </a:pPr>
            <a:r>
              <a:rPr lang="en-US" sz="3811" spc="87">
                <a:solidFill>
                  <a:srgbClr val="FFFFFF"/>
                </a:solidFill>
                <a:latin typeface="Times New Roman Bold Italics"/>
              </a:rPr>
              <a:t>*Tablo CHATGPT4 tarafından JPEG formatında oluşturulmuştur.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4085" y="1028700"/>
            <a:ext cx="16699830" cy="7903212"/>
          </a:xfrm>
          <a:custGeom>
            <a:avLst/>
            <a:gdLst/>
            <a:ahLst/>
            <a:cxnLst/>
            <a:rect l="l" t="t" r="r" b="b"/>
            <a:pathLst>
              <a:path w="16699830" h="7903212">
                <a:moveTo>
                  <a:pt x="0" y="0"/>
                </a:moveTo>
                <a:lnTo>
                  <a:pt x="16699830" y="0"/>
                </a:lnTo>
                <a:lnTo>
                  <a:pt x="16699830" y="7903212"/>
                </a:lnTo>
                <a:lnTo>
                  <a:pt x="0" y="7903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07718" y="9105900"/>
            <a:ext cx="17267950" cy="73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6"/>
              </a:lnSpc>
            </a:pPr>
            <a:r>
              <a:rPr lang="en-US" sz="3811" spc="87">
                <a:solidFill>
                  <a:srgbClr val="FFFFFF"/>
                </a:solidFill>
                <a:latin typeface="Times New Roman Bold Italics"/>
              </a:rPr>
              <a:t>*COPILOT tarafından sohbet alanına bu şekilde oluşturulabilmiştir.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632</Words>
  <Application>Microsoft Office PowerPoint</Application>
  <PresentationFormat>Özel</PresentationFormat>
  <Paragraphs>105</Paragraphs>
  <Slides>31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0" baseType="lpstr">
      <vt:lpstr>Abril Fatface</vt:lpstr>
      <vt:lpstr>Calibri</vt:lpstr>
      <vt:lpstr>Times New Roman Bold</vt:lpstr>
      <vt:lpstr>Aptos</vt:lpstr>
      <vt:lpstr>Times New Roman</vt:lpstr>
      <vt:lpstr>Times New Roman Italics</vt:lpstr>
      <vt:lpstr>Times New Roman Bold Italics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60.KH Sunumu</dc:title>
  <cp:lastModifiedBy>SERENAY BAYKARA</cp:lastModifiedBy>
  <cp:revision>19</cp:revision>
  <dcterms:created xsi:type="dcterms:W3CDTF">2006-08-16T00:00:00Z</dcterms:created>
  <dcterms:modified xsi:type="dcterms:W3CDTF">2024-03-27T05:13:59Z</dcterms:modified>
  <dc:identifier>DAF_MIBrv6w</dc:identifier>
</cp:coreProperties>
</file>