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3" r:id="rId5"/>
    <p:sldId id="27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6" r:id="rId19"/>
    <p:sldId id="271" r:id="rId20"/>
    <p:sldId id="272" r:id="rId21"/>
  </p:sldIdLst>
  <p:sldSz cx="18288000" cy="10287000"/>
  <p:notesSz cx="6858000" cy="9144000"/>
  <p:embeddedFontLst>
    <p:embeddedFont>
      <p:font typeface="Arimo Bold Italics" panose="020B0604020202020204" charset="0"/>
      <p:regular r:id="rId22"/>
    </p:embeddedFont>
    <p:embeddedFont>
      <p:font typeface="Arimo Italics" panose="020B0604020202020204" charset="0"/>
      <p:regular r:id="rId23"/>
    </p:embeddedFont>
    <p:embeddedFont>
      <p:font typeface="Calibri (MS) Bold" panose="020B0604020202020204" charset="0"/>
      <p:regular r:id="rId24"/>
    </p:embeddedFont>
    <p:embeddedFont>
      <p:font typeface="Fira Sans" panose="020B0503050000020004" pitchFamily="34" charset="0"/>
      <p:regular r:id="rId25"/>
      <p:bold r:id="rId26"/>
      <p:italic r:id="rId27"/>
      <p:boldItalic r:id="rId28"/>
    </p:embeddedFont>
    <p:embeddedFont>
      <p:font typeface="Fira Sans Bold" panose="020B0803050000020004" charset="0"/>
      <p:regular r:id="rId29"/>
    </p:embeddedFont>
    <p:embeddedFont>
      <p:font typeface="Fira Sans Italics" panose="020B0604020202020204" charset="0"/>
      <p:regular r:id="rId30"/>
    </p:embeddedFont>
    <p:embeddedFont>
      <p:font typeface="Fira Sans Medium" panose="020B06030500000200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D6E"/>
    <a:srgbClr val="004651"/>
    <a:srgbClr val="AFB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brary.illinois.edu/sc/services/" TargetMode="External"/><Relationship Id="rId2" Type="http://schemas.openxmlformats.org/officeDocument/2006/relationships/hyperlink" Target="https://www.library.illinois.edu/bhrsc/odt/" TargetMode="External"/><Relationship Id="rId1" Type="http://schemas.openxmlformats.org/officeDocument/2006/relationships/slideLayout" Target="../slideLayouts/slideLayout7.xml"/><Relationship Id="rId5" Type="http://schemas.openxmlformats.org/officeDocument/2006/relationships/hyperlink" Target="https://reservations.yale.edu/bmec/" TargetMode="External"/><Relationship Id="rId4" Type="http://schemas.openxmlformats.org/officeDocument/2006/relationships/hyperlink" Target="https://marx.library.yale.edu/data-gis-statlab/statlab"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baykaras@mef.edu.t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ala.org/acrl/resources/policies/chapter14"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sp>
        <p:nvSpPr>
          <p:cNvPr id="2" name="TextBox 2"/>
          <p:cNvSpPr txBox="1"/>
          <p:nvPr/>
        </p:nvSpPr>
        <p:spPr>
          <a:xfrm>
            <a:off x="572958" y="3676650"/>
            <a:ext cx="14178794" cy="1466850"/>
          </a:xfrm>
          <a:prstGeom prst="rect">
            <a:avLst/>
          </a:prstGeom>
        </p:spPr>
        <p:txBody>
          <a:bodyPr lIns="0" tIns="0" rIns="0" bIns="0" rtlCol="0" anchor="t">
            <a:spAutoFit/>
          </a:bodyPr>
          <a:lstStyle/>
          <a:p>
            <a:pPr>
              <a:lnSpc>
                <a:spcPts val="5437"/>
              </a:lnSpc>
            </a:pPr>
            <a:r>
              <a:rPr lang="en-US" sz="4531">
                <a:solidFill>
                  <a:srgbClr val="000000"/>
                </a:solidFill>
                <a:latin typeface="Calibri (MS) Bold"/>
              </a:rPr>
              <a:t>ÜNİVERSİTE KÜTÜPHANELERİ:</a:t>
            </a:r>
          </a:p>
          <a:p>
            <a:pPr algn="l">
              <a:lnSpc>
                <a:spcPts val="5437"/>
              </a:lnSpc>
            </a:pPr>
            <a:r>
              <a:rPr lang="en-US" sz="4531">
                <a:solidFill>
                  <a:srgbClr val="000000"/>
                </a:solidFill>
                <a:latin typeface="Calibri (MS) Bold"/>
              </a:rPr>
              <a:t>MEVZUAT VE UYGULAMALAR ÜZERİNE DEĞERLENDİRME</a:t>
            </a:r>
          </a:p>
        </p:txBody>
      </p:sp>
      <p:grpSp>
        <p:nvGrpSpPr>
          <p:cNvPr id="3" name="Group 3"/>
          <p:cNvGrpSpPr/>
          <p:nvPr/>
        </p:nvGrpSpPr>
        <p:grpSpPr>
          <a:xfrm>
            <a:off x="14328902" y="2317173"/>
            <a:ext cx="7321033" cy="6340049"/>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US"/>
            </a:p>
          </p:txBody>
        </p:sp>
      </p:grpSp>
      <p:grpSp>
        <p:nvGrpSpPr>
          <p:cNvPr id="5" name="Group 5"/>
          <p:cNvGrpSpPr/>
          <p:nvPr/>
        </p:nvGrpSpPr>
        <p:grpSpPr>
          <a:xfrm>
            <a:off x="12336342" y="5954842"/>
            <a:ext cx="2271679" cy="1967285"/>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txBody>
            <a:bodyPr/>
            <a:lstStyle/>
            <a:p>
              <a:endParaRPr lang="en-US"/>
            </a:p>
          </p:txBody>
        </p:sp>
      </p:grpSp>
      <p:grpSp>
        <p:nvGrpSpPr>
          <p:cNvPr id="7" name="Group 7"/>
          <p:cNvGrpSpPr/>
          <p:nvPr/>
        </p:nvGrpSpPr>
        <p:grpSpPr>
          <a:xfrm>
            <a:off x="14189800" y="3841954"/>
            <a:ext cx="3799619" cy="3290488"/>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sp>
        <p:nvSpPr>
          <p:cNvPr id="9" name="Freeform 9"/>
          <p:cNvSpPr/>
          <p:nvPr/>
        </p:nvSpPr>
        <p:spPr>
          <a:xfrm>
            <a:off x="298581" y="382046"/>
            <a:ext cx="2978019" cy="2483262"/>
          </a:xfrm>
          <a:custGeom>
            <a:avLst/>
            <a:gdLst/>
            <a:ahLst/>
            <a:cxnLst/>
            <a:rect l="l" t="t" r="r" b="b"/>
            <a:pathLst>
              <a:path w="2611324" h="2611324">
                <a:moveTo>
                  <a:pt x="0" y="0"/>
                </a:moveTo>
                <a:lnTo>
                  <a:pt x="2611325" y="0"/>
                </a:lnTo>
                <a:lnTo>
                  <a:pt x="2611325" y="2611325"/>
                </a:lnTo>
                <a:lnTo>
                  <a:pt x="0" y="2611325"/>
                </a:lnTo>
                <a:lnTo>
                  <a:pt x="0" y="0"/>
                </a:lnTo>
                <a:close/>
              </a:path>
            </a:pathLst>
          </a:custGeom>
          <a:blipFill>
            <a:blip r:embed="rId2"/>
            <a:stretch>
              <a:fillRect/>
            </a:stretch>
          </a:blipFill>
        </p:spPr>
        <p:txBody>
          <a:bodyPr/>
          <a:lstStyle/>
          <a:p>
            <a:endParaRPr lang="en-US"/>
          </a:p>
        </p:txBody>
      </p:sp>
      <p:sp>
        <p:nvSpPr>
          <p:cNvPr id="10" name="Freeform 10"/>
          <p:cNvSpPr/>
          <p:nvPr/>
        </p:nvSpPr>
        <p:spPr>
          <a:xfrm>
            <a:off x="16249178" y="297883"/>
            <a:ext cx="1740241" cy="1740241"/>
          </a:xfrm>
          <a:custGeom>
            <a:avLst/>
            <a:gdLst/>
            <a:ahLst/>
            <a:cxnLst/>
            <a:rect l="l" t="t" r="r" b="b"/>
            <a:pathLst>
              <a:path w="1740241" h="1740241">
                <a:moveTo>
                  <a:pt x="0" y="0"/>
                </a:moveTo>
                <a:lnTo>
                  <a:pt x="1740241" y="0"/>
                </a:lnTo>
                <a:lnTo>
                  <a:pt x="1740241" y="1740241"/>
                </a:lnTo>
                <a:lnTo>
                  <a:pt x="0" y="1740241"/>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298581" y="6462981"/>
            <a:ext cx="9571061" cy="1250279"/>
          </a:xfrm>
          <a:prstGeom prst="rect">
            <a:avLst/>
          </a:prstGeom>
        </p:spPr>
        <p:txBody>
          <a:bodyPr lIns="0" tIns="0" rIns="0" bIns="0" rtlCol="0" anchor="t">
            <a:spAutoFit/>
          </a:bodyPr>
          <a:lstStyle/>
          <a:p>
            <a:pPr algn="ctr">
              <a:lnSpc>
                <a:spcPts val="5071"/>
              </a:lnSpc>
            </a:pPr>
            <a:r>
              <a:rPr lang="en-US" sz="3622" dirty="0">
                <a:solidFill>
                  <a:srgbClr val="000000"/>
                </a:solidFill>
                <a:latin typeface="Arimo Bold Italics"/>
              </a:rPr>
              <a:t>Serenay BAYKARA</a:t>
            </a:r>
          </a:p>
          <a:p>
            <a:pPr algn="ctr">
              <a:lnSpc>
                <a:spcPts val="5071"/>
              </a:lnSpc>
            </a:pPr>
            <a:r>
              <a:rPr lang="en-US" sz="3622" dirty="0">
                <a:solidFill>
                  <a:srgbClr val="000000"/>
                </a:solidFill>
                <a:latin typeface="Arimo Italics"/>
              </a:rPr>
              <a:t>MEF </a:t>
            </a:r>
            <a:r>
              <a:rPr lang="en-US" sz="3622" dirty="0" err="1">
                <a:solidFill>
                  <a:srgbClr val="000000"/>
                </a:solidFill>
                <a:latin typeface="Arimo Italics"/>
              </a:rPr>
              <a:t>Üniversitesi</a:t>
            </a:r>
            <a:r>
              <a:rPr lang="en-US" sz="3622" dirty="0">
                <a:solidFill>
                  <a:srgbClr val="000000"/>
                </a:solidFill>
                <a:latin typeface="Arimo Italics"/>
              </a:rPr>
              <a:t>, </a:t>
            </a:r>
            <a:r>
              <a:rPr lang="en-US" sz="3622" dirty="0" err="1">
                <a:solidFill>
                  <a:srgbClr val="000000"/>
                </a:solidFill>
                <a:latin typeface="Arimo Italics"/>
              </a:rPr>
              <a:t>Referans</a:t>
            </a:r>
            <a:r>
              <a:rPr lang="en-US" sz="3622" dirty="0">
                <a:solidFill>
                  <a:srgbClr val="000000"/>
                </a:solidFill>
                <a:latin typeface="Arimo Italics"/>
              </a:rPr>
              <a:t> </a:t>
            </a:r>
            <a:r>
              <a:rPr lang="en-US" sz="3622" dirty="0" err="1">
                <a:solidFill>
                  <a:srgbClr val="000000"/>
                </a:solidFill>
                <a:latin typeface="Arimo Italics"/>
              </a:rPr>
              <a:t>Hizmetleri</a:t>
            </a:r>
            <a:endParaRPr lang="en-US" sz="3622" dirty="0">
              <a:solidFill>
                <a:srgbClr val="000000"/>
              </a:solidFill>
              <a:latin typeface="Arimo Italics"/>
            </a:endParaRPr>
          </a:p>
        </p:txBody>
      </p:sp>
      <p:sp>
        <p:nvSpPr>
          <p:cNvPr id="12" name="TextBox 12"/>
          <p:cNvSpPr txBox="1"/>
          <p:nvPr/>
        </p:nvSpPr>
        <p:spPr>
          <a:xfrm>
            <a:off x="7662355" y="9062058"/>
            <a:ext cx="10642276" cy="932162"/>
          </a:xfrm>
          <a:prstGeom prst="rect">
            <a:avLst/>
          </a:prstGeom>
        </p:spPr>
        <p:txBody>
          <a:bodyPr lIns="0" tIns="0" rIns="0" bIns="0" rtlCol="0" anchor="t">
            <a:spAutoFit/>
          </a:bodyPr>
          <a:lstStyle/>
          <a:p>
            <a:pPr algn="ctr">
              <a:lnSpc>
                <a:spcPts val="3721"/>
              </a:lnSpc>
            </a:pPr>
            <a:r>
              <a:rPr lang="en-US" sz="2658">
                <a:solidFill>
                  <a:srgbClr val="000000"/>
                </a:solidFill>
                <a:latin typeface="Fira Sans Italics"/>
              </a:rPr>
              <a:t>Genç Araştırmacıların Gözünden Üniversite Kütüphaneleri Paneli</a:t>
            </a:r>
          </a:p>
          <a:p>
            <a:pPr algn="ctr">
              <a:lnSpc>
                <a:spcPts val="3721"/>
              </a:lnSpc>
            </a:pPr>
            <a:r>
              <a:rPr lang="en-US" sz="2658">
                <a:solidFill>
                  <a:srgbClr val="000000"/>
                </a:solidFill>
                <a:latin typeface="Fira Sans Italics"/>
              </a:rPr>
              <a:t>Çankırı Karatekin Üniversitesi, 28 Mart 2024</a:t>
            </a:r>
          </a:p>
        </p:txBody>
      </p:sp>
      <p:sp>
        <p:nvSpPr>
          <p:cNvPr id="13" name="Freeform 13"/>
          <p:cNvSpPr/>
          <p:nvPr/>
        </p:nvSpPr>
        <p:spPr>
          <a:xfrm>
            <a:off x="14743301" y="5219702"/>
            <a:ext cx="2375997" cy="717927"/>
          </a:xfrm>
          <a:custGeom>
            <a:avLst/>
            <a:gdLst/>
            <a:ahLst/>
            <a:cxnLst/>
            <a:rect l="l" t="t" r="r" b="b"/>
            <a:pathLst>
              <a:path w="2375997" h="717927">
                <a:moveTo>
                  <a:pt x="0" y="0"/>
                </a:moveTo>
                <a:lnTo>
                  <a:pt x="2375997" y="0"/>
                </a:lnTo>
                <a:lnTo>
                  <a:pt x="2375997" y="717928"/>
                </a:lnTo>
                <a:lnTo>
                  <a:pt x="0" y="71792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06086" y="4784384"/>
            <a:ext cx="4985461" cy="431743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US"/>
            </a:p>
          </p:txBody>
        </p:sp>
      </p:grpSp>
      <p:grpSp>
        <p:nvGrpSpPr>
          <p:cNvPr id="4" name="Group 4"/>
          <p:cNvGrpSpPr/>
          <p:nvPr/>
        </p:nvGrpSpPr>
        <p:grpSpPr>
          <a:xfrm rot="-10800000">
            <a:off x="300983" y="7795449"/>
            <a:ext cx="3378391" cy="292570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graphicFrame>
        <p:nvGraphicFramePr>
          <p:cNvPr id="6" name="Table 6"/>
          <p:cNvGraphicFramePr>
            <a:graphicFrameLocks noGrp="1"/>
          </p:cNvGraphicFramePr>
          <p:nvPr/>
        </p:nvGraphicFramePr>
        <p:xfrm>
          <a:off x="-1306086" y="269431"/>
          <a:ext cx="8124825" cy="1264613"/>
        </p:xfrm>
        <a:graphic>
          <a:graphicData uri="http://schemas.openxmlformats.org/drawingml/2006/table">
            <a:tbl>
              <a:tblPr/>
              <a:tblGrid>
                <a:gridCol w="8124825">
                  <a:extLst>
                    <a:ext uri="{9D8B030D-6E8A-4147-A177-3AD203B41FA5}">
                      <a16:colId xmlns:a16="http://schemas.microsoft.com/office/drawing/2014/main" val="20000"/>
                    </a:ext>
                  </a:extLst>
                </a:gridCol>
              </a:tblGrid>
              <a:tr h="1264613">
                <a:tc>
                  <a:txBody>
                    <a:bodyPr/>
                    <a:lstStyle/>
                    <a:p>
                      <a:pPr algn="ctr">
                        <a:lnSpc>
                          <a:spcPts val="3919"/>
                        </a:lnSpc>
                        <a:defRPr/>
                      </a:pPr>
                      <a:endParaRPr lang="en-US" sz="1100"/>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bl>
          </a:graphicData>
        </a:graphic>
      </p:graphicFrame>
      <p:sp>
        <p:nvSpPr>
          <p:cNvPr id="7" name="TextBox 7"/>
          <p:cNvSpPr txBox="1"/>
          <p:nvPr/>
        </p:nvSpPr>
        <p:spPr>
          <a:xfrm>
            <a:off x="-251768" y="606869"/>
            <a:ext cx="7070506" cy="752475"/>
          </a:xfrm>
          <a:prstGeom prst="rect">
            <a:avLst/>
          </a:prstGeom>
        </p:spPr>
        <p:txBody>
          <a:bodyPr lIns="0" tIns="0" rIns="0" bIns="0" rtlCol="0" anchor="t">
            <a:spAutoFit/>
          </a:bodyPr>
          <a:lstStyle/>
          <a:p>
            <a:pPr algn="ctr">
              <a:lnSpc>
                <a:spcPts val="5879"/>
              </a:lnSpc>
              <a:spcBef>
                <a:spcPct val="0"/>
              </a:spcBef>
            </a:pPr>
            <a:r>
              <a:rPr lang="en-US" sz="4899" spc="-48">
                <a:solidFill>
                  <a:srgbClr val="F4F4F4"/>
                </a:solidFill>
                <a:latin typeface="Fira Sans"/>
              </a:rPr>
              <a:t>KOLEKSİYON</a:t>
            </a:r>
          </a:p>
        </p:txBody>
      </p:sp>
      <p:sp>
        <p:nvSpPr>
          <p:cNvPr id="8" name="TextBox 8"/>
          <p:cNvSpPr txBox="1"/>
          <p:nvPr/>
        </p:nvSpPr>
        <p:spPr>
          <a:xfrm>
            <a:off x="8024036" y="987869"/>
            <a:ext cx="7070506" cy="800100"/>
          </a:xfrm>
          <a:prstGeom prst="rect">
            <a:avLst/>
          </a:prstGeom>
        </p:spPr>
        <p:txBody>
          <a:bodyPr lIns="0" tIns="0" rIns="0" bIns="0" rtlCol="0" anchor="t">
            <a:spAutoFit/>
          </a:bodyPr>
          <a:lstStyle/>
          <a:p>
            <a:pPr algn="ctr">
              <a:lnSpc>
                <a:spcPts val="6359"/>
              </a:lnSpc>
              <a:spcBef>
                <a:spcPct val="0"/>
              </a:spcBef>
            </a:pPr>
            <a:r>
              <a:rPr lang="en-US" sz="5299" spc="-52">
                <a:solidFill>
                  <a:srgbClr val="004651"/>
                </a:solidFill>
                <a:latin typeface="Fira Sans Bold"/>
              </a:rPr>
              <a:t>Çözüm Önerileri</a:t>
            </a:r>
          </a:p>
        </p:txBody>
      </p:sp>
      <p:sp>
        <p:nvSpPr>
          <p:cNvPr id="9" name="TextBox 9"/>
          <p:cNvSpPr txBox="1"/>
          <p:nvPr/>
        </p:nvSpPr>
        <p:spPr>
          <a:xfrm>
            <a:off x="3283486" y="5981700"/>
            <a:ext cx="14157261" cy="8382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Verilen koleksiyon standartlarında belirlenen oranlar yakalanıncaya kadar </a:t>
            </a:r>
            <a:r>
              <a:rPr lang="en-US" sz="2790" spc="-27">
                <a:solidFill>
                  <a:srgbClr val="004651"/>
                </a:solidFill>
                <a:latin typeface="Fira Sans Bold"/>
              </a:rPr>
              <a:t>üniversitenin fonlarından kütüphanelere ek kaynak ayrılmalıdır.</a:t>
            </a:r>
          </a:p>
        </p:txBody>
      </p:sp>
      <p:sp>
        <p:nvSpPr>
          <p:cNvPr id="10" name="TextBox 10"/>
          <p:cNvSpPr txBox="1"/>
          <p:nvPr/>
        </p:nvSpPr>
        <p:spPr>
          <a:xfrm>
            <a:off x="3102039" y="2628900"/>
            <a:ext cx="14157261" cy="25146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Üniversite kütüphaneleri basılı ve elektronik dermenin nicelik ve niteliğine ilişkin seçim, sağlama, bağış ve değişim yöntemlerini, elektronik veri tabanlarının erişimine olanak sağlayan abonelik, kaynak paylaşımı ve diğer işbirliği politikalarını, düzenleme ve ayıklama konularındaki stratejilerini, ilkelerini ve ölçütlerini kapsamlı bir şekilde düzenlediği ve </a:t>
            </a:r>
            <a:r>
              <a:rPr lang="en-US" sz="2790" spc="-27">
                <a:solidFill>
                  <a:srgbClr val="004651"/>
                </a:solidFill>
                <a:latin typeface="Fira Sans Bold"/>
              </a:rPr>
              <a:t>üniversitenin ilgili kurullarınca onaylanmış “yazılı” bir “Derme Geliştirme Politikası”na</a:t>
            </a:r>
            <a:r>
              <a:rPr lang="en-US" sz="2790" spc="-27">
                <a:solidFill>
                  <a:srgbClr val="004651"/>
                </a:solidFill>
                <a:latin typeface="Fira Sans"/>
              </a:rPr>
              <a:t> sahip olmalıdır.</a:t>
            </a:r>
          </a:p>
        </p:txBody>
      </p:sp>
      <p:sp>
        <p:nvSpPr>
          <p:cNvPr id="11" name="TextBox 11"/>
          <p:cNvSpPr txBox="1"/>
          <p:nvPr/>
        </p:nvSpPr>
        <p:spPr>
          <a:xfrm>
            <a:off x="3283486" y="7795449"/>
            <a:ext cx="14157261" cy="16764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Derme geliştirme yalnızca sahip olunan bilgi kaynaklarını değil, erişim sağlanabilen tüm ortamlardaki bilgi kaynağını kapsayacak biçimde düşünülmelidir. Bilimsel ve akademik bilgi kaynaklarının </a:t>
            </a:r>
            <a:r>
              <a:rPr lang="en-US" sz="2790" spc="-27">
                <a:solidFill>
                  <a:srgbClr val="004651"/>
                </a:solidFill>
                <a:latin typeface="Fira Sans Bold"/>
              </a:rPr>
              <a:t>açık erişim</a:t>
            </a:r>
            <a:r>
              <a:rPr lang="en-US" sz="2790" spc="-27">
                <a:solidFill>
                  <a:srgbClr val="004651"/>
                </a:solidFill>
                <a:latin typeface="Fira Sans"/>
              </a:rPr>
              <a:t> olarak kullanıcıların hizmetine sunulmasında üniversite kütüphaneleri en üst düzeyde gayret göstermelidir.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06086" y="4784384"/>
            <a:ext cx="4985461" cy="431743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US"/>
            </a:p>
          </p:txBody>
        </p:sp>
      </p:grpSp>
      <p:grpSp>
        <p:nvGrpSpPr>
          <p:cNvPr id="4" name="Group 4"/>
          <p:cNvGrpSpPr/>
          <p:nvPr/>
        </p:nvGrpSpPr>
        <p:grpSpPr>
          <a:xfrm rot="-10800000">
            <a:off x="300983" y="7795449"/>
            <a:ext cx="3378391" cy="292570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graphicFrame>
        <p:nvGraphicFramePr>
          <p:cNvPr id="6" name="Table 6"/>
          <p:cNvGraphicFramePr>
            <a:graphicFrameLocks noGrp="1"/>
          </p:cNvGraphicFramePr>
          <p:nvPr/>
        </p:nvGraphicFramePr>
        <p:xfrm>
          <a:off x="-1306086" y="269431"/>
          <a:ext cx="8124825" cy="1264613"/>
        </p:xfrm>
        <a:graphic>
          <a:graphicData uri="http://schemas.openxmlformats.org/drawingml/2006/table">
            <a:tbl>
              <a:tblPr/>
              <a:tblGrid>
                <a:gridCol w="8124825">
                  <a:extLst>
                    <a:ext uri="{9D8B030D-6E8A-4147-A177-3AD203B41FA5}">
                      <a16:colId xmlns:a16="http://schemas.microsoft.com/office/drawing/2014/main" val="20000"/>
                    </a:ext>
                  </a:extLst>
                </a:gridCol>
              </a:tblGrid>
              <a:tr h="1264613">
                <a:tc>
                  <a:txBody>
                    <a:bodyPr/>
                    <a:lstStyle/>
                    <a:p>
                      <a:pPr algn="ctr">
                        <a:lnSpc>
                          <a:spcPts val="3919"/>
                        </a:lnSpc>
                        <a:defRPr/>
                      </a:pPr>
                      <a:endParaRPr lang="en-US" sz="1100"/>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bl>
          </a:graphicData>
        </a:graphic>
      </p:graphicFrame>
      <p:sp>
        <p:nvSpPr>
          <p:cNvPr id="7" name="TextBox 7"/>
          <p:cNvSpPr txBox="1"/>
          <p:nvPr/>
        </p:nvSpPr>
        <p:spPr>
          <a:xfrm>
            <a:off x="-251768" y="606869"/>
            <a:ext cx="7070506" cy="752475"/>
          </a:xfrm>
          <a:prstGeom prst="rect">
            <a:avLst/>
          </a:prstGeom>
        </p:spPr>
        <p:txBody>
          <a:bodyPr lIns="0" tIns="0" rIns="0" bIns="0" rtlCol="0" anchor="t">
            <a:spAutoFit/>
          </a:bodyPr>
          <a:lstStyle/>
          <a:p>
            <a:pPr algn="ctr">
              <a:lnSpc>
                <a:spcPts val="5879"/>
              </a:lnSpc>
              <a:spcBef>
                <a:spcPct val="0"/>
              </a:spcBef>
            </a:pPr>
            <a:r>
              <a:rPr lang="en-US" sz="4899" spc="-48">
                <a:solidFill>
                  <a:srgbClr val="F4F4F4"/>
                </a:solidFill>
                <a:latin typeface="Fira Sans"/>
              </a:rPr>
              <a:t>KOLEKSİYON</a:t>
            </a:r>
          </a:p>
        </p:txBody>
      </p:sp>
      <p:sp>
        <p:nvSpPr>
          <p:cNvPr id="8" name="TextBox 8"/>
          <p:cNvSpPr txBox="1"/>
          <p:nvPr/>
        </p:nvSpPr>
        <p:spPr>
          <a:xfrm>
            <a:off x="8024036" y="987869"/>
            <a:ext cx="7070506" cy="800100"/>
          </a:xfrm>
          <a:prstGeom prst="rect">
            <a:avLst/>
          </a:prstGeom>
        </p:spPr>
        <p:txBody>
          <a:bodyPr lIns="0" tIns="0" rIns="0" bIns="0" rtlCol="0" anchor="t">
            <a:spAutoFit/>
          </a:bodyPr>
          <a:lstStyle/>
          <a:p>
            <a:pPr algn="ctr">
              <a:lnSpc>
                <a:spcPts val="6359"/>
              </a:lnSpc>
              <a:spcBef>
                <a:spcPct val="0"/>
              </a:spcBef>
            </a:pPr>
            <a:r>
              <a:rPr lang="en-US" sz="5299" spc="-52">
                <a:solidFill>
                  <a:srgbClr val="004651"/>
                </a:solidFill>
                <a:latin typeface="Fira Sans Bold"/>
              </a:rPr>
              <a:t>Çözüm Önerileri</a:t>
            </a:r>
          </a:p>
        </p:txBody>
      </p:sp>
      <p:sp>
        <p:nvSpPr>
          <p:cNvPr id="9" name="TextBox 9"/>
          <p:cNvSpPr txBox="1"/>
          <p:nvPr/>
        </p:nvSpPr>
        <p:spPr>
          <a:xfrm>
            <a:off x="3283486" y="5012984"/>
            <a:ext cx="14157261" cy="12573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Kütüphane koleksiyonu oluşturulurken başlangıçta </a:t>
            </a:r>
            <a:r>
              <a:rPr lang="en-US" sz="2790" spc="-27">
                <a:solidFill>
                  <a:srgbClr val="004651"/>
                </a:solidFill>
                <a:latin typeface="Fira Sans Bold"/>
              </a:rPr>
              <a:t>çekirdek koleksiyona (core collection) </a:t>
            </a:r>
            <a:r>
              <a:rPr lang="en-US" sz="2790" spc="-27">
                <a:solidFill>
                  <a:srgbClr val="004651"/>
                </a:solidFill>
                <a:latin typeface="Fira Sans"/>
              </a:rPr>
              <a:t>ağırlık verilmeli, her bilim dalı için en fazla öneme sahip kitaplar, dergiler ve diğer materyaller önem derecesine göre sağlanmalıdır</a:t>
            </a:r>
          </a:p>
        </p:txBody>
      </p:sp>
      <p:sp>
        <p:nvSpPr>
          <p:cNvPr id="10" name="TextBox 10"/>
          <p:cNvSpPr txBox="1"/>
          <p:nvPr/>
        </p:nvSpPr>
        <p:spPr>
          <a:xfrm>
            <a:off x="3283486" y="2657526"/>
            <a:ext cx="14157261" cy="12573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Üniversite kütüphaneleri güncel bilgi kaynakları ile hizmet verme konusuna en çok önem vermesi gereken kütüphane türüdür. Bu nedenle dermenin güncellenmesi için </a:t>
            </a:r>
            <a:r>
              <a:rPr lang="en-US" sz="2790" spc="-27">
                <a:solidFill>
                  <a:srgbClr val="004651"/>
                </a:solidFill>
                <a:latin typeface="Fira Sans Bold"/>
              </a:rPr>
              <a:t>“ayıklama”</a:t>
            </a:r>
            <a:r>
              <a:rPr lang="en-US" sz="2790" spc="-27">
                <a:solidFill>
                  <a:srgbClr val="004651"/>
                </a:solidFill>
                <a:latin typeface="Fira Sans"/>
              </a:rPr>
              <a:t> çalışmaları belirli sürelerde düzenli olarak ve hassasiyetle yapılmalıdır.</a:t>
            </a:r>
          </a:p>
        </p:txBody>
      </p:sp>
      <p:sp>
        <p:nvSpPr>
          <p:cNvPr id="11" name="TextBox 11"/>
          <p:cNvSpPr txBox="1"/>
          <p:nvPr/>
        </p:nvSpPr>
        <p:spPr>
          <a:xfrm>
            <a:off x="3283486" y="7581900"/>
            <a:ext cx="14572062" cy="16764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Kaynak seçiminde </a:t>
            </a:r>
            <a:r>
              <a:rPr lang="en-US" sz="2790" spc="-27">
                <a:solidFill>
                  <a:srgbClr val="004651"/>
                </a:solidFill>
                <a:latin typeface="Fira Sans Bold"/>
              </a:rPr>
              <a:t>öğretim üyeleri ile iş birliği </a:t>
            </a:r>
            <a:r>
              <a:rPr lang="en-US" sz="2790" spc="-27">
                <a:solidFill>
                  <a:srgbClr val="004651"/>
                </a:solidFill>
                <a:latin typeface="Fira Sans"/>
              </a:rPr>
              <a:t>yapılmalıdır. Çekirdek koleksiyon oluşturulduktan sonra, kurumun eğitim-öğretim politikalarını ve faaliyetlerini destekleyen güncel koleksiyon için öğretim üyelerinin profilleri oluşturularak yeni yayın seçiminde bulunmaları teşvik edilmelidir.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06086" y="4784384"/>
            <a:ext cx="4985461" cy="431743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US"/>
            </a:p>
          </p:txBody>
        </p:sp>
      </p:grpSp>
      <p:grpSp>
        <p:nvGrpSpPr>
          <p:cNvPr id="4" name="Group 4"/>
          <p:cNvGrpSpPr/>
          <p:nvPr/>
        </p:nvGrpSpPr>
        <p:grpSpPr>
          <a:xfrm rot="-10800000">
            <a:off x="300983" y="7795449"/>
            <a:ext cx="3378391" cy="292570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graphicFrame>
        <p:nvGraphicFramePr>
          <p:cNvPr id="6" name="Table 6"/>
          <p:cNvGraphicFramePr>
            <a:graphicFrameLocks noGrp="1"/>
          </p:cNvGraphicFramePr>
          <p:nvPr/>
        </p:nvGraphicFramePr>
        <p:xfrm>
          <a:off x="-1306086" y="269431"/>
          <a:ext cx="8124825" cy="1264613"/>
        </p:xfrm>
        <a:graphic>
          <a:graphicData uri="http://schemas.openxmlformats.org/drawingml/2006/table">
            <a:tbl>
              <a:tblPr/>
              <a:tblGrid>
                <a:gridCol w="8124825">
                  <a:extLst>
                    <a:ext uri="{9D8B030D-6E8A-4147-A177-3AD203B41FA5}">
                      <a16:colId xmlns:a16="http://schemas.microsoft.com/office/drawing/2014/main" val="20000"/>
                    </a:ext>
                  </a:extLst>
                </a:gridCol>
              </a:tblGrid>
              <a:tr h="1264613">
                <a:tc>
                  <a:txBody>
                    <a:bodyPr/>
                    <a:lstStyle/>
                    <a:p>
                      <a:pPr algn="ctr">
                        <a:lnSpc>
                          <a:spcPts val="3919"/>
                        </a:lnSpc>
                        <a:defRPr/>
                      </a:pPr>
                      <a:endParaRPr lang="en-US" sz="1100"/>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bl>
          </a:graphicData>
        </a:graphic>
      </p:graphicFrame>
      <p:sp>
        <p:nvSpPr>
          <p:cNvPr id="7" name="TextBox 7"/>
          <p:cNvSpPr txBox="1"/>
          <p:nvPr/>
        </p:nvSpPr>
        <p:spPr>
          <a:xfrm>
            <a:off x="0" y="609651"/>
            <a:ext cx="7070506" cy="733425"/>
          </a:xfrm>
          <a:prstGeom prst="rect">
            <a:avLst/>
          </a:prstGeom>
        </p:spPr>
        <p:txBody>
          <a:bodyPr lIns="0" tIns="0" rIns="0" bIns="0" rtlCol="0" anchor="t">
            <a:spAutoFit/>
          </a:bodyPr>
          <a:lstStyle/>
          <a:p>
            <a:pPr algn="ctr">
              <a:lnSpc>
                <a:spcPts val="5759"/>
              </a:lnSpc>
              <a:spcBef>
                <a:spcPct val="0"/>
              </a:spcBef>
            </a:pPr>
            <a:r>
              <a:rPr lang="en-US" sz="4799" spc="-47">
                <a:solidFill>
                  <a:srgbClr val="F4F4F4"/>
                </a:solidFill>
                <a:latin typeface="Fira Sans"/>
              </a:rPr>
              <a:t>KULLANICI HİZMETLERİ</a:t>
            </a:r>
          </a:p>
        </p:txBody>
      </p:sp>
      <p:sp>
        <p:nvSpPr>
          <p:cNvPr id="8" name="TextBox 8"/>
          <p:cNvSpPr txBox="1"/>
          <p:nvPr/>
        </p:nvSpPr>
        <p:spPr>
          <a:xfrm>
            <a:off x="8024036" y="987869"/>
            <a:ext cx="7070506" cy="800100"/>
          </a:xfrm>
          <a:prstGeom prst="rect">
            <a:avLst/>
          </a:prstGeom>
        </p:spPr>
        <p:txBody>
          <a:bodyPr lIns="0" tIns="0" rIns="0" bIns="0" rtlCol="0" anchor="t">
            <a:spAutoFit/>
          </a:bodyPr>
          <a:lstStyle/>
          <a:p>
            <a:pPr algn="ctr">
              <a:lnSpc>
                <a:spcPts val="6359"/>
              </a:lnSpc>
              <a:spcBef>
                <a:spcPct val="0"/>
              </a:spcBef>
            </a:pPr>
            <a:r>
              <a:rPr lang="en-US" sz="5299" spc="-52">
                <a:solidFill>
                  <a:srgbClr val="004651"/>
                </a:solidFill>
                <a:latin typeface="Fira Sans Bold"/>
              </a:rPr>
              <a:t>Çözüm Önerileri</a:t>
            </a:r>
          </a:p>
        </p:txBody>
      </p:sp>
      <p:sp>
        <p:nvSpPr>
          <p:cNvPr id="9" name="TextBox 9"/>
          <p:cNvSpPr txBox="1"/>
          <p:nvPr/>
        </p:nvSpPr>
        <p:spPr>
          <a:xfrm>
            <a:off x="3283486" y="5012984"/>
            <a:ext cx="14157261" cy="8382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Kütüphaneciler yeni teknolojiler ile buna bağlı yeni hizmetler alanında yetiştirilmeli ve aynı zamanda tanıtım ve pazarlama alanında da eğitimlerle desteklenmelidir.</a:t>
            </a:r>
          </a:p>
        </p:txBody>
      </p:sp>
      <p:sp>
        <p:nvSpPr>
          <p:cNvPr id="10" name="TextBox 10"/>
          <p:cNvSpPr txBox="1"/>
          <p:nvPr/>
        </p:nvSpPr>
        <p:spPr>
          <a:xfrm>
            <a:off x="3283486" y="2657526"/>
            <a:ext cx="14157261" cy="12573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Kullanıcıları teknoloji ile tanıştırmak ve gereksinimlerini karşılamak için dizüstü bilgisayarlar, iPad ve benzeri tablet bilgisayarlar, hesap makineleri ve daha pek çok elektronik cihazı ödünç vermeye başlamalıdır. </a:t>
            </a:r>
          </a:p>
        </p:txBody>
      </p:sp>
      <p:sp>
        <p:nvSpPr>
          <p:cNvPr id="11" name="TextBox 11"/>
          <p:cNvSpPr txBox="1"/>
          <p:nvPr/>
        </p:nvSpPr>
        <p:spPr>
          <a:xfrm>
            <a:off x="3283486" y="7376349"/>
            <a:ext cx="14572062" cy="8382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Üniversiteler bu eğitimleri müfredatın içine koymalı, kredili ya da kredisiz ders olarak bu çabaların daha büyük başarı ile sonuçlanmasına destek olmalıdır.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06086" y="4784384"/>
            <a:ext cx="4985461" cy="431743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US"/>
            </a:p>
          </p:txBody>
        </p:sp>
      </p:grpSp>
      <p:grpSp>
        <p:nvGrpSpPr>
          <p:cNvPr id="4" name="Group 4"/>
          <p:cNvGrpSpPr/>
          <p:nvPr/>
        </p:nvGrpSpPr>
        <p:grpSpPr>
          <a:xfrm rot="-10800000">
            <a:off x="300983" y="7795449"/>
            <a:ext cx="3378391" cy="292570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graphicFrame>
        <p:nvGraphicFramePr>
          <p:cNvPr id="6" name="Table 6"/>
          <p:cNvGraphicFramePr>
            <a:graphicFrameLocks noGrp="1"/>
          </p:cNvGraphicFramePr>
          <p:nvPr/>
        </p:nvGraphicFramePr>
        <p:xfrm>
          <a:off x="-1306086" y="269431"/>
          <a:ext cx="8124825" cy="1264613"/>
        </p:xfrm>
        <a:graphic>
          <a:graphicData uri="http://schemas.openxmlformats.org/drawingml/2006/table">
            <a:tbl>
              <a:tblPr/>
              <a:tblGrid>
                <a:gridCol w="8124825">
                  <a:extLst>
                    <a:ext uri="{9D8B030D-6E8A-4147-A177-3AD203B41FA5}">
                      <a16:colId xmlns:a16="http://schemas.microsoft.com/office/drawing/2014/main" val="20000"/>
                    </a:ext>
                  </a:extLst>
                </a:gridCol>
              </a:tblGrid>
              <a:tr h="1264613">
                <a:tc>
                  <a:txBody>
                    <a:bodyPr/>
                    <a:lstStyle/>
                    <a:p>
                      <a:pPr algn="ctr">
                        <a:lnSpc>
                          <a:spcPts val="3919"/>
                        </a:lnSpc>
                        <a:defRPr/>
                      </a:pPr>
                      <a:endParaRPr lang="en-US" sz="1100"/>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bl>
          </a:graphicData>
        </a:graphic>
      </p:graphicFrame>
      <p:sp>
        <p:nvSpPr>
          <p:cNvPr id="7" name="TextBox 7"/>
          <p:cNvSpPr txBox="1"/>
          <p:nvPr/>
        </p:nvSpPr>
        <p:spPr>
          <a:xfrm>
            <a:off x="0" y="609651"/>
            <a:ext cx="7070506" cy="733425"/>
          </a:xfrm>
          <a:prstGeom prst="rect">
            <a:avLst/>
          </a:prstGeom>
        </p:spPr>
        <p:txBody>
          <a:bodyPr lIns="0" tIns="0" rIns="0" bIns="0" rtlCol="0" anchor="t">
            <a:spAutoFit/>
          </a:bodyPr>
          <a:lstStyle/>
          <a:p>
            <a:pPr algn="ctr">
              <a:lnSpc>
                <a:spcPts val="5759"/>
              </a:lnSpc>
              <a:spcBef>
                <a:spcPct val="0"/>
              </a:spcBef>
            </a:pPr>
            <a:r>
              <a:rPr lang="en-US" sz="4799" spc="-47">
                <a:solidFill>
                  <a:srgbClr val="F4F4F4"/>
                </a:solidFill>
                <a:latin typeface="Fira Sans"/>
              </a:rPr>
              <a:t>TEKNOLOJİ ALTYAPISI</a:t>
            </a:r>
          </a:p>
        </p:txBody>
      </p:sp>
      <p:sp>
        <p:nvSpPr>
          <p:cNvPr id="8" name="TextBox 8"/>
          <p:cNvSpPr txBox="1"/>
          <p:nvPr/>
        </p:nvSpPr>
        <p:spPr>
          <a:xfrm>
            <a:off x="8024036" y="987869"/>
            <a:ext cx="7070506" cy="800100"/>
          </a:xfrm>
          <a:prstGeom prst="rect">
            <a:avLst/>
          </a:prstGeom>
        </p:spPr>
        <p:txBody>
          <a:bodyPr lIns="0" tIns="0" rIns="0" bIns="0" rtlCol="0" anchor="t">
            <a:spAutoFit/>
          </a:bodyPr>
          <a:lstStyle/>
          <a:p>
            <a:pPr algn="ctr">
              <a:lnSpc>
                <a:spcPts val="6359"/>
              </a:lnSpc>
              <a:spcBef>
                <a:spcPct val="0"/>
              </a:spcBef>
            </a:pPr>
            <a:r>
              <a:rPr lang="en-US" sz="5299" spc="-52">
                <a:solidFill>
                  <a:srgbClr val="004651"/>
                </a:solidFill>
                <a:latin typeface="Fira Sans Bold"/>
              </a:rPr>
              <a:t>Çözüm Önerileri</a:t>
            </a:r>
          </a:p>
        </p:txBody>
      </p:sp>
      <p:sp>
        <p:nvSpPr>
          <p:cNvPr id="9" name="TextBox 9"/>
          <p:cNvSpPr txBox="1"/>
          <p:nvPr/>
        </p:nvSpPr>
        <p:spPr>
          <a:xfrm>
            <a:off x="3535253" y="4372609"/>
            <a:ext cx="14157261" cy="8382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Kütüphanelerin bünyesinde en az bir adet bilişim altyapısından sorumlu ve bilişim geçmişine sahip uzmanın bulunması </a:t>
            </a:r>
            <a:r>
              <a:rPr lang="en-US" sz="2790" spc="-27">
                <a:solidFill>
                  <a:srgbClr val="004651"/>
                </a:solidFill>
                <a:latin typeface="Fira Sans Bold"/>
              </a:rPr>
              <a:t>hayati derecede</a:t>
            </a:r>
            <a:r>
              <a:rPr lang="en-US" sz="2790" spc="-27">
                <a:solidFill>
                  <a:srgbClr val="004651"/>
                </a:solidFill>
                <a:latin typeface="Fira Sans"/>
              </a:rPr>
              <a:t> gereklidir. </a:t>
            </a:r>
          </a:p>
        </p:txBody>
      </p:sp>
      <p:sp>
        <p:nvSpPr>
          <p:cNvPr id="10" name="TextBox 10"/>
          <p:cNvSpPr txBox="1"/>
          <p:nvPr/>
        </p:nvSpPr>
        <p:spPr>
          <a:xfrm>
            <a:off x="3679375" y="5864616"/>
            <a:ext cx="14157261" cy="4191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Entegre Kütüphane Otomasyon Sistemi, Web sitesi</a:t>
            </a:r>
          </a:p>
        </p:txBody>
      </p:sp>
      <p:sp>
        <p:nvSpPr>
          <p:cNvPr id="11" name="TextBox 11"/>
          <p:cNvSpPr txBox="1"/>
          <p:nvPr/>
        </p:nvSpPr>
        <p:spPr>
          <a:xfrm>
            <a:off x="3694615" y="7166798"/>
            <a:ext cx="14157261" cy="1692771"/>
          </a:xfrm>
          <a:prstGeom prst="rect">
            <a:avLst/>
          </a:prstGeom>
        </p:spPr>
        <p:txBody>
          <a:bodyPr wrap="square" lIns="0" tIns="0" rIns="0" bIns="0" rtlCol="0" anchor="t">
            <a:spAutoFit/>
          </a:bodyPr>
          <a:lstStyle/>
          <a:p>
            <a:pPr marL="602559" lvl="1" indent="-301279" algn="just">
              <a:lnSpc>
                <a:spcPts val="3349"/>
              </a:lnSpc>
              <a:buFont typeface="Arial"/>
              <a:buChar char="•"/>
            </a:pPr>
            <a:r>
              <a:rPr lang="en-US" sz="2790" spc="-27" dirty="0" err="1">
                <a:solidFill>
                  <a:srgbClr val="004651"/>
                </a:solidFill>
                <a:latin typeface="Fira Sans Bold"/>
              </a:rPr>
              <a:t>Yaratıcı</a:t>
            </a:r>
            <a:r>
              <a:rPr lang="en-US" sz="2790" spc="-27" dirty="0">
                <a:solidFill>
                  <a:srgbClr val="004651"/>
                </a:solidFill>
                <a:latin typeface="Fira Sans Bold"/>
              </a:rPr>
              <a:t> </a:t>
            </a:r>
            <a:r>
              <a:rPr lang="en-US" sz="2790" spc="-27" dirty="0" err="1">
                <a:solidFill>
                  <a:srgbClr val="004651"/>
                </a:solidFill>
                <a:latin typeface="Fira Sans Bold"/>
              </a:rPr>
              <a:t>Alanlar</a:t>
            </a:r>
            <a:r>
              <a:rPr lang="en-US" sz="2790" spc="-27" dirty="0">
                <a:solidFill>
                  <a:srgbClr val="004651"/>
                </a:solidFill>
                <a:latin typeface="Fira Sans Bold"/>
              </a:rPr>
              <a:t>:</a:t>
            </a:r>
            <a:r>
              <a:rPr lang="en-US" sz="2790" spc="-27" dirty="0">
                <a:solidFill>
                  <a:srgbClr val="004651"/>
                </a:solidFill>
                <a:latin typeface="Fira Sans"/>
              </a:rPr>
              <a:t> </a:t>
            </a:r>
            <a:r>
              <a:rPr lang="en-US" sz="2790" spc="-27" dirty="0" err="1">
                <a:solidFill>
                  <a:srgbClr val="004651"/>
                </a:solidFill>
                <a:latin typeface="Fira Sans"/>
              </a:rPr>
              <a:t>Günümüz</a:t>
            </a:r>
            <a:r>
              <a:rPr lang="en-US" sz="2790" spc="-27" dirty="0">
                <a:solidFill>
                  <a:srgbClr val="004651"/>
                </a:solidFill>
                <a:latin typeface="Fira Sans"/>
              </a:rPr>
              <a:t> </a:t>
            </a:r>
            <a:r>
              <a:rPr lang="en-US" sz="2790" spc="-27" dirty="0" err="1">
                <a:solidFill>
                  <a:srgbClr val="004651"/>
                </a:solidFill>
                <a:latin typeface="Fira Sans"/>
              </a:rPr>
              <a:t>gençliğinin</a:t>
            </a:r>
            <a:r>
              <a:rPr lang="en-US" sz="2790" spc="-27" dirty="0">
                <a:solidFill>
                  <a:srgbClr val="004651"/>
                </a:solidFill>
                <a:latin typeface="Fira Sans"/>
              </a:rPr>
              <a:t> </a:t>
            </a:r>
            <a:r>
              <a:rPr lang="en-US" sz="2790" spc="-27" dirty="0" err="1">
                <a:solidFill>
                  <a:srgbClr val="004651"/>
                </a:solidFill>
                <a:latin typeface="Fira Sans"/>
              </a:rPr>
              <a:t>girişimcilik</a:t>
            </a:r>
            <a:r>
              <a:rPr lang="en-US" sz="2790" spc="-27" dirty="0">
                <a:solidFill>
                  <a:srgbClr val="004651"/>
                </a:solidFill>
                <a:latin typeface="Fira Sans"/>
              </a:rPr>
              <a:t> </a:t>
            </a:r>
            <a:r>
              <a:rPr lang="en-US" sz="2790" spc="-27" dirty="0" err="1">
                <a:solidFill>
                  <a:srgbClr val="004651"/>
                </a:solidFill>
                <a:latin typeface="Fira Sans"/>
              </a:rPr>
              <a:t>ve</a:t>
            </a:r>
            <a:r>
              <a:rPr lang="en-US" sz="2790" spc="-27" dirty="0">
                <a:solidFill>
                  <a:srgbClr val="004651"/>
                </a:solidFill>
                <a:latin typeface="Fira Sans"/>
              </a:rPr>
              <a:t> yeni </a:t>
            </a:r>
            <a:r>
              <a:rPr lang="en-US" sz="2790" spc="-27" dirty="0" err="1">
                <a:solidFill>
                  <a:srgbClr val="004651"/>
                </a:solidFill>
                <a:latin typeface="Fira Sans"/>
              </a:rPr>
              <a:t>fikirlerinin</a:t>
            </a:r>
            <a:r>
              <a:rPr lang="en-US" sz="2790" spc="-27" dirty="0">
                <a:solidFill>
                  <a:srgbClr val="004651"/>
                </a:solidFill>
                <a:latin typeface="Fira Sans"/>
              </a:rPr>
              <a:t> </a:t>
            </a:r>
            <a:r>
              <a:rPr lang="en-US" sz="2790" spc="-27" dirty="0" err="1">
                <a:solidFill>
                  <a:srgbClr val="004651"/>
                </a:solidFill>
                <a:latin typeface="Fira Sans"/>
              </a:rPr>
              <a:t>hayat</a:t>
            </a:r>
            <a:r>
              <a:rPr lang="en-US" sz="2790" spc="-27" dirty="0">
                <a:solidFill>
                  <a:srgbClr val="004651"/>
                </a:solidFill>
                <a:latin typeface="Fira Sans"/>
              </a:rPr>
              <a:t> </a:t>
            </a:r>
            <a:r>
              <a:rPr lang="en-US" sz="2790" spc="-27" dirty="0" err="1">
                <a:solidFill>
                  <a:srgbClr val="004651"/>
                </a:solidFill>
                <a:latin typeface="Fira Sans"/>
              </a:rPr>
              <a:t>bulabilmesi</a:t>
            </a:r>
            <a:r>
              <a:rPr lang="en-US" sz="2790" spc="-27" dirty="0">
                <a:solidFill>
                  <a:srgbClr val="004651"/>
                </a:solidFill>
                <a:latin typeface="Fira Sans"/>
              </a:rPr>
              <a:t>, </a:t>
            </a:r>
            <a:r>
              <a:rPr lang="en-US" sz="2790" spc="-27" dirty="0" err="1">
                <a:solidFill>
                  <a:srgbClr val="004651"/>
                </a:solidFill>
                <a:latin typeface="Fira Sans"/>
              </a:rPr>
              <a:t>kütüphanelerde</a:t>
            </a:r>
            <a:r>
              <a:rPr lang="en-US" sz="2790" spc="-27" dirty="0">
                <a:solidFill>
                  <a:srgbClr val="004651"/>
                </a:solidFill>
                <a:latin typeface="Fira Sans"/>
              </a:rPr>
              <a:t> </a:t>
            </a:r>
            <a:r>
              <a:rPr lang="en-US" sz="2790" spc="-27" dirty="0" err="1">
                <a:solidFill>
                  <a:srgbClr val="004651"/>
                </a:solidFill>
                <a:latin typeface="Fira Sans"/>
              </a:rPr>
              <a:t>yaratıcılıklarını</a:t>
            </a:r>
            <a:r>
              <a:rPr lang="en-US" sz="2790" spc="-27" dirty="0">
                <a:solidFill>
                  <a:srgbClr val="004651"/>
                </a:solidFill>
                <a:latin typeface="Fira Sans"/>
              </a:rPr>
              <a:t> </a:t>
            </a:r>
            <a:r>
              <a:rPr lang="en-US" sz="2790" spc="-27" dirty="0" err="1">
                <a:solidFill>
                  <a:srgbClr val="004651"/>
                </a:solidFill>
                <a:latin typeface="Fira Sans"/>
              </a:rPr>
              <a:t>geliştirici</a:t>
            </a:r>
            <a:r>
              <a:rPr lang="en-US" sz="2790" spc="-27" dirty="0">
                <a:solidFill>
                  <a:srgbClr val="004651"/>
                </a:solidFill>
                <a:latin typeface="Fira Sans"/>
              </a:rPr>
              <a:t> </a:t>
            </a:r>
            <a:r>
              <a:rPr lang="en-US" sz="2790" spc="-27" dirty="0" err="1">
                <a:solidFill>
                  <a:srgbClr val="004651"/>
                </a:solidFill>
                <a:latin typeface="Fira Sans"/>
              </a:rPr>
              <a:t>alanlar</a:t>
            </a:r>
            <a:r>
              <a:rPr lang="en-US" sz="2790" spc="-27" dirty="0">
                <a:solidFill>
                  <a:srgbClr val="004651"/>
                </a:solidFill>
                <a:latin typeface="Fira Sans"/>
              </a:rPr>
              <a:t> (</a:t>
            </a:r>
            <a:r>
              <a:rPr lang="en-US" sz="2790" spc="-27" dirty="0" err="1">
                <a:solidFill>
                  <a:srgbClr val="004651"/>
                </a:solidFill>
                <a:latin typeface="Fira Sans"/>
              </a:rPr>
              <a:t>tekno</a:t>
            </a:r>
            <a:r>
              <a:rPr lang="en-US" sz="2790" spc="-27" dirty="0">
                <a:solidFill>
                  <a:srgbClr val="004651"/>
                </a:solidFill>
                <a:latin typeface="Fira Sans"/>
              </a:rPr>
              <a:t> </a:t>
            </a:r>
            <a:r>
              <a:rPr lang="en-US" sz="2790" spc="-27" dirty="0" err="1">
                <a:solidFill>
                  <a:srgbClr val="004651"/>
                </a:solidFill>
                <a:latin typeface="Fira Sans"/>
              </a:rPr>
              <a:t>odalar</a:t>
            </a:r>
            <a:r>
              <a:rPr lang="en-US" sz="2790" spc="-27" dirty="0">
                <a:solidFill>
                  <a:srgbClr val="004651"/>
                </a:solidFill>
                <a:latin typeface="Fira Sans"/>
              </a:rPr>
              <a:t>) </a:t>
            </a:r>
            <a:r>
              <a:rPr lang="en-US" sz="2790" spc="-27" dirty="0" err="1">
                <a:solidFill>
                  <a:srgbClr val="004651"/>
                </a:solidFill>
                <a:latin typeface="Fira Sans"/>
              </a:rPr>
              <a:t>oluşturulmalıdır</a:t>
            </a:r>
            <a:r>
              <a:rPr lang="en-US" sz="2790" spc="-27" dirty="0">
                <a:solidFill>
                  <a:srgbClr val="004651"/>
                </a:solidFill>
                <a:latin typeface="Fira Sans"/>
              </a:rPr>
              <a:t> (</a:t>
            </a:r>
            <a:r>
              <a:rPr lang="en-US" sz="2790" spc="-27" dirty="0" err="1">
                <a:solidFill>
                  <a:srgbClr val="004651"/>
                </a:solidFill>
                <a:latin typeface="Fira Sans"/>
              </a:rPr>
              <a:t>Örneğin</a:t>
            </a:r>
            <a:r>
              <a:rPr lang="en-US" sz="2790" spc="-27" dirty="0">
                <a:solidFill>
                  <a:srgbClr val="004651"/>
                </a:solidFill>
                <a:latin typeface="Fira Sans"/>
              </a:rPr>
              <a:t>; 3 </a:t>
            </a:r>
            <a:r>
              <a:rPr lang="en-US" sz="2790" spc="-27" dirty="0" err="1">
                <a:solidFill>
                  <a:srgbClr val="004651"/>
                </a:solidFill>
                <a:latin typeface="Fira Sans"/>
              </a:rPr>
              <a:t>boyutlu</a:t>
            </a:r>
            <a:r>
              <a:rPr lang="en-US" sz="2790" spc="-27" dirty="0">
                <a:solidFill>
                  <a:srgbClr val="004651"/>
                </a:solidFill>
                <a:latin typeface="Fira Sans"/>
              </a:rPr>
              <a:t> </a:t>
            </a:r>
            <a:r>
              <a:rPr lang="en-US" sz="2790" spc="-27" dirty="0" err="1">
                <a:solidFill>
                  <a:srgbClr val="004651"/>
                </a:solidFill>
                <a:latin typeface="Fira Sans"/>
              </a:rPr>
              <a:t>yazıcılar</a:t>
            </a:r>
            <a:r>
              <a:rPr lang="en-US" sz="2790" spc="-27" dirty="0">
                <a:solidFill>
                  <a:srgbClr val="004651"/>
                </a:solidFill>
                <a:latin typeface="Fira Sans"/>
              </a:rPr>
              <a:t> </a:t>
            </a:r>
            <a:r>
              <a:rPr lang="en-US" sz="2790" spc="-27" dirty="0" err="1">
                <a:solidFill>
                  <a:srgbClr val="004651"/>
                </a:solidFill>
                <a:latin typeface="Fira Sans"/>
              </a:rPr>
              <a:t>ve</a:t>
            </a:r>
            <a:r>
              <a:rPr lang="en-US" sz="2790" spc="-27" dirty="0">
                <a:solidFill>
                  <a:srgbClr val="004651"/>
                </a:solidFill>
                <a:latin typeface="Fira Sans"/>
              </a:rPr>
              <a:t> </a:t>
            </a:r>
            <a:r>
              <a:rPr lang="en-US" sz="2790" spc="-27" dirty="0" err="1">
                <a:solidFill>
                  <a:srgbClr val="004651"/>
                </a:solidFill>
                <a:latin typeface="Fira Sans"/>
              </a:rPr>
              <a:t>tarayıcılar</a:t>
            </a:r>
            <a:r>
              <a:rPr lang="en-US" sz="2790" spc="-27" dirty="0">
                <a:solidFill>
                  <a:srgbClr val="004651"/>
                </a:solidFill>
                <a:latin typeface="Fira Sans"/>
              </a:rPr>
              <a:t>, </a:t>
            </a:r>
            <a:r>
              <a:rPr lang="en-US" sz="2790" spc="-27" dirty="0" err="1">
                <a:solidFill>
                  <a:srgbClr val="004651"/>
                </a:solidFill>
                <a:latin typeface="Fira Sans"/>
              </a:rPr>
              <a:t>yüksek</a:t>
            </a:r>
            <a:r>
              <a:rPr lang="en-US" sz="2790" spc="-27" dirty="0">
                <a:solidFill>
                  <a:srgbClr val="004651"/>
                </a:solidFill>
                <a:latin typeface="Fira Sans"/>
              </a:rPr>
              <a:t> </a:t>
            </a:r>
            <a:r>
              <a:rPr lang="en-US" sz="2790" spc="-27" dirty="0" err="1">
                <a:solidFill>
                  <a:srgbClr val="004651"/>
                </a:solidFill>
                <a:latin typeface="Fira Sans"/>
              </a:rPr>
              <a:t>başarımlı</a:t>
            </a:r>
            <a:r>
              <a:rPr lang="en-US" sz="2790" spc="-27" dirty="0">
                <a:solidFill>
                  <a:srgbClr val="004651"/>
                </a:solidFill>
                <a:latin typeface="Fira Sans"/>
              </a:rPr>
              <a:t> </a:t>
            </a:r>
            <a:r>
              <a:rPr lang="en-US" sz="2790" spc="-27" dirty="0" err="1">
                <a:solidFill>
                  <a:srgbClr val="004651"/>
                </a:solidFill>
                <a:latin typeface="Fira Sans"/>
              </a:rPr>
              <a:t>bilgisyarlar</a:t>
            </a:r>
            <a:r>
              <a:rPr lang="en-US" sz="2790" spc="-27" dirty="0">
                <a:solidFill>
                  <a:srgbClr val="004651"/>
                </a:solidFill>
                <a:latin typeface="Fira Sans"/>
              </a:rPr>
              <a:t> </a:t>
            </a:r>
            <a:r>
              <a:rPr lang="en-US" sz="2790" spc="-27" dirty="0" err="1">
                <a:solidFill>
                  <a:srgbClr val="004651"/>
                </a:solidFill>
                <a:latin typeface="Fira Sans"/>
              </a:rPr>
              <a:t>gibi</a:t>
            </a:r>
            <a:r>
              <a:rPr lang="en-US" sz="2790" spc="-27" dirty="0">
                <a:solidFill>
                  <a:srgbClr val="004651"/>
                </a:solidFill>
                <a:latin typeface="Fira Sans"/>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2" name="Group 2"/>
          <p:cNvGrpSpPr/>
          <p:nvPr/>
        </p:nvGrpSpPr>
        <p:grpSpPr>
          <a:xfrm>
            <a:off x="-3563094" y="6077994"/>
            <a:ext cx="6383425" cy="5528076"/>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grpSp>
        <p:nvGrpSpPr>
          <p:cNvPr id="4" name="Group 4"/>
          <p:cNvGrpSpPr/>
          <p:nvPr/>
        </p:nvGrpSpPr>
        <p:grpSpPr>
          <a:xfrm>
            <a:off x="1671665" y="7004492"/>
            <a:ext cx="3034530" cy="2627917"/>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4F4F4"/>
            </a:solidFill>
          </p:spPr>
          <p:txBody>
            <a:bodyPr/>
            <a:lstStyle/>
            <a:p>
              <a:endParaRPr lang="en-US"/>
            </a:p>
          </p:txBody>
        </p:sp>
      </p:grpSp>
      <p:grpSp>
        <p:nvGrpSpPr>
          <p:cNvPr id="6" name="Group 6"/>
          <p:cNvGrpSpPr/>
          <p:nvPr/>
        </p:nvGrpSpPr>
        <p:grpSpPr>
          <a:xfrm>
            <a:off x="4053492" y="8956750"/>
            <a:ext cx="2141618" cy="1854652"/>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txBody>
            <a:bodyPr/>
            <a:lstStyle/>
            <a:p>
              <a:endParaRPr lang="en-US"/>
            </a:p>
          </p:txBody>
        </p:sp>
      </p:grpSp>
      <p:sp>
        <p:nvSpPr>
          <p:cNvPr id="8" name="TextBox 8"/>
          <p:cNvSpPr txBox="1"/>
          <p:nvPr/>
        </p:nvSpPr>
        <p:spPr>
          <a:xfrm>
            <a:off x="1760819" y="2657288"/>
            <a:ext cx="15498481" cy="2962275"/>
          </a:xfrm>
          <a:prstGeom prst="rect">
            <a:avLst/>
          </a:prstGeom>
        </p:spPr>
        <p:txBody>
          <a:bodyPr lIns="0" tIns="0" rIns="0" bIns="0" rtlCol="0" anchor="t">
            <a:spAutoFit/>
          </a:bodyPr>
          <a:lstStyle/>
          <a:p>
            <a:pPr algn="ctr">
              <a:lnSpc>
                <a:spcPts val="11640"/>
              </a:lnSpc>
            </a:pPr>
            <a:r>
              <a:rPr lang="en-US" sz="9700" dirty="0">
                <a:solidFill>
                  <a:srgbClr val="A4E473"/>
                </a:solidFill>
                <a:latin typeface="Fira Sans Medium"/>
              </a:rPr>
              <a:t>Peki,</a:t>
            </a:r>
          </a:p>
          <a:p>
            <a:pPr algn="ctr">
              <a:lnSpc>
                <a:spcPts val="11640"/>
              </a:lnSpc>
            </a:pPr>
            <a:r>
              <a:rPr lang="en-US" sz="9700" dirty="0" err="1">
                <a:solidFill>
                  <a:srgbClr val="A4E473"/>
                </a:solidFill>
                <a:latin typeface="Fira Sans Medium"/>
              </a:rPr>
              <a:t>Sizce</a:t>
            </a:r>
            <a:r>
              <a:rPr lang="en-US" sz="9700" dirty="0">
                <a:solidFill>
                  <a:srgbClr val="A4E473"/>
                </a:solidFill>
                <a:latin typeface="Fira Sans Medium"/>
              </a:rPr>
              <a:t> </a:t>
            </a:r>
            <a:r>
              <a:rPr lang="en-US" sz="9700" dirty="0" err="1">
                <a:solidFill>
                  <a:srgbClr val="A4E473"/>
                </a:solidFill>
                <a:latin typeface="Fira Sans Medium"/>
              </a:rPr>
              <a:t>Uygulamada</a:t>
            </a:r>
            <a:r>
              <a:rPr lang="en-US" sz="9700" dirty="0">
                <a:solidFill>
                  <a:srgbClr val="A4E473"/>
                </a:solidFill>
                <a:latin typeface="Fira Sans Medium"/>
              </a:rPr>
              <a:t> </a:t>
            </a:r>
            <a:r>
              <a:rPr lang="en-US" sz="9700" dirty="0" err="1">
                <a:solidFill>
                  <a:srgbClr val="A4E473"/>
                </a:solidFill>
                <a:latin typeface="Fira Sans Medium"/>
              </a:rPr>
              <a:t>Nasıl</a:t>
            </a:r>
            <a:r>
              <a:rPr lang="en-US" sz="9700" dirty="0">
                <a:solidFill>
                  <a:srgbClr val="A4E473"/>
                </a:solidFill>
                <a:latin typeface="Fira Sans Medium"/>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sp>
        <p:nvSpPr>
          <p:cNvPr id="2" name="TextBox 2"/>
          <p:cNvSpPr txBox="1"/>
          <p:nvPr/>
        </p:nvSpPr>
        <p:spPr>
          <a:xfrm>
            <a:off x="1760819" y="3552825"/>
            <a:ext cx="14766361" cy="1533525"/>
          </a:xfrm>
          <a:prstGeom prst="rect">
            <a:avLst/>
          </a:prstGeom>
        </p:spPr>
        <p:txBody>
          <a:bodyPr lIns="0" tIns="0" rIns="0" bIns="0" rtlCol="0" anchor="t">
            <a:spAutoFit/>
          </a:bodyPr>
          <a:lstStyle/>
          <a:p>
            <a:pPr algn="ctr">
              <a:lnSpc>
                <a:spcPts val="12000"/>
              </a:lnSpc>
            </a:pPr>
            <a:r>
              <a:rPr lang="en-US" sz="10000" dirty="0" err="1">
                <a:solidFill>
                  <a:srgbClr val="A4E473"/>
                </a:solidFill>
                <a:latin typeface="Fira Sans Medium" panose="020B0603050000020004" pitchFamily="34" charset="0"/>
              </a:rPr>
              <a:t>Beklentiler</a:t>
            </a:r>
            <a:r>
              <a:rPr lang="en-US" sz="10000" dirty="0">
                <a:solidFill>
                  <a:srgbClr val="A4E473"/>
                </a:solidFill>
                <a:latin typeface="Fira Sans Medium" panose="020B0603050000020004" pitchFamily="34" charset="0"/>
              </a:rPr>
              <a:t> </a:t>
            </a:r>
            <a:r>
              <a:rPr lang="en-US" sz="10000" dirty="0" err="1">
                <a:solidFill>
                  <a:srgbClr val="A4E473"/>
                </a:solidFill>
                <a:latin typeface="Fira Sans Medium" panose="020B0603050000020004" pitchFamily="34" charset="0"/>
              </a:rPr>
              <a:t>Neler</a:t>
            </a:r>
            <a:r>
              <a:rPr lang="en-US" sz="10000" dirty="0">
                <a:solidFill>
                  <a:srgbClr val="A4E473"/>
                </a:solidFill>
                <a:latin typeface="Fira Sans Medium" panose="020B0603050000020004" pitchFamily="34" charset="0"/>
              </a:rPr>
              <a:t>?</a:t>
            </a:r>
          </a:p>
        </p:txBody>
      </p:sp>
      <p:grpSp>
        <p:nvGrpSpPr>
          <p:cNvPr id="3" name="Group 3"/>
          <p:cNvGrpSpPr/>
          <p:nvPr/>
        </p:nvGrpSpPr>
        <p:grpSpPr>
          <a:xfrm>
            <a:off x="-3563094" y="6077994"/>
            <a:ext cx="6383425" cy="5528076"/>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grpSp>
        <p:nvGrpSpPr>
          <p:cNvPr id="5" name="Group 5"/>
          <p:cNvGrpSpPr/>
          <p:nvPr/>
        </p:nvGrpSpPr>
        <p:grpSpPr>
          <a:xfrm>
            <a:off x="1671665" y="7004492"/>
            <a:ext cx="3034530" cy="2627917"/>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4F4F4"/>
            </a:solidFill>
          </p:spPr>
          <p:txBody>
            <a:bodyPr/>
            <a:lstStyle/>
            <a:p>
              <a:endParaRPr lang="en-US"/>
            </a:p>
          </p:txBody>
        </p:sp>
      </p:grpSp>
      <p:grpSp>
        <p:nvGrpSpPr>
          <p:cNvPr id="7" name="Group 7"/>
          <p:cNvGrpSpPr/>
          <p:nvPr/>
        </p:nvGrpSpPr>
        <p:grpSpPr>
          <a:xfrm>
            <a:off x="4053492" y="8956750"/>
            <a:ext cx="2141618" cy="1854652"/>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191747" y="-773907"/>
            <a:ext cx="3378391" cy="292570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graphicFrame>
        <p:nvGraphicFramePr>
          <p:cNvPr id="4" name="Table 4"/>
          <p:cNvGraphicFramePr>
            <a:graphicFrameLocks noGrp="1"/>
          </p:cNvGraphicFramePr>
          <p:nvPr>
            <p:extLst>
              <p:ext uri="{D42A27DB-BD31-4B8C-83A1-F6EECF244321}">
                <p14:modId xmlns:p14="http://schemas.microsoft.com/office/powerpoint/2010/main" val="1757498001"/>
              </p:ext>
            </p:extLst>
          </p:nvPr>
        </p:nvGraphicFramePr>
        <p:xfrm>
          <a:off x="1115768" y="3251039"/>
          <a:ext cx="6468844" cy="1264613"/>
        </p:xfrm>
        <a:graphic>
          <a:graphicData uri="http://schemas.openxmlformats.org/drawingml/2006/table">
            <a:tbl>
              <a:tblPr/>
              <a:tblGrid>
                <a:gridCol w="6468844">
                  <a:extLst>
                    <a:ext uri="{9D8B030D-6E8A-4147-A177-3AD203B41FA5}">
                      <a16:colId xmlns:a16="http://schemas.microsoft.com/office/drawing/2014/main" val="20000"/>
                    </a:ext>
                  </a:extLst>
                </a:gridCol>
              </a:tblGrid>
              <a:tr h="1264613">
                <a:tc>
                  <a:txBody>
                    <a:bodyPr/>
                    <a:lstStyle/>
                    <a:p>
                      <a:pPr algn="ctr">
                        <a:lnSpc>
                          <a:spcPts val="3919"/>
                        </a:lnSpc>
                        <a:defRPr/>
                      </a:pPr>
                      <a:endParaRPr lang="en-US" sz="1100" dirty="0"/>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bl>
          </a:graphicData>
        </a:graphic>
      </p:graphicFrame>
      <p:graphicFrame>
        <p:nvGraphicFramePr>
          <p:cNvPr id="5" name="Table 5"/>
          <p:cNvGraphicFramePr>
            <a:graphicFrameLocks noGrp="1"/>
          </p:cNvGraphicFramePr>
          <p:nvPr/>
        </p:nvGraphicFramePr>
        <p:xfrm>
          <a:off x="1186644" y="5144917"/>
          <a:ext cx="6397967" cy="1264613"/>
        </p:xfrm>
        <a:graphic>
          <a:graphicData uri="http://schemas.openxmlformats.org/drawingml/2006/table">
            <a:tbl>
              <a:tblPr/>
              <a:tblGrid>
                <a:gridCol w="6397967">
                  <a:extLst>
                    <a:ext uri="{9D8B030D-6E8A-4147-A177-3AD203B41FA5}">
                      <a16:colId xmlns:a16="http://schemas.microsoft.com/office/drawing/2014/main" val="20000"/>
                    </a:ext>
                  </a:extLst>
                </a:gridCol>
              </a:tblGrid>
              <a:tr h="1264613">
                <a:tc>
                  <a:txBody>
                    <a:bodyPr/>
                    <a:lstStyle/>
                    <a:p>
                      <a:pPr algn="ctr">
                        <a:lnSpc>
                          <a:spcPts val="3919"/>
                        </a:lnSpc>
                        <a:defRPr/>
                      </a:pPr>
                      <a:endParaRPr lang="en-US" sz="1100"/>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bl>
          </a:graphicData>
        </a:graphic>
      </p:graphicFrame>
      <p:graphicFrame>
        <p:nvGraphicFramePr>
          <p:cNvPr id="6" name="Table 6"/>
          <p:cNvGraphicFramePr>
            <a:graphicFrameLocks noGrp="1"/>
          </p:cNvGraphicFramePr>
          <p:nvPr/>
        </p:nvGraphicFramePr>
        <p:xfrm>
          <a:off x="1186644" y="7240417"/>
          <a:ext cx="6402192" cy="1264613"/>
        </p:xfrm>
        <a:graphic>
          <a:graphicData uri="http://schemas.openxmlformats.org/drawingml/2006/table">
            <a:tbl>
              <a:tblPr/>
              <a:tblGrid>
                <a:gridCol w="6402192">
                  <a:extLst>
                    <a:ext uri="{9D8B030D-6E8A-4147-A177-3AD203B41FA5}">
                      <a16:colId xmlns:a16="http://schemas.microsoft.com/office/drawing/2014/main" val="20000"/>
                    </a:ext>
                  </a:extLst>
                </a:gridCol>
              </a:tblGrid>
              <a:tr h="1264613">
                <a:tc>
                  <a:txBody>
                    <a:bodyPr/>
                    <a:lstStyle/>
                    <a:p>
                      <a:pPr algn="ctr">
                        <a:lnSpc>
                          <a:spcPts val="3919"/>
                        </a:lnSpc>
                        <a:defRPr/>
                      </a:pPr>
                      <a:endParaRPr lang="en-US" sz="1100"/>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extLst>
              <p:ext uri="{D42A27DB-BD31-4B8C-83A1-F6EECF244321}">
                <p14:modId xmlns:p14="http://schemas.microsoft.com/office/powerpoint/2010/main" val="624735109"/>
              </p:ext>
            </p:extLst>
          </p:nvPr>
        </p:nvGraphicFramePr>
        <p:xfrm>
          <a:off x="11070976" y="5143500"/>
          <a:ext cx="6402192" cy="1264613"/>
        </p:xfrm>
        <a:graphic>
          <a:graphicData uri="http://schemas.openxmlformats.org/drawingml/2006/table">
            <a:tbl>
              <a:tblPr/>
              <a:tblGrid>
                <a:gridCol w="6402192">
                  <a:extLst>
                    <a:ext uri="{9D8B030D-6E8A-4147-A177-3AD203B41FA5}">
                      <a16:colId xmlns:a16="http://schemas.microsoft.com/office/drawing/2014/main" val="20000"/>
                    </a:ext>
                  </a:extLst>
                </a:gridCol>
              </a:tblGrid>
              <a:tr h="1264613">
                <a:tc>
                  <a:txBody>
                    <a:bodyPr/>
                    <a:lstStyle/>
                    <a:p>
                      <a:pPr algn="ctr">
                        <a:lnSpc>
                          <a:spcPts val="3919"/>
                        </a:lnSpc>
                        <a:defRPr/>
                      </a:pPr>
                      <a:endParaRPr lang="en-US" sz="1100" dirty="0"/>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bl>
          </a:graphicData>
        </a:graphic>
      </p:graphicFrame>
      <p:sp>
        <p:nvSpPr>
          <p:cNvPr id="8" name="Freeform 8"/>
          <p:cNvSpPr/>
          <p:nvPr/>
        </p:nvSpPr>
        <p:spPr>
          <a:xfrm>
            <a:off x="14757509" y="1814503"/>
            <a:ext cx="6628880" cy="2747972"/>
          </a:xfrm>
          <a:custGeom>
            <a:avLst/>
            <a:gdLst/>
            <a:ahLst/>
            <a:cxnLst/>
            <a:rect l="l" t="t" r="r" b="b"/>
            <a:pathLst>
              <a:path w="6628880" h="2747972">
                <a:moveTo>
                  <a:pt x="0" y="0"/>
                </a:moveTo>
                <a:lnTo>
                  <a:pt x="6628880" y="0"/>
                </a:lnTo>
                <a:lnTo>
                  <a:pt x="6628880" y="2747972"/>
                </a:lnTo>
                <a:lnTo>
                  <a:pt x="0" y="27479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940" y="490738"/>
            <a:ext cx="7810500" cy="1630446"/>
          </a:xfrm>
          <a:prstGeom prst="rect">
            <a:avLst/>
          </a:prstGeom>
        </p:spPr>
        <p:txBody>
          <a:bodyPr wrap="square" lIns="0" tIns="0" rIns="0" bIns="0" rtlCol="0" anchor="t">
            <a:spAutoFit/>
          </a:bodyPr>
          <a:lstStyle/>
          <a:p>
            <a:pPr algn="ctr">
              <a:lnSpc>
                <a:spcPts val="13082"/>
              </a:lnSpc>
              <a:spcBef>
                <a:spcPct val="0"/>
              </a:spcBef>
            </a:pPr>
            <a:r>
              <a:rPr lang="en-US" sz="9800" spc="-109" dirty="0" err="1">
                <a:solidFill>
                  <a:srgbClr val="004651"/>
                </a:solidFill>
                <a:latin typeface="Fira Sans Bold"/>
              </a:rPr>
              <a:t>Beklentiler</a:t>
            </a:r>
            <a:endParaRPr lang="en-US" sz="9800" spc="-109" dirty="0">
              <a:solidFill>
                <a:srgbClr val="004651"/>
              </a:solidFill>
              <a:latin typeface="Fira Sans Bold"/>
            </a:endParaRPr>
          </a:p>
        </p:txBody>
      </p:sp>
      <p:sp>
        <p:nvSpPr>
          <p:cNvPr id="10" name="TextBox 10"/>
          <p:cNvSpPr txBox="1"/>
          <p:nvPr/>
        </p:nvSpPr>
        <p:spPr>
          <a:xfrm>
            <a:off x="1115767" y="3610777"/>
            <a:ext cx="6983439" cy="641201"/>
          </a:xfrm>
          <a:prstGeom prst="rect">
            <a:avLst/>
          </a:prstGeom>
        </p:spPr>
        <p:txBody>
          <a:bodyPr wrap="square" lIns="0" tIns="0" rIns="0" bIns="0" rtlCol="0" anchor="t">
            <a:spAutoFit/>
          </a:bodyPr>
          <a:lstStyle/>
          <a:p>
            <a:pPr algn="ctr">
              <a:lnSpc>
                <a:spcPts val="5040"/>
              </a:lnSpc>
              <a:spcBef>
                <a:spcPct val="0"/>
              </a:spcBef>
            </a:pPr>
            <a:r>
              <a:rPr lang="en-US" sz="4200" spc="-42" dirty="0" err="1">
                <a:solidFill>
                  <a:srgbClr val="F4F4F4"/>
                </a:solidFill>
                <a:latin typeface="Fira Sans"/>
              </a:rPr>
              <a:t>Organizasyon</a:t>
            </a:r>
            <a:r>
              <a:rPr lang="en-US" sz="4200" spc="-42" dirty="0">
                <a:solidFill>
                  <a:srgbClr val="F4F4F4"/>
                </a:solidFill>
                <a:latin typeface="Fira Sans"/>
              </a:rPr>
              <a:t> </a:t>
            </a:r>
            <a:r>
              <a:rPr lang="en-US" sz="4200" spc="-42" dirty="0" err="1">
                <a:solidFill>
                  <a:srgbClr val="F4F4F4"/>
                </a:solidFill>
                <a:latin typeface="Fira Sans"/>
              </a:rPr>
              <a:t>Şeması</a:t>
            </a:r>
            <a:r>
              <a:rPr lang="en-US" sz="4200" spc="-42" dirty="0">
                <a:solidFill>
                  <a:srgbClr val="F4F4F4"/>
                </a:solidFill>
                <a:latin typeface="Fira Sans"/>
              </a:rPr>
              <a:t> </a:t>
            </a:r>
          </a:p>
        </p:txBody>
      </p:sp>
      <p:sp>
        <p:nvSpPr>
          <p:cNvPr id="11" name="TextBox 11"/>
          <p:cNvSpPr txBox="1"/>
          <p:nvPr/>
        </p:nvSpPr>
        <p:spPr>
          <a:xfrm>
            <a:off x="1028700" y="5584791"/>
            <a:ext cx="7070506" cy="638175"/>
          </a:xfrm>
          <a:prstGeom prst="rect">
            <a:avLst/>
          </a:prstGeom>
        </p:spPr>
        <p:txBody>
          <a:bodyPr lIns="0" tIns="0" rIns="0" bIns="0" rtlCol="0" anchor="t">
            <a:spAutoFit/>
          </a:bodyPr>
          <a:lstStyle/>
          <a:p>
            <a:pPr marL="0" lvl="0" indent="0" algn="ctr">
              <a:lnSpc>
                <a:spcPts val="5040"/>
              </a:lnSpc>
              <a:spcBef>
                <a:spcPct val="0"/>
              </a:spcBef>
            </a:pPr>
            <a:r>
              <a:rPr lang="en-US" sz="4200" u="none" strike="noStrike" spc="-42">
                <a:solidFill>
                  <a:srgbClr val="F4F4F4"/>
                </a:solidFill>
                <a:latin typeface="Fira Sans"/>
              </a:rPr>
              <a:t>Koleksiyon</a:t>
            </a:r>
          </a:p>
        </p:txBody>
      </p:sp>
      <p:sp>
        <p:nvSpPr>
          <p:cNvPr id="12" name="TextBox 12"/>
          <p:cNvSpPr txBox="1"/>
          <p:nvPr/>
        </p:nvSpPr>
        <p:spPr>
          <a:xfrm>
            <a:off x="1028700" y="7682629"/>
            <a:ext cx="7070506" cy="638175"/>
          </a:xfrm>
          <a:prstGeom prst="rect">
            <a:avLst/>
          </a:prstGeom>
        </p:spPr>
        <p:txBody>
          <a:bodyPr lIns="0" tIns="0" rIns="0" bIns="0" rtlCol="0" anchor="t">
            <a:spAutoFit/>
          </a:bodyPr>
          <a:lstStyle/>
          <a:p>
            <a:pPr marL="0" lvl="0" indent="0" algn="ctr">
              <a:lnSpc>
                <a:spcPts val="5040"/>
              </a:lnSpc>
              <a:spcBef>
                <a:spcPct val="0"/>
              </a:spcBef>
            </a:pPr>
            <a:r>
              <a:rPr lang="en-US" sz="4200" spc="-42">
                <a:solidFill>
                  <a:srgbClr val="F4F4F4"/>
                </a:solidFill>
                <a:latin typeface="Fira Sans"/>
              </a:rPr>
              <a:t>Bütçe ve Personel</a:t>
            </a:r>
          </a:p>
        </p:txBody>
      </p:sp>
      <p:sp>
        <p:nvSpPr>
          <p:cNvPr id="13" name="TextBox 13"/>
          <p:cNvSpPr txBox="1"/>
          <p:nvPr/>
        </p:nvSpPr>
        <p:spPr>
          <a:xfrm>
            <a:off x="11217494" y="5583681"/>
            <a:ext cx="6402192" cy="641201"/>
          </a:xfrm>
          <a:prstGeom prst="rect">
            <a:avLst/>
          </a:prstGeom>
        </p:spPr>
        <p:txBody>
          <a:bodyPr wrap="square" lIns="0" tIns="0" rIns="0" bIns="0" rtlCol="0" anchor="t">
            <a:spAutoFit/>
          </a:bodyPr>
          <a:lstStyle/>
          <a:p>
            <a:pPr marL="0" lvl="0" indent="0" algn="ctr">
              <a:lnSpc>
                <a:spcPts val="5040"/>
              </a:lnSpc>
              <a:spcBef>
                <a:spcPct val="0"/>
              </a:spcBef>
            </a:pPr>
            <a:r>
              <a:rPr lang="en-US" sz="4200" spc="-42" dirty="0" err="1">
                <a:solidFill>
                  <a:srgbClr val="F4F4F4"/>
                </a:solidFill>
                <a:latin typeface="Fira Sans"/>
              </a:rPr>
              <a:t>Yasal</a:t>
            </a:r>
            <a:r>
              <a:rPr lang="en-US" sz="4200" spc="-42" dirty="0">
                <a:solidFill>
                  <a:srgbClr val="F4F4F4"/>
                </a:solidFill>
                <a:latin typeface="Fira Sans"/>
              </a:rPr>
              <a:t> Zemin/</a:t>
            </a:r>
            <a:r>
              <a:rPr lang="en-US" sz="4200" spc="-42" dirty="0" err="1">
                <a:solidFill>
                  <a:srgbClr val="F4F4F4"/>
                </a:solidFill>
                <a:latin typeface="Fira Sans"/>
              </a:rPr>
              <a:t>Denetleme</a:t>
            </a:r>
            <a:endParaRPr lang="en-US" sz="4200" spc="-42" dirty="0">
              <a:solidFill>
                <a:srgbClr val="F4F4F4"/>
              </a:solidFill>
              <a:latin typeface="Fira Sans"/>
            </a:endParaRPr>
          </a:p>
        </p:txBody>
      </p:sp>
      <p:graphicFrame>
        <p:nvGraphicFramePr>
          <p:cNvPr id="14" name="Table 14"/>
          <p:cNvGraphicFramePr>
            <a:graphicFrameLocks noGrp="1"/>
          </p:cNvGraphicFramePr>
          <p:nvPr/>
        </p:nvGraphicFramePr>
        <p:xfrm>
          <a:off x="11070976" y="7240417"/>
          <a:ext cx="6406417" cy="1264613"/>
        </p:xfrm>
        <a:graphic>
          <a:graphicData uri="http://schemas.openxmlformats.org/drawingml/2006/table">
            <a:tbl>
              <a:tblPr/>
              <a:tblGrid>
                <a:gridCol w="6406417">
                  <a:extLst>
                    <a:ext uri="{9D8B030D-6E8A-4147-A177-3AD203B41FA5}">
                      <a16:colId xmlns:a16="http://schemas.microsoft.com/office/drawing/2014/main" val="20000"/>
                    </a:ext>
                  </a:extLst>
                </a:gridCol>
              </a:tblGrid>
              <a:tr h="1264613">
                <a:tc>
                  <a:txBody>
                    <a:bodyPr/>
                    <a:lstStyle/>
                    <a:p>
                      <a:pPr algn="ctr">
                        <a:lnSpc>
                          <a:spcPts val="3919"/>
                        </a:lnSpc>
                        <a:defRPr/>
                      </a:pPr>
                      <a:endParaRPr lang="en-US" sz="1100"/>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bl>
          </a:graphicData>
        </a:graphic>
      </p:graphicFrame>
      <p:sp>
        <p:nvSpPr>
          <p:cNvPr id="15" name="TextBox 15"/>
          <p:cNvSpPr txBox="1"/>
          <p:nvPr/>
        </p:nvSpPr>
        <p:spPr>
          <a:xfrm>
            <a:off x="10883337" y="7553635"/>
            <a:ext cx="7070506" cy="638175"/>
          </a:xfrm>
          <a:prstGeom prst="rect">
            <a:avLst/>
          </a:prstGeom>
        </p:spPr>
        <p:txBody>
          <a:bodyPr lIns="0" tIns="0" rIns="0" bIns="0" rtlCol="0" anchor="t">
            <a:spAutoFit/>
          </a:bodyPr>
          <a:lstStyle/>
          <a:p>
            <a:pPr marL="0" lvl="0" indent="0" algn="ctr">
              <a:lnSpc>
                <a:spcPts val="5040"/>
              </a:lnSpc>
              <a:spcBef>
                <a:spcPct val="0"/>
              </a:spcBef>
            </a:pPr>
            <a:r>
              <a:rPr lang="en-US" sz="4200" spc="-42" dirty="0">
                <a:solidFill>
                  <a:srgbClr val="F4F4F4"/>
                </a:solidFill>
                <a:latin typeface="Fira Sans"/>
              </a:rPr>
              <a:t>Bina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06086" y="4784384"/>
            <a:ext cx="4985461" cy="431743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US"/>
            </a:p>
          </p:txBody>
        </p:sp>
      </p:grpSp>
      <p:grpSp>
        <p:nvGrpSpPr>
          <p:cNvPr id="4" name="Group 4"/>
          <p:cNvGrpSpPr/>
          <p:nvPr/>
        </p:nvGrpSpPr>
        <p:grpSpPr>
          <a:xfrm rot="-10800000">
            <a:off x="300983" y="7795449"/>
            <a:ext cx="3378391" cy="292570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graphicFrame>
        <p:nvGraphicFramePr>
          <p:cNvPr id="6" name="Table 6"/>
          <p:cNvGraphicFramePr>
            <a:graphicFrameLocks noGrp="1"/>
          </p:cNvGraphicFramePr>
          <p:nvPr>
            <p:extLst>
              <p:ext uri="{D42A27DB-BD31-4B8C-83A1-F6EECF244321}">
                <p14:modId xmlns:p14="http://schemas.microsoft.com/office/powerpoint/2010/main" val="1327727283"/>
              </p:ext>
            </p:extLst>
          </p:nvPr>
        </p:nvGraphicFramePr>
        <p:xfrm>
          <a:off x="5181600" y="1028700"/>
          <a:ext cx="7683446" cy="1264613"/>
        </p:xfrm>
        <a:graphic>
          <a:graphicData uri="http://schemas.openxmlformats.org/drawingml/2006/table">
            <a:tbl>
              <a:tblPr/>
              <a:tblGrid>
                <a:gridCol w="7683446">
                  <a:extLst>
                    <a:ext uri="{9D8B030D-6E8A-4147-A177-3AD203B41FA5}">
                      <a16:colId xmlns:a16="http://schemas.microsoft.com/office/drawing/2014/main" val="20000"/>
                    </a:ext>
                  </a:extLst>
                </a:gridCol>
              </a:tblGrid>
              <a:tr h="1264613">
                <a:tc>
                  <a:txBody>
                    <a:bodyPr/>
                    <a:lstStyle/>
                    <a:p>
                      <a:pPr algn="ctr">
                        <a:lnSpc>
                          <a:spcPts val="3919"/>
                        </a:lnSpc>
                        <a:defRPr/>
                      </a:pPr>
                      <a:endParaRPr lang="en-US" sz="1100" dirty="0"/>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bl>
          </a:graphicData>
        </a:graphic>
      </p:graphicFrame>
      <p:sp>
        <p:nvSpPr>
          <p:cNvPr id="7" name="TextBox 7"/>
          <p:cNvSpPr txBox="1"/>
          <p:nvPr/>
        </p:nvSpPr>
        <p:spPr>
          <a:xfrm>
            <a:off x="5608747" y="1341918"/>
            <a:ext cx="7070506" cy="638175"/>
          </a:xfrm>
          <a:prstGeom prst="rect">
            <a:avLst/>
          </a:prstGeom>
        </p:spPr>
        <p:txBody>
          <a:bodyPr lIns="0" tIns="0" rIns="0" bIns="0" rtlCol="0" anchor="t">
            <a:spAutoFit/>
          </a:bodyPr>
          <a:lstStyle/>
          <a:p>
            <a:pPr algn="ctr">
              <a:lnSpc>
                <a:spcPts val="5040"/>
              </a:lnSpc>
              <a:spcBef>
                <a:spcPct val="0"/>
              </a:spcBef>
            </a:pPr>
            <a:r>
              <a:rPr lang="en-US" sz="4200" spc="-42" dirty="0" err="1">
                <a:solidFill>
                  <a:srgbClr val="F4F4F4"/>
                </a:solidFill>
                <a:latin typeface="Fira Sans Medium"/>
              </a:rPr>
              <a:t>Organizasyon</a:t>
            </a:r>
            <a:r>
              <a:rPr lang="en-US" sz="4200" spc="-42" dirty="0">
                <a:solidFill>
                  <a:srgbClr val="F4F4F4"/>
                </a:solidFill>
                <a:latin typeface="Fira Sans Medium"/>
              </a:rPr>
              <a:t> </a:t>
            </a:r>
            <a:r>
              <a:rPr lang="en-US" sz="4200" spc="-42" dirty="0" err="1">
                <a:solidFill>
                  <a:srgbClr val="F4F4F4"/>
                </a:solidFill>
                <a:latin typeface="Fira Sans Medium"/>
              </a:rPr>
              <a:t>Şeması</a:t>
            </a:r>
            <a:r>
              <a:rPr lang="en-US" sz="4200" spc="-42" dirty="0">
                <a:solidFill>
                  <a:srgbClr val="F4F4F4"/>
                </a:solidFill>
                <a:latin typeface="Fira Sans Medium"/>
              </a:rPr>
              <a:t> </a:t>
            </a:r>
          </a:p>
        </p:txBody>
      </p:sp>
      <p:sp>
        <p:nvSpPr>
          <p:cNvPr id="8" name="TextBox 8"/>
          <p:cNvSpPr txBox="1"/>
          <p:nvPr/>
        </p:nvSpPr>
        <p:spPr>
          <a:xfrm>
            <a:off x="3679375" y="5143500"/>
            <a:ext cx="13790293" cy="1200150"/>
          </a:xfrm>
          <a:prstGeom prst="rect">
            <a:avLst/>
          </a:prstGeom>
        </p:spPr>
        <p:txBody>
          <a:bodyPr lIns="0" tIns="0" rIns="0" bIns="0" rtlCol="0" anchor="t">
            <a:spAutoFit/>
          </a:bodyPr>
          <a:lstStyle/>
          <a:p>
            <a:pPr marL="863598" lvl="1" indent="-431799" algn="ctr">
              <a:lnSpc>
                <a:spcPts val="4799"/>
              </a:lnSpc>
              <a:buFont typeface="Arial"/>
              <a:buChar char="•"/>
            </a:pPr>
            <a:r>
              <a:rPr lang="en-US" sz="3999" spc="-39" dirty="0" err="1">
                <a:solidFill>
                  <a:srgbClr val="004651"/>
                </a:solidFill>
                <a:latin typeface="Fira Sans"/>
              </a:rPr>
              <a:t>Yurtdışı</a:t>
            </a:r>
            <a:r>
              <a:rPr lang="en-US" sz="3999" spc="-39" dirty="0">
                <a:solidFill>
                  <a:srgbClr val="004651"/>
                </a:solidFill>
                <a:latin typeface="Fira Sans"/>
              </a:rPr>
              <a:t> </a:t>
            </a:r>
            <a:r>
              <a:rPr lang="en-US" sz="3999" spc="-39" dirty="0" err="1">
                <a:solidFill>
                  <a:srgbClr val="004651"/>
                </a:solidFill>
                <a:latin typeface="Fira Sans"/>
              </a:rPr>
              <a:t>örneklerindeki</a:t>
            </a:r>
            <a:r>
              <a:rPr lang="en-US" sz="3999" spc="-39" dirty="0">
                <a:solidFill>
                  <a:srgbClr val="004651"/>
                </a:solidFill>
                <a:latin typeface="Fira Sans"/>
              </a:rPr>
              <a:t> </a:t>
            </a:r>
            <a:r>
              <a:rPr lang="en-US" sz="3999" spc="-39" dirty="0" err="1">
                <a:solidFill>
                  <a:srgbClr val="004651"/>
                </a:solidFill>
                <a:latin typeface="Fira Sans"/>
              </a:rPr>
              <a:t>gibi</a:t>
            </a:r>
            <a:r>
              <a:rPr lang="en-US" sz="3999" spc="-39" dirty="0">
                <a:solidFill>
                  <a:srgbClr val="004651"/>
                </a:solidFill>
                <a:latin typeface="Fira Sans"/>
              </a:rPr>
              <a:t> </a:t>
            </a:r>
            <a:r>
              <a:rPr lang="en-US" sz="3999" spc="-39" dirty="0" err="1">
                <a:solidFill>
                  <a:srgbClr val="004651"/>
                </a:solidFill>
                <a:latin typeface="Fira Sans"/>
              </a:rPr>
              <a:t>kütüphanelerin</a:t>
            </a:r>
            <a:r>
              <a:rPr lang="en-US" sz="3999" spc="-39" dirty="0">
                <a:solidFill>
                  <a:srgbClr val="004651"/>
                </a:solidFill>
                <a:latin typeface="Fira Sans"/>
              </a:rPr>
              <a:t> </a:t>
            </a:r>
            <a:r>
              <a:rPr lang="en-US" sz="3999" spc="-39" dirty="0" err="1">
                <a:solidFill>
                  <a:srgbClr val="004651"/>
                </a:solidFill>
                <a:latin typeface="Fira Sans"/>
              </a:rPr>
              <a:t>akademik</a:t>
            </a:r>
            <a:r>
              <a:rPr lang="en-US" sz="3999" spc="-39" dirty="0">
                <a:solidFill>
                  <a:srgbClr val="004651"/>
                </a:solidFill>
                <a:latin typeface="Fira Sans"/>
              </a:rPr>
              <a:t> </a:t>
            </a:r>
            <a:r>
              <a:rPr lang="en-US" sz="3999" spc="-39" dirty="0" err="1">
                <a:solidFill>
                  <a:srgbClr val="004651"/>
                </a:solidFill>
                <a:latin typeface="Fira Sans"/>
              </a:rPr>
              <a:t>süreçlerden</a:t>
            </a:r>
            <a:r>
              <a:rPr lang="en-US" sz="3999" spc="-39" dirty="0">
                <a:solidFill>
                  <a:srgbClr val="004651"/>
                </a:solidFill>
                <a:latin typeface="Fira Sans"/>
              </a:rPr>
              <a:t> </a:t>
            </a:r>
            <a:r>
              <a:rPr lang="en-US" sz="3999" spc="-39" dirty="0" err="1">
                <a:solidFill>
                  <a:srgbClr val="004651"/>
                </a:solidFill>
                <a:latin typeface="Fira Sans"/>
              </a:rPr>
              <a:t>sorumlu</a:t>
            </a:r>
            <a:r>
              <a:rPr lang="en-US" sz="3999" spc="-39" dirty="0">
                <a:solidFill>
                  <a:srgbClr val="004651"/>
                </a:solidFill>
                <a:latin typeface="Fira Sans"/>
              </a:rPr>
              <a:t> </a:t>
            </a:r>
            <a:r>
              <a:rPr lang="en-US" sz="3999" spc="-39" dirty="0" err="1">
                <a:solidFill>
                  <a:srgbClr val="004651"/>
                </a:solidFill>
                <a:latin typeface="Fira Sans"/>
              </a:rPr>
              <a:t>Rektör</a:t>
            </a:r>
            <a:r>
              <a:rPr lang="en-US" sz="3999" spc="-39" dirty="0">
                <a:solidFill>
                  <a:srgbClr val="004651"/>
                </a:solidFill>
                <a:latin typeface="Fira Sans"/>
              </a:rPr>
              <a:t> </a:t>
            </a:r>
            <a:r>
              <a:rPr lang="en-US" sz="3999" spc="-39" dirty="0" err="1">
                <a:solidFill>
                  <a:srgbClr val="004651"/>
                </a:solidFill>
                <a:latin typeface="Fira Sans"/>
              </a:rPr>
              <a:t>Yardımcılarına</a:t>
            </a:r>
            <a:r>
              <a:rPr lang="en-US" sz="3999" spc="-39" dirty="0">
                <a:solidFill>
                  <a:srgbClr val="004651"/>
                </a:solidFill>
                <a:latin typeface="Fira Sans"/>
              </a:rPr>
              <a:t> </a:t>
            </a:r>
            <a:r>
              <a:rPr lang="en-US" sz="3999" spc="-39" dirty="0" err="1">
                <a:solidFill>
                  <a:srgbClr val="004651"/>
                </a:solidFill>
                <a:latin typeface="Fira Sans"/>
              </a:rPr>
              <a:t>bağlı</a:t>
            </a:r>
            <a:r>
              <a:rPr lang="en-US" sz="3999" spc="-39" dirty="0">
                <a:solidFill>
                  <a:srgbClr val="004651"/>
                </a:solidFill>
                <a:latin typeface="Fira Sans"/>
              </a:rPr>
              <a:t> </a:t>
            </a:r>
            <a:r>
              <a:rPr lang="en-US" sz="3999" spc="-39" dirty="0" err="1">
                <a:solidFill>
                  <a:srgbClr val="004651"/>
                </a:solidFill>
                <a:latin typeface="Fira Sans"/>
              </a:rPr>
              <a:t>olması</a:t>
            </a:r>
            <a:endParaRPr lang="en-US" sz="3999" spc="-39" dirty="0">
              <a:solidFill>
                <a:srgbClr val="004651"/>
              </a:solidFill>
              <a:latin typeface="Fir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06086" y="4784384"/>
            <a:ext cx="4985461" cy="431743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US"/>
            </a:p>
          </p:txBody>
        </p:sp>
      </p:grpSp>
      <p:grpSp>
        <p:nvGrpSpPr>
          <p:cNvPr id="4" name="Group 4"/>
          <p:cNvGrpSpPr/>
          <p:nvPr/>
        </p:nvGrpSpPr>
        <p:grpSpPr>
          <a:xfrm rot="-10800000">
            <a:off x="300983" y="7795449"/>
            <a:ext cx="3378391" cy="292570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graphicFrame>
        <p:nvGraphicFramePr>
          <p:cNvPr id="6" name="Table 6"/>
          <p:cNvGraphicFramePr>
            <a:graphicFrameLocks noGrp="1"/>
          </p:cNvGraphicFramePr>
          <p:nvPr>
            <p:extLst>
              <p:ext uri="{D42A27DB-BD31-4B8C-83A1-F6EECF244321}">
                <p14:modId xmlns:p14="http://schemas.microsoft.com/office/powerpoint/2010/main" val="2524501095"/>
              </p:ext>
            </p:extLst>
          </p:nvPr>
        </p:nvGraphicFramePr>
        <p:xfrm>
          <a:off x="4011" y="-342900"/>
          <a:ext cx="8124825" cy="1264613"/>
        </p:xfrm>
        <a:graphic>
          <a:graphicData uri="http://schemas.openxmlformats.org/drawingml/2006/table">
            <a:tbl>
              <a:tblPr/>
              <a:tblGrid>
                <a:gridCol w="8124825">
                  <a:extLst>
                    <a:ext uri="{9D8B030D-6E8A-4147-A177-3AD203B41FA5}">
                      <a16:colId xmlns:a16="http://schemas.microsoft.com/office/drawing/2014/main" val="20000"/>
                    </a:ext>
                  </a:extLst>
                </a:gridCol>
              </a:tblGrid>
              <a:tr h="1264613">
                <a:tc>
                  <a:txBody>
                    <a:bodyPr/>
                    <a:lstStyle/>
                    <a:p>
                      <a:pPr algn="ctr">
                        <a:lnSpc>
                          <a:spcPts val="3919"/>
                        </a:lnSpc>
                        <a:defRPr/>
                      </a:pPr>
                      <a:r>
                        <a:rPr lang="en-US" sz="4500" b="1" dirty="0" err="1">
                          <a:solidFill>
                            <a:schemeClr val="bg1"/>
                          </a:solidFill>
                        </a:rPr>
                        <a:t>Uygulama</a:t>
                      </a:r>
                      <a:r>
                        <a:rPr lang="en-US" sz="4500" b="1" dirty="0">
                          <a:solidFill>
                            <a:schemeClr val="bg1"/>
                          </a:solidFill>
                        </a:rPr>
                        <a:t> </a:t>
                      </a:r>
                      <a:r>
                        <a:rPr lang="en-US" sz="4500" b="1" dirty="0" err="1">
                          <a:solidFill>
                            <a:schemeClr val="bg1"/>
                          </a:solidFill>
                        </a:rPr>
                        <a:t>Örnekleri</a:t>
                      </a:r>
                      <a:endParaRPr lang="en-US" sz="4500" b="1" dirty="0">
                        <a:solidFill>
                          <a:schemeClr val="bg1"/>
                        </a:solidFill>
                      </a:endParaRPr>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bl>
          </a:graphicData>
        </a:graphic>
      </p:graphicFrame>
      <p:sp>
        <p:nvSpPr>
          <p:cNvPr id="8" name="TextBox 8"/>
          <p:cNvSpPr txBox="1"/>
          <p:nvPr/>
        </p:nvSpPr>
        <p:spPr>
          <a:xfrm>
            <a:off x="2667000" y="2681316"/>
            <a:ext cx="13790293" cy="597536"/>
          </a:xfrm>
          <a:prstGeom prst="rect">
            <a:avLst/>
          </a:prstGeom>
        </p:spPr>
        <p:txBody>
          <a:bodyPr lIns="0" tIns="0" rIns="0" bIns="0" rtlCol="0" anchor="t">
            <a:spAutoFit/>
          </a:bodyPr>
          <a:lstStyle/>
          <a:p>
            <a:pPr marL="431799" lvl="1" algn="ctr">
              <a:lnSpc>
                <a:spcPts val="4799"/>
              </a:lnSpc>
            </a:pPr>
            <a:r>
              <a:rPr lang="en-US" sz="3999" spc="-39" dirty="0">
                <a:solidFill>
                  <a:srgbClr val="004651"/>
                </a:solidFill>
                <a:latin typeface="Fira Sans"/>
                <a:hlinkClick r:id="rId2"/>
              </a:rPr>
              <a:t>https://www.library.illinois.edu/bhrsc/odt/</a:t>
            </a:r>
            <a:endParaRPr lang="en-US" sz="3999" spc="-39" dirty="0">
              <a:solidFill>
                <a:srgbClr val="004651"/>
              </a:solidFill>
              <a:latin typeface="Fira Sans"/>
            </a:endParaRPr>
          </a:p>
        </p:txBody>
      </p:sp>
      <p:sp>
        <p:nvSpPr>
          <p:cNvPr id="10" name="Metin kutusu 9">
            <a:extLst>
              <a:ext uri="{FF2B5EF4-FFF2-40B4-BE49-F238E27FC236}">
                <a16:creationId xmlns:a16="http://schemas.microsoft.com/office/drawing/2014/main" id="{286782FD-29FE-A5E2-6A7C-FA810BA6D8E1}"/>
              </a:ext>
            </a:extLst>
          </p:cNvPr>
          <p:cNvSpPr txBox="1"/>
          <p:nvPr/>
        </p:nvSpPr>
        <p:spPr>
          <a:xfrm>
            <a:off x="4724400" y="4330569"/>
            <a:ext cx="18516600" cy="707886"/>
          </a:xfrm>
          <a:prstGeom prst="rect">
            <a:avLst/>
          </a:prstGeom>
          <a:noFill/>
        </p:spPr>
        <p:txBody>
          <a:bodyPr wrap="square">
            <a:spAutoFit/>
          </a:bodyPr>
          <a:lstStyle/>
          <a:p>
            <a:r>
              <a:rPr lang="en-US" sz="4000" spc="-39" dirty="0">
                <a:solidFill>
                  <a:srgbClr val="004651"/>
                </a:solidFill>
                <a:latin typeface="Fira Sans"/>
                <a:hlinkClick r:id="rId3"/>
              </a:rPr>
              <a:t>https://www.library.illinois.edu/sc/services/</a:t>
            </a:r>
            <a:endParaRPr lang="en-US" sz="4000" spc="-39" dirty="0">
              <a:solidFill>
                <a:srgbClr val="004651"/>
              </a:solidFill>
              <a:latin typeface="Fira Sans"/>
            </a:endParaRPr>
          </a:p>
        </p:txBody>
      </p:sp>
      <p:sp>
        <p:nvSpPr>
          <p:cNvPr id="12" name="Metin kutusu 11">
            <a:extLst>
              <a:ext uri="{FF2B5EF4-FFF2-40B4-BE49-F238E27FC236}">
                <a16:creationId xmlns:a16="http://schemas.microsoft.com/office/drawing/2014/main" id="{8D55ADA8-9685-2039-F49D-81832CA452F9}"/>
              </a:ext>
            </a:extLst>
          </p:cNvPr>
          <p:cNvSpPr txBox="1"/>
          <p:nvPr/>
        </p:nvSpPr>
        <p:spPr>
          <a:xfrm>
            <a:off x="4800600" y="7085558"/>
            <a:ext cx="13186418" cy="707886"/>
          </a:xfrm>
          <a:prstGeom prst="rect">
            <a:avLst/>
          </a:prstGeom>
          <a:noFill/>
        </p:spPr>
        <p:txBody>
          <a:bodyPr wrap="square">
            <a:spAutoFit/>
          </a:bodyPr>
          <a:lstStyle/>
          <a:p>
            <a:r>
              <a:rPr lang="en-US" sz="4000" dirty="0">
                <a:latin typeface="Fira Sans" panose="020B0503050000020004" pitchFamily="34" charset="0"/>
                <a:hlinkClick r:id="rId4"/>
              </a:rPr>
              <a:t>https://marx.library.yale.edu/data-gis-statlab/statlab</a:t>
            </a:r>
            <a:endParaRPr lang="en-US" sz="4000" dirty="0">
              <a:latin typeface="Fira Sans" panose="020B0503050000020004" pitchFamily="34" charset="0"/>
            </a:endParaRPr>
          </a:p>
        </p:txBody>
      </p:sp>
      <p:sp>
        <p:nvSpPr>
          <p:cNvPr id="14" name="Metin kutusu 13">
            <a:extLst>
              <a:ext uri="{FF2B5EF4-FFF2-40B4-BE49-F238E27FC236}">
                <a16:creationId xmlns:a16="http://schemas.microsoft.com/office/drawing/2014/main" id="{1C5D70F3-67E6-DD11-E037-C53901951D04}"/>
              </a:ext>
            </a:extLst>
          </p:cNvPr>
          <p:cNvSpPr txBox="1"/>
          <p:nvPr/>
        </p:nvSpPr>
        <p:spPr>
          <a:xfrm>
            <a:off x="4800600" y="5753100"/>
            <a:ext cx="12312316" cy="707886"/>
          </a:xfrm>
          <a:prstGeom prst="rect">
            <a:avLst/>
          </a:prstGeom>
          <a:noFill/>
        </p:spPr>
        <p:txBody>
          <a:bodyPr wrap="square">
            <a:spAutoFit/>
          </a:bodyPr>
          <a:lstStyle/>
          <a:p>
            <a:r>
              <a:rPr lang="en-US" sz="4000" dirty="0">
                <a:latin typeface="Fira Sans" panose="020B0503050000020004" pitchFamily="34" charset="0"/>
                <a:hlinkClick r:id="rId5"/>
              </a:rPr>
              <a:t>https://reservations.yale.edu/bmec/</a:t>
            </a:r>
            <a:endParaRPr lang="en-US" sz="4000" dirty="0">
              <a:latin typeface="Fira Sans" panose="020B0503050000020004" pitchFamily="34" charset="0"/>
            </a:endParaRPr>
          </a:p>
        </p:txBody>
      </p:sp>
    </p:spTree>
    <p:extLst>
      <p:ext uri="{BB962C8B-B14F-4D97-AF65-F5344CB8AC3E}">
        <p14:creationId xmlns:p14="http://schemas.microsoft.com/office/powerpoint/2010/main" val="259000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sp>
        <p:nvSpPr>
          <p:cNvPr id="2" name="Freeform 2"/>
          <p:cNvSpPr/>
          <p:nvPr/>
        </p:nvSpPr>
        <p:spPr>
          <a:xfrm>
            <a:off x="5966636" y="2339457"/>
            <a:ext cx="5608086" cy="5608086"/>
          </a:xfrm>
          <a:custGeom>
            <a:avLst/>
            <a:gdLst/>
            <a:ahLst/>
            <a:cxnLst/>
            <a:rect l="l" t="t" r="r" b="b"/>
            <a:pathLst>
              <a:path w="5608086" h="5608086">
                <a:moveTo>
                  <a:pt x="0" y="0"/>
                </a:moveTo>
                <a:lnTo>
                  <a:pt x="5608085" y="0"/>
                </a:lnTo>
                <a:lnTo>
                  <a:pt x="5608085" y="5608086"/>
                </a:lnTo>
                <a:lnTo>
                  <a:pt x="0" y="5608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2" name="Group 2"/>
          <p:cNvGrpSpPr/>
          <p:nvPr/>
        </p:nvGrpSpPr>
        <p:grpSpPr>
          <a:xfrm>
            <a:off x="-2527743" y="-89986"/>
            <a:ext cx="10138115" cy="8779655"/>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grpSp>
        <p:nvGrpSpPr>
          <p:cNvPr id="4" name="Group 4"/>
          <p:cNvGrpSpPr/>
          <p:nvPr/>
        </p:nvGrpSpPr>
        <p:grpSpPr>
          <a:xfrm>
            <a:off x="2505679" y="5832746"/>
            <a:ext cx="5966980" cy="516743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txBody>
            <a:bodyPr/>
            <a:lstStyle/>
            <a:p>
              <a:endParaRPr lang="en-US"/>
            </a:p>
          </p:txBody>
        </p:sp>
      </p:grpSp>
      <p:sp>
        <p:nvSpPr>
          <p:cNvPr id="6" name="Freeform 6"/>
          <p:cNvSpPr/>
          <p:nvPr/>
        </p:nvSpPr>
        <p:spPr>
          <a:xfrm>
            <a:off x="4556310" y="7420393"/>
            <a:ext cx="2538554" cy="2538554"/>
          </a:xfrm>
          <a:custGeom>
            <a:avLst/>
            <a:gdLst/>
            <a:ahLst/>
            <a:cxnLst/>
            <a:rect l="l" t="t" r="r" b="b"/>
            <a:pathLst>
              <a:path w="2538554" h="2538554">
                <a:moveTo>
                  <a:pt x="0" y="0"/>
                </a:moveTo>
                <a:lnTo>
                  <a:pt x="2538554" y="0"/>
                </a:lnTo>
                <a:lnTo>
                  <a:pt x="2538554" y="2538553"/>
                </a:lnTo>
                <a:lnTo>
                  <a:pt x="0" y="25385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028700" y="4081194"/>
            <a:ext cx="4460469" cy="1285875"/>
          </a:xfrm>
          <a:prstGeom prst="rect">
            <a:avLst/>
          </a:prstGeom>
        </p:spPr>
        <p:txBody>
          <a:bodyPr lIns="0" tIns="0" rIns="0" bIns="0" rtlCol="0" anchor="t">
            <a:spAutoFit/>
          </a:bodyPr>
          <a:lstStyle/>
          <a:p>
            <a:pPr marL="0" lvl="0" indent="0" algn="l">
              <a:lnSpc>
                <a:spcPts val="10199"/>
              </a:lnSpc>
              <a:spcBef>
                <a:spcPct val="0"/>
              </a:spcBef>
            </a:pPr>
            <a:r>
              <a:rPr lang="en-US" sz="8499" spc="-84">
                <a:solidFill>
                  <a:srgbClr val="F4F4F4"/>
                </a:solidFill>
                <a:latin typeface="Fira Sans Medium"/>
              </a:rPr>
              <a:t>MEVZUAT</a:t>
            </a:r>
          </a:p>
        </p:txBody>
      </p:sp>
      <p:sp>
        <p:nvSpPr>
          <p:cNvPr id="8" name="TextBox 8"/>
          <p:cNvSpPr txBox="1"/>
          <p:nvPr/>
        </p:nvSpPr>
        <p:spPr>
          <a:xfrm>
            <a:off x="8472660" y="2696894"/>
            <a:ext cx="8786640" cy="1384301"/>
          </a:xfrm>
          <a:prstGeom prst="rect">
            <a:avLst/>
          </a:prstGeom>
        </p:spPr>
        <p:txBody>
          <a:bodyPr lIns="0" tIns="0" rIns="0" bIns="0" rtlCol="0" anchor="t">
            <a:spAutoFit/>
          </a:bodyPr>
          <a:lstStyle/>
          <a:p>
            <a:pPr marL="863593" lvl="1" indent="-431796">
              <a:lnSpc>
                <a:spcPts val="5599"/>
              </a:lnSpc>
              <a:buFont typeface="Arial"/>
              <a:buChar char="•"/>
            </a:pPr>
            <a:r>
              <a:rPr lang="en-US" sz="3999">
                <a:solidFill>
                  <a:srgbClr val="F4F4F4"/>
                </a:solidFill>
                <a:latin typeface="Fira Sans Bold"/>
              </a:rPr>
              <a:t>YÖK- 2023'e Doğru Türkiye’de Üniversite Kütüphaneleri Raporu</a:t>
            </a:r>
          </a:p>
        </p:txBody>
      </p:sp>
      <p:sp>
        <p:nvSpPr>
          <p:cNvPr id="9" name="TextBox 9"/>
          <p:cNvSpPr txBox="1"/>
          <p:nvPr/>
        </p:nvSpPr>
        <p:spPr>
          <a:xfrm>
            <a:off x="8472660" y="5102495"/>
            <a:ext cx="8017416" cy="1384301"/>
          </a:xfrm>
          <a:prstGeom prst="rect">
            <a:avLst/>
          </a:prstGeom>
        </p:spPr>
        <p:txBody>
          <a:bodyPr lIns="0" tIns="0" rIns="0" bIns="0" rtlCol="0" anchor="t">
            <a:spAutoFit/>
          </a:bodyPr>
          <a:lstStyle/>
          <a:p>
            <a:pPr marL="863593" lvl="1" indent="-431796">
              <a:lnSpc>
                <a:spcPts val="5599"/>
              </a:lnSpc>
              <a:buFont typeface="Arial"/>
              <a:buChar char="•"/>
            </a:pPr>
            <a:r>
              <a:rPr lang="en-US" sz="3999">
                <a:solidFill>
                  <a:srgbClr val="F4F4F4"/>
                </a:solidFill>
                <a:latin typeface="Fira Sans Bold"/>
              </a:rPr>
              <a:t>YÖK- İzleme ve Değerlendirme Raporları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06086" y="4784384"/>
            <a:ext cx="4985461" cy="431743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US"/>
            </a:p>
          </p:txBody>
        </p:sp>
      </p:grpSp>
      <p:grpSp>
        <p:nvGrpSpPr>
          <p:cNvPr id="4" name="Group 4"/>
          <p:cNvGrpSpPr/>
          <p:nvPr/>
        </p:nvGrpSpPr>
        <p:grpSpPr>
          <a:xfrm rot="-10800000">
            <a:off x="300983" y="7795449"/>
            <a:ext cx="3378391" cy="292570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sp>
        <p:nvSpPr>
          <p:cNvPr id="6" name="TextBox 6"/>
          <p:cNvSpPr txBox="1"/>
          <p:nvPr/>
        </p:nvSpPr>
        <p:spPr>
          <a:xfrm>
            <a:off x="4864662" y="4445721"/>
            <a:ext cx="10146527" cy="1395558"/>
          </a:xfrm>
          <a:prstGeom prst="rect">
            <a:avLst/>
          </a:prstGeom>
        </p:spPr>
        <p:txBody>
          <a:bodyPr lIns="0" tIns="0" rIns="0" bIns="0" rtlCol="0" anchor="t">
            <a:spAutoFit/>
          </a:bodyPr>
          <a:lstStyle/>
          <a:p>
            <a:pPr algn="ctr">
              <a:lnSpc>
                <a:spcPts val="11057"/>
              </a:lnSpc>
            </a:pPr>
            <a:r>
              <a:rPr lang="en-US" sz="9214" spc="-92" dirty="0">
                <a:solidFill>
                  <a:srgbClr val="004651"/>
                </a:solidFill>
                <a:latin typeface="Fira Sans Medium"/>
              </a:rPr>
              <a:t>TEŞEKKÜRLER</a:t>
            </a:r>
          </a:p>
        </p:txBody>
      </p:sp>
      <p:sp>
        <p:nvSpPr>
          <p:cNvPr id="8" name="Metin kutusu 7">
            <a:extLst>
              <a:ext uri="{FF2B5EF4-FFF2-40B4-BE49-F238E27FC236}">
                <a16:creationId xmlns:a16="http://schemas.microsoft.com/office/drawing/2014/main" id="{707289DE-A161-4B38-C555-1AD4034DE064}"/>
              </a:ext>
            </a:extLst>
          </p:cNvPr>
          <p:cNvSpPr txBox="1"/>
          <p:nvPr/>
        </p:nvSpPr>
        <p:spPr>
          <a:xfrm>
            <a:off x="7543800" y="6943100"/>
            <a:ext cx="9799320" cy="707886"/>
          </a:xfrm>
          <a:prstGeom prst="rect">
            <a:avLst/>
          </a:prstGeom>
          <a:noFill/>
        </p:spPr>
        <p:txBody>
          <a:bodyPr wrap="square">
            <a:spAutoFit/>
          </a:bodyPr>
          <a:lstStyle/>
          <a:p>
            <a:r>
              <a:rPr lang="en-US" sz="4000" spc="-92" dirty="0">
                <a:solidFill>
                  <a:srgbClr val="4E6D6E"/>
                </a:solidFill>
                <a:latin typeface="Fira Sans Medium"/>
                <a:hlinkClick r:id="rId2">
                  <a:extLst>
                    <a:ext uri="{A12FA001-AC4F-418D-AE19-62706E023703}">
                      <ahyp:hlinkClr xmlns:ahyp="http://schemas.microsoft.com/office/drawing/2018/hyperlinkcolor" val="tx"/>
                    </a:ext>
                  </a:extLst>
                </a:hlinkClick>
              </a:rPr>
              <a:t>baykaras@mef.edu.tr</a:t>
            </a:r>
            <a:endParaRPr lang="en-US" sz="4000" spc="-92" dirty="0">
              <a:solidFill>
                <a:srgbClr val="4E6D6E"/>
              </a:solidFill>
              <a:latin typeface="Fira Sa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sp>
        <p:nvSpPr>
          <p:cNvPr id="2" name="Freeform 2"/>
          <p:cNvSpPr/>
          <p:nvPr/>
        </p:nvSpPr>
        <p:spPr>
          <a:xfrm>
            <a:off x="1484982" y="869333"/>
            <a:ext cx="7096264" cy="8785851"/>
          </a:xfrm>
          <a:custGeom>
            <a:avLst/>
            <a:gdLst/>
            <a:ahLst/>
            <a:cxnLst/>
            <a:rect l="l" t="t" r="r" b="b"/>
            <a:pathLst>
              <a:path w="7096264" h="8785851">
                <a:moveTo>
                  <a:pt x="0" y="0"/>
                </a:moveTo>
                <a:lnTo>
                  <a:pt x="7096264" y="0"/>
                </a:lnTo>
                <a:lnTo>
                  <a:pt x="7096264" y="8785851"/>
                </a:lnTo>
                <a:lnTo>
                  <a:pt x="0" y="8785851"/>
                </a:lnTo>
                <a:lnTo>
                  <a:pt x="0" y="0"/>
                </a:lnTo>
                <a:close/>
              </a:path>
            </a:pathLst>
          </a:custGeom>
          <a:blipFill>
            <a:blip r:embed="rId2"/>
            <a:stretch>
              <a:fillRect/>
            </a:stretch>
          </a:blipFill>
        </p:spPr>
        <p:txBody>
          <a:bodyPr/>
          <a:lstStyle/>
          <a:p>
            <a:endParaRPr lang="en-US"/>
          </a:p>
        </p:txBody>
      </p:sp>
      <p:sp>
        <p:nvSpPr>
          <p:cNvPr id="3" name="Freeform 3"/>
          <p:cNvSpPr/>
          <p:nvPr/>
        </p:nvSpPr>
        <p:spPr>
          <a:xfrm>
            <a:off x="10263337" y="869333"/>
            <a:ext cx="6671820" cy="8785851"/>
          </a:xfrm>
          <a:custGeom>
            <a:avLst/>
            <a:gdLst/>
            <a:ahLst/>
            <a:cxnLst/>
            <a:rect l="l" t="t" r="r" b="b"/>
            <a:pathLst>
              <a:path w="6671820" h="8785851">
                <a:moveTo>
                  <a:pt x="0" y="0"/>
                </a:moveTo>
                <a:lnTo>
                  <a:pt x="6671820" y="0"/>
                </a:lnTo>
                <a:lnTo>
                  <a:pt x="6671820" y="8785851"/>
                </a:lnTo>
                <a:lnTo>
                  <a:pt x="0" y="8785851"/>
                </a:lnTo>
                <a:lnTo>
                  <a:pt x="0" y="0"/>
                </a:lnTo>
                <a:close/>
              </a:path>
            </a:pathLst>
          </a:custGeom>
          <a:blipFill>
            <a:blip r:embed="rId3"/>
            <a:stretch>
              <a:fillRect t="-4766" b="-4766"/>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A20C5B70-46E2-0224-962C-8276985C2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628" y="853440"/>
            <a:ext cx="6456371" cy="8094054"/>
          </a:xfrm>
          <a:prstGeom prst="rect">
            <a:avLst/>
          </a:prstGeom>
        </p:spPr>
      </p:pic>
      <p:pic>
        <p:nvPicPr>
          <p:cNvPr id="11" name="Resim 10">
            <a:extLst>
              <a:ext uri="{FF2B5EF4-FFF2-40B4-BE49-F238E27FC236}">
                <a16:creationId xmlns:a16="http://schemas.microsoft.com/office/drawing/2014/main" id="{7C7B86BE-C7B7-F005-6F44-B4331EEC1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1" y="853440"/>
            <a:ext cx="7370771" cy="8094054"/>
          </a:xfrm>
          <a:prstGeom prst="rect">
            <a:avLst/>
          </a:prstGeom>
        </p:spPr>
      </p:pic>
    </p:spTree>
    <p:extLst>
      <p:ext uri="{BB962C8B-B14F-4D97-AF65-F5344CB8AC3E}">
        <p14:creationId xmlns:p14="http://schemas.microsoft.com/office/powerpoint/2010/main" val="309413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14F539C-BD51-F2BB-BE94-27F64A5CD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17390"/>
            <a:ext cx="15515925" cy="6934200"/>
          </a:xfrm>
          <a:prstGeom prst="rect">
            <a:avLst/>
          </a:prstGeom>
        </p:spPr>
      </p:pic>
      <p:sp>
        <p:nvSpPr>
          <p:cNvPr id="4" name="Metin kutusu 3">
            <a:hlinkClick r:id="rId3"/>
            <a:extLst>
              <a:ext uri="{FF2B5EF4-FFF2-40B4-BE49-F238E27FC236}">
                <a16:creationId xmlns:a16="http://schemas.microsoft.com/office/drawing/2014/main" id="{7DB40BFE-7D6D-2D87-AFA0-460D29BF33AE}"/>
              </a:ext>
            </a:extLst>
          </p:cNvPr>
          <p:cNvSpPr txBox="1"/>
          <p:nvPr/>
        </p:nvSpPr>
        <p:spPr>
          <a:xfrm>
            <a:off x="4724400" y="8722935"/>
            <a:ext cx="9601200" cy="584775"/>
          </a:xfrm>
          <a:prstGeom prst="rect">
            <a:avLst/>
          </a:prstGeom>
          <a:noFill/>
        </p:spPr>
        <p:txBody>
          <a:bodyPr wrap="square" rtlCol="0">
            <a:spAutoFit/>
          </a:bodyPr>
          <a:lstStyle/>
          <a:p>
            <a:r>
              <a:rPr lang="en-US" sz="3200" dirty="0">
                <a:hlinkClick r:id="rId3"/>
              </a:rPr>
              <a:t>https://www.ala.org/acrl/resources/policies/chapter14</a:t>
            </a:r>
            <a:endParaRPr lang="en-US" sz="3200" dirty="0"/>
          </a:p>
        </p:txBody>
      </p:sp>
    </p:spTree>
    <p:extLst>
      <p:ext uri="{BB962C8B-B14F-4D97-AF65-F5344CB8AC3E}">
        <p14:creationId xmlns:p14="http://schemas.microsoft.com/office/powerpoint/2010/main" val="2157674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06086" y="4784384"/>
            <a:ext cx="4985461" cy="431743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US"/>
            </a:p>
          </p:txBody>
        </p:sp>
      </p:grpSp>
      <p:grpSp>
        <p:nvGrpSpPr>
          <p:cNvPr id="4" name="Group 4"/>
          <p:cNvGrpSpPr/>
          <p:nvPr/>
        </p:nvGrpSpPr>
        <p:grpSpPr>
          <a:xfrm rot="-10800000">
            <a:off x="300983" y="7795449"/>
            <a:ext cx="3378391" cy="292570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sp>
        <p:nvSpPr>
          <p:cNvPr id="6" name="AutoShape 6"/>
          <p:cNvSpPr/>
          <p:nvPr/>
        </p:nvSpPr>
        <p:spPr>
          <a:xfrm>
            <a:off x="8986898" y="2309813"/>
            <a:ext cx="8272402" cy="0"/>
          </a:xfrm>
          <a:prstGeom prst="line">
            <a:avLst/>
          </a:prstGeom>
          <a:ln w="9525"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8986898" y="4010358"/>
            <a:ext cx="8272402" cy="0"/>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8986898" y="5567935"/>
            <a:ext cx="8272402" cy="0"/>
          </a:xfrm>
          <a:prstGeom prst="line">
            <a:avLst/>
          </a:prstGeom>
          <a:ln w="9525" cap="flat">
            <a:solidFill>
              <a:srgbClr val="000000"/>
            </a:solidFill>
            <a:prstDash val="solid"/>
            <a:headEnd type="none" w="sm" len="sm"/>
            <a:tailEnd type="none" w="sm" len="sm"/>
          </a:ln>
        </p:spPr>
        <p:txBody>
          <a:bodyPr/>
          <a:lstStyle/>
          <a:p>
            <a:endParaRPr lang="en-US"/>
          </a:p>
        </p:txBody>
      </p:sp>
      <p:sp>
        <p:nvSpPr>
          <p:cNvPr id="9" name="AutoShape 9"/>
          <p:cNvSpPr/>
          <p:nvPr/>
        </p:nvSpPr>
        <p:spPr>
          <a:xfrm>
            <a:off x="8986898" y="7473550"/>
            <a:ext cx="8272402" cy="0"/>
          </a:xfrm>
          <a:prstGeom prst="line">
            <a:avLst/>
          </a:prstGeom>
          <a:ln w="9525" cap="flat">
            <a:solidFill>
              <a:srgbClr val="000000"/>
            </a:solidFill>
            <a:prstDash val="solid"/>
            <a:headEnd type="none" w="sm" len="sm"/>
            <a:tailEnd type="none" w="sm" len="sm"/>
          </a:ln>
        </p:spPr>
        <p:txBody>
          <a:bodyPr/>
          <a:lstStyle/>
          <a:p>
            <a:endParaRPr lang="en-US"/>
          </a:p>
        </p:txBody>
      </p:sp>
      <p:sp>
        <p:nvSpPr>
          <p:cNvPr id="10" name="AutoShape 10"/>
          <p:cNvSpPr/>
          <p:nvPr/>
        </p:nvSpPr>
        <p:spPr>
          <a:xfrm>
            <a:off x="9144000" y="9263062"/>
            <a:ext cx="8272402" cy="0"/>
          </a:xfrm>
          <a:prstGeom prst="line">
            <a:avLst/>
          </a:prstGeom>
          <a:ln w="9525" cap="flat">
            <a:solidFill>
              <a:srgbClr val="000000"/>
            </a:solidFill>
            <a:prstDash val="solid"/>
            <a:headEnd type="none" w="sm" len="sm"/>
            <a:tailEnd type="none" w="sm" len="sm"/>
          </a:ln>
        </p:spPr>
        <p:txBody>
          <a:bodyPr/>
          <a:lstStyle/>
          <a:p>
            <a:endParaRPr lang="en-US"/>
          </a:p>
        </p:txBody>
      </p:sp>
      <p:sp>
        <p:nvSpPr>
          <p:cNvPr id="11" name="Freeform 11"/>
          <p:cNvSpPr/>
          <p:nvPr/>
        </p:nvSpPr>
        <p:spPr>
          <a:xfrm rot="5400000">
            <a:off x="3190121" y="7043123"/>
            <a:ext cx="4281737" cy="1504652"/>
          </a:xfrm>
          <a:custGeom>
            <a:avLst/>
            <a:gdLst/>
            <a:ahLst/>
            <a:cxnLst/>
            <a:rect l="l" t="t" r="r" b="b"/>
            <a:pathLst>
              <a:path w="4281737" h="1504652">
                <a:moveTo>
                  <a:pt x="0" y="0"/>
                </a:moveTo>
                <a:lnTo>
                  <a:pt x="4281737" y="0"/>
                </a:lnTo>
                <a:lnTo>
                  <a:pt x="4281737" y="1504652"/>
                </a:lnTo>
                <a:lnTo>
                  <a:pt x="0" y="1504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12"/>
          <p:cNvSpPr txBox="1"/>
          <p:nvPr/>
        </p:nvSpPr>
        <p:spPr>
          <a:xfrm>
            <a:off x="622202" y="1019175"/>
            <a:ext cx="7070506" cy="3307986"/>
          </a:xfrm>
          <a:prstGeom prst="rect">
            <a:avLst/>
          </a:prstGeom>
        </p:spPr>
        <p:txBody>
          <a:bodyPr lIns="0" tIns="0" rIns="0" bIns="0" rtlCol="0" anchor="t">
            <a:spAutoFit/>
          </a:bodyPr>
          <a:lstStyle/>
          <a:p>
            <a:pPr algn="ctr">
              <a:lnSpc>
                <a:spcPts val="13082"/>
              </a:lnSpc>
              <a:spcBef>
                <a:spcPct val="0"/>
              </a:spcBef>
            </a:pPr>
            <a:r>
              <a:rPr lang="en-US" sz="10901" spc="-109" dirty="0">
                <a:solidFill>
                  <a:srgbClr val="004651"/>
                </a:solidFill>
                <a:latin typeface="Fira Sans Medium"/>
              </a:rPr>
              <a:t>5 </a:t>
            </a:r>
            <a:r>
              <a:rPr lang="en-US" sz="10901" spc="-109" dirty="0" err="1">
                <a:solidFill>
                  <a:srgbClr val="004651"/>
                </a:solidFill>
                <a:latin typeface="Fira Sans Medium"/>
              </a:rPr>
              <a:t>Unsur</a:t>
            </a:r>
            <a:r>
              <a:rPr lang="en-US" sz="10901" spc="-109" dirty="0">
                <a:solidFill>
                  <a:srgbClr val="004651"/>
                </a:solidFill>
                <a:latin typeface="Fira Sans Medium"/>
              </a:rPr>
              <a:t> </a:t>
            </a:r>
            <a:r>
              <a:rPr lang="en-US" sz="10901" spc="-109" dirty="0" err="1">
                <a:solidFill>
                  <a:srgbClr val="004651"/>
                </a:solidFill>
                <a:latin typeface="Fira Sans Medium"/>
              </a:rPr>
              <a:t>Üzerine</a:t>
            </a:r>
            <a:endParaRPr lang="en-US" sz="10901" spc="-109" dirty="0">
              <a:solidFill>
                <a:srgbClr val="004651"/>
              </a:solidFill>
              <a:latin typeface="Fira Sans Medium"/>
            </a:endParaRPr>
          </a:p>
        </p:txBody>
      </p:sp>
      <p:sp>
        <p:nvSpPr>
          <p:cNvPr id="13" name="TextBox 13"/>
          <p:cNvSpPr txBox="1"/>
          <p:nvPr/>
        </p:nvSpPr>
        <p:spPr>
          <a:xfrm>
            <a:off x="8986898" y="1091806"/>
            <a:ext cx="8272402" cy="552450"/>
          </a:xfrm>
          <a:prstGeom prst="rect">
            <a:avLst/>
          </a:prstGeom>
        </p:spPr>
        <p:txBody>
          <a:bodyPr lIns="0" tIns="0" rIns="0" bIns="0" rtlCol="0" anchor="t">
            <a:spAutoFit/>
          </a:bodyPr>
          <a:lstStyle/>
          <a:p>
            <a:pPr>
              <a:lnSpc>
                <a:spcPts val="4320"/>
              </a:lnSpc>
              <a:spcBef>
                <a:spcPct val="0"/>
              </a:spcBef>
            </a:pPr>
            <a:r>
              <a:rPr lang="en-US" sz="3600" dirty="0">
                <a:solidFill>
                  <a:srgbClr val="000000"/>
                </a:solidFill>
                <a:latin typeface="Fira Sans Medium"/>
              </a:rPr>
              <a:t>BİNA</a:t>
            </a:r>
          </a:p>
        </p:txBody>
      </p:sp>
      <p:sp>
        <p:nvSpPr>
          <p:cNvPr id="14" name="TextBox 14"/>
          <p:cNvSpPr txBox="1"/>
          <p:nvPr/>
        </p:nvSpPr>
        <p:spPr>
          <a:xfrm>
            <a:off x="8986898" y="3107984"/>
            <a:ext cx="8272402" cy="552450"/>
          </a:xfrm>
          <a:prstGeom prst="rect">
            <a:avLst/>
          </a:prstGeom>
        </p:spPr>
        <p:txBody>
          <a:bodyPr lIns="0" tIns="0" rIns="0" bIns="0" rtlCol="0" anchor="t">
            <a:spAutoFit/>
          </a:bodyPr>
          <a:lstStyle/>
          <a:p>
            <a:pPr>
              <a:lnSpc>
                <a:spcPts val="4320"/>
              </a:lnSpc>
              <a:spcBef>
                <a:spcPct val="0"/>
              </a:spcBef>
            </a:pPr>
            <a:r>
              <a:rPr lang="en-US" sz="3600">
                <a:solidFill>
                  <a:srgbClr val="000000"/>
                </a:solidFill>
                <a:latin typeface="Fira Sans Medium"/>
              </a:rPr>
              <a:t>PERSONEL</a:t>
            </a:r>
          </a:p>
        </p:txBody>
      </p:sp>
      <p:sp>
        <p:nvSpPr>
          <p:cNvPr id="15" name="TextBox 15"/>
          <p:cNvSpPr txBox="1"/>
          <p:nvPr/>
        </p:nvSpPr>
        <p:spPr>
          <a:xfrm>
            <a:off x="8986898" y="6615113"/>
            <a:ext cx="8272402" cy="552450"/>
          </a:xfrm>
          <a:prstGeom prst="rect">
            <a:avLst/>
          </a:prstGeom>
        </p:spPr>
        <p:txBody>
          <a:bodyPr lIns="0" tIns="0" rIns="0" bIns="0" rtlCol="0" anchor="t">
            <a:spAutoFit/>
          </a:bodyPr>
          <a:lstStyle/>
          <a:p>
            <a:pPr>
              <a:lnSpc>
                <a:spcPts val="4320"/>
              </a:lnSpc>
              <a:spcBef>
                <a:spcPct val="0"/>
              </a:spcBef>
            </a:pPr>
            <a:r>
              <a:rPr lang="en-US" sz="3600">
                <a:solidFill>
                  <a:srgbClr val="000000"/>
                </a:solidFill>
                <a:latin typeface="Fira Sans Medium"/>
              </a:rPr>
              <a:t>KOLEKSİYON</a:t>
            </a:r>
          </a:p>
        </p:txBody>
      </p:sp>
      <p:sp>
        <p:nvSpPr>
          <p:cNvPr id="16" name="TextBox 16"/>
          <p:cNvSpPr txBox="1"/>
          <p:nvPr/>
        </p:nvSpPr>
        <p:spPr>
          <a:xfrm>
            <a:off x="8986898" y="4862513"/>
            <a:ext cx="8272402" cy="552450"/>
          </a:xfrm>
          <a:prstGeom prst="rect">
            <a:avLst/>
          </a:prstGeom>
        </p:spPr>
        <p:txBody>
          <a:bodyPr lIns="0" tIns="0" rIns="0" bIns="0" rtlCol="0" anchor="t">
            <a:spAutoFit/>
          </a:bodyPr>
          <a:lstStyle/>
          <a:p>
            <a:pPr>
              <a:lnSpc>
                <a:spcPts val="4320"/>
              </a:lnSpc>
              <a:spcBef>
                <a:spcPct val="0"/>
              </a:spcBef>
            </a:pPr>
            <a:r>
              <a:rPr lang="en-US" sz="3600">
                <a:solidFill>
                  <a:srgbClr val="000000"/>
                </a:solidFill>
                <a:latin typeface="Fira Sans Medium"/>
              </a:rPr>
              <a:t>BÜTÇE</a:t>
            </a:r>
          </a:p>
        </p:txBody>
      </p:sp>
      <p:sp>
        <p:nvSpPr>
          <p:cNvPr id="17" name="TextBox 17"/>
          <p:cNvSpPr txBox="1"/>
          <p:nvPr/>
        </p:nvSpPr>
        <p:spPr>
          <a:xfrm>
            <a:off x="8986898" y="8367713"/>
            <a:ext cx="8272402" cy="552450"/>
          </a:xfrm>
          <a:prstGeom prst="rect">
            <a:avLst/>
          </a:prstGeom>
        </p:spPr>
        <p:txBody>
          <a:bodyPr lIns="0" tIns="0" rIns="0" bIns="0" rtlCol="0" anchor="t">
            <a:spAutoFit/>
          </a:bodyPr>
          <a:lstStyle/>
          <a:p>
            <a:pPr>
              <a:lnSpc>
                <a:spcPts val="4320"/>
              </a:lnSpc>
              <a:spcBef>
                <a:spcPct val="0"/>
              </a:spcBef>
            </a:pPr>
            <a:r>
              <a:rPr lang="en-US" sz="3600">
                <a:solidFill>
                  <a:srgbClr val="000000"/>
                </a:solidFill>
                <a:latin typeface="Fira Sans Medium"/>
              </a:rPr>
              <a:t>KULLANICI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06086" y="4784384"/>
            <a:ext cx="4985461" cy="431743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US"/>
            </a:p>
          </p:txBody>
        </p:sp>
      </p:grpSp>
      <p:grpSp>
        <p:nvGrpSpPr>
          <p:cNvPr id="4" name="Group 4"/>
          <p:cNvGrpSpPr/>
          <p:nvPr/>
        </p:nvGrpSpPr>
        <p:grpSpPr>
          <a:xfrm rot="-10800000">
            <a:off x="300983" y="7795449"/>
            <a:ext cx="3378391" cy="292570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graphicFrame>
        <p:nvGraphicFramePr>
          <p:cNvPr id="6" name="Table 6"/>
          <p:cNvGraphicFramePr>
            <a:graphicFrameLocks noGrp="1"/>
          </p:cNvGraphicFramePr>
          <p:nvPr/>
        </p:nvGraphicFramePr>
        <p:xfrm>
          <a:off x="-1306086" y="269431"/>
          <a:ext cx="8124825" cy="1264613"/>
        </p:xfrm>
        <a:graphic>
          <a:graphicData uri="http://schemas.openxmlformats.org/drawingml/2006/table">
            <a:tbl>
              <a:tblPr/>
              <a:tblGrid>
                <a:gridCol w="8124825">
                  <a:extLst>
                    <a:ext uri="{9D8B030D-6E8A-4147-A177-3AD203B41FA5}">
                      <a16:colId xmlns:a16="http://schemas.microsoft.com/office/drawing/2014/main" val="20000"/>
                    </a:ext>
                  </a:extLst>
                </a:gridCol>
              </a:tblGrid>
              <a:tr h="1264613">
                <a:tc>
                  <a:txBody>
                    <a:bodyPr/>
                    <a:lstStyle/>
                    <a:p>
                      <a:pPr algn="ctr">
                        <a:lnSpc>
                          <a:spcPts val="3919"/>
                        </a:lnSpc>
                        <a:defRPr/>
                      </a:pPr>
                      <a:endParaRPr lang="en-US" sz="1100"/>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bl>
          </a:graphicData>
        </a:graphic>
      </p:graphicFrame>
      <p:sp>
        <p:nvSpPr>
          <p:cNvPr id="7" name="TextBox 7"/>
          <p:cNvSpPr txBox="1"/>
          <p:nvPr/>
        </p:nvSpPr>
        <p:spPr>
          <a:xfrm>
            <a:off x="-778927" y="647700"/>
            <a:ext cx="7070506" cy="752475"/>
          </a:xfrm>
          <a:prstGeom prst="rect">
            <a:avLst/>
          </a:prstGeom>
        </p:spPr>
        <p:txBody>
          <a:bodyPr lIns="0" tIns="0" rIns="0" bIns="0" rtlCol="0" anchor="t">
            <a:spAutoFit/>
          </a:bodyPr>
          <a:lstStyle/>
          <a:p>
            <a:pPr algn="ctr">
              <a:lnSpc>
                <a:spcPts val="5879"/>
              </a:lnSpc>
              <a:spcBef>
                <a:spcPct val="0"/>
              </a:spcBef>
            </a:pPr>
            <a:r>
              <a:rPr lang="en-US" sz="4899" spc="-48">
                <a:solidFill>
                  <a:srgbClr val="F4F4F4"/>
                </a:solidFill>
                <a:latin typeface="Fira Sans"/>
              </a:rPr>
              <a:t>BİNA</a:t>
            </a:r>
          </a:p>
        </p:txBody>
      </p:sp>
      <p:sp>
        <p:nvSpPr>
          <p:cNvPr id="8" name="TextBox 8"/>
          <p:cNvSpPr txBox="1"/>
          <p:nvPr/>
        </p:nvSpPr>
        <p:spPr>
          <a:xfrm>
            <a:off x="8024036" y="987869"/>
            <a:ext cx="7070506" cy="800100"/>
          </a:xfrm>
          <a:prstGeom prst="rect">
            <a:avLst/>
          </a:prstGeom>
        </p:spPr>
        <p:txBody>
          <a:bodyPr lIns="0" tIns="0" rIns="0" bIns="0" rtlCol="0" anchor="t">
            <a:spAutoFit/>
          </a:bodyPr>
          <a:lstStyle/>
          <a:p>
            <a:pPr algn="ctr">
              <a:lnSpc>
                <a:spcPts val="6359"/>
              </a:lnSpc>
              <a:spcBef>
                <a:spcPct val="0"/>
              </a:spcBef>
            </a:pPr>
            <a:r>
              <a:rPr lang="en-US" sz="5299" spc="-52">
                <a:solidFill>
                  <a:srgbClr val="004651"/>
                </a:solidFill>
                <a:latin typeface="Fira Sans Bold"/>
              </a:rPr>
              <a:t>Çözüm Önerileri</a:t>
            </a:r>
          </a:p>
        </p:txBody>
      </p:sp>
      <p:sp>
        <p:nvSpPr>
          <p:cNvPr id="9" name="TextBox 9"/>
          <p:cNvSpPr txBox="1"/>
          <p:nvPr/>
        </p:nvSpPr>
        <p:spPr>
          <a:xfrm>
            <a:off x="3679375" y="6119049"/>
            <a:ext cx="14157261" cy="16764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dirty="0" err="1">
                <a:solidFill>
                  <a:srgbClr val="4E6D6E"/>
                </a:solidFill>
                <a:latin typeface="Fira Sans"/>
              </a:rPr>
              <a:t>Binanın</a:t>
            </a:r>
            <a:r>
              <a:rPr lang="en-US" sz="2790" spc="-27" dirty="0">
                <a:solidFill>
                  <a:srgbClr val="4E6D6E"/>
                </a:solidFill>
                <a:latin typeface="Fira Sans"/>
              </a:rPr>
              <a:t> </a:t>
            </a:r>
            <a:r>
              <a:rPr lang="en-US" sz="2790" spc="-27" dirty="0" err="1">
                <a:solidFill>
                  <a:srgbClr val="4E6D6E"/>
                </a:solidFill>
                <a:latin typeface="Fira Sans"/>
              </a:rPr>
              <a:t>tamamı</a:t>
            </a:r>
            <a:r>
              <a:rPr lang="en-US" sz="2790" spc="-27" dirty="0">
                <a:solidFill>
                  <a:srgbClr val="4E6D6E"/>
                </a:solidFill>
                <a:latin typeface="Fira Sans"/>
              </a:rPr>
              <a:t> </a:t>
            </a:r>
            <a:r>
              <a:rPr lang="en-US" sz="2790" spc="-27" dirty="0" err="1">
                <a:solidFill>
                  <a:srgbClr val="4E6D6E"/>
                </a:solidFill>
                <a:latin typeface="Fira Sans"/>
              </a:rPr>
              <a:t>veya</a:t>
            </a:r>
            <a:r>
              <a:rPr lang="en-US" sz="2790" spc="-27" dirty="0">
                <a:solidFill>
                  <a:srgbClr val="4E6D6E"/>
                </a:solidFill>
                <a:latin typeface="Fira Sans"/>
              </a:rPr>
              <a:t> belli </a:t>
            </a:r>
            <a:r>
              <a:rPr lang="en-US" sz="2790" spc="-27" dirty="0" err="1">
                <a:solidFill>
                  <a:srgbClr val="4E6D6E"/>
                </a:solidFill>
                <a:latin typeface="Fira Sans"/>
              </a:rPr>
              <a:t>bölümleri</a:t>
            </a:r>
            <a:r>
              <a:rPr lang="en-US" sz="2790" spc="-27" dirty="0">
                <a:solidFill>
                  <a:srgbClr val="4E6D6E"/>
                </a:solidFill>
                <a:latin typeface="Fira Sans"/>
              </a:rPr>
              <a:t> </a:t>
            </a:r>
            <a:r>
              <a:rPr lang="en-US" sz="2790" spc="-27" dirty="0" err="1">
                <a:solidFill>
                  <a:srgbClr val="4E6D6E"/>
                </a:solidFill>
                <a:latin typeface="Fira Sans"/>
              </a:rPr>
              <a:t>gerektiğinde</a:t>
            </a:r>
            <a:r>
              <a:rPr lang="en-US" sz="2790" spc="-27" dirty="0">
                <a:solidFill>
                  <a:srgbClr val="4E6D6E"/>
                </a:solidFill>
                <a:latin typeface="Fira Sans"/>
              </a:rPr>
              <a:t> </a:t>
            </a:r>
            <a:r>
              <a:rPr lang="en-US" sz="2790" spc="-27" dirty="0" err="1">
                <a:solidFill>
                  <a:srgbClr val="4E6D6E"/>
                </a:solidFill>
                <a:latin typeface="Fira Sans"/>
              </a:rPr>
              <a:t>bağımsız</a:t>
            </a:r>
            <a:r>
              <a:rPr lang="en-US" sz="2790" spc="-27" dirty="0">
                <a:solidFill>
                  <a:srgbClr val="4E6D6E"/>
                </a:solidFill>
                <a:latin typeface="Fira Sans"/>
              </a:rPr>
              <a:t> </a:t>
            </a:r>
            <a:r>
              <a:rPr lang="en-US" sz="2790" spc="-27" dirty="0" err="1">
                <a:solidFill>
                  <a:srgbClr val="4E6D6E"/>
                </a:solidFill>
                <a:latin typeface="Fira Sans"/>
              </a:rPr>
              <a:t>birimler</a:t>
            </a:r>
            <a:r>
              <a:rPr lang="en-US" sz="2790" spc="-27" dirty="0">
                <a:solidFill>
                  <a:srgbClr val="4E6D6E"/>
                </a:solidFill>
                <a:latin typeface="Fira Sans"/>
              </a:rPr>
              <a:t> </a:t>
            </a:r>
            <a:r>
              <a:rPr lang="en-US" sz="2790" spc="-27" dirty="0" err="1">
                <a:solidFill>
                  <a:srgbClr val="4E6D6E"/>
                </a:solidFill>
                <a:latin typeface="Fira Sans"/>
              </a:rPr>
              <a:t>olarak</a:t>
            </a:r>
            <a:r>
              <a:rPr lang="en-US" sz="2790" spc="-27" dirty="0">
                <a:solidFill>
                  <a:srgbClr val="4E6D6E"/>
                </a:solidFill>
                <a:latin typeface="Fira Sans"/>
              </a:rPr>
              <a:t> 24 </a:t>
            </a:r>
            <a:r>
              <a:rPr lang="en-US" sz="2790" spc="-27" dirty="0" err="1">
                <a:solidFill>
                  <a:srgbClr val="4E6D6E"/>
                </a:solidFill>
                <a:latin typeface="Fira Sans"/>
              </a:rPr>
              <a:t>saat</a:t>
            </a:r>
            <a:r>
              <a:rPr lang="en-US" sz="2790" spc="-27" dirty="0">
                <a:solidFill>
                  <a:srgbClr val="4E6D6E"/>
                </a:solidFill>
                <a:latin typeface="Fira Sans"/>
              </a:rPr>
              <a:t> </a:t>
            </a:r>
            <a:r>
              <a:rPr lang="en-US" sz="2790" spc="-27" dirty="0" err="1">
                <a:solidFill>
                  <a:srgbClr val="4E6D6E"/>
                </a:solidFill>
                <a:latin typeface="Fira Sans"/>
              </a:rPr>
              <a:t>boyunca</a:t>
            </a:r>
            <a:r>
              <a:rPr lang="en-US" sz="2790" spc="-27" dirty="0">
                <a:solidFill>
                  <a:srgbClr val="4E6D6E"/>
                </a:solidFill>
                <a:latin typeface="Fira Sans"/>
              </a:rPr>
              <a:t> </a:t>
            </a:r>
            <a:r>
              <a:rPr lang="en-US" sz="2790" spc="-27" dirty="0" err="1">
                <a:solidFill>
                  <a:srgbClr val="4E6D6E"/>
                </a:solidFill>
                <a:latin typeface="Fira Sans"/>
              </a:rPr>
              <a:t>hizmete</a:t>
            </a:r>
            <a:r>
              <a:rPr lang="en-US" sz="2790" spc="-27" dirty="0">
                <a:solidFill>
                  <a:srgbClr val="4E6D6E"/>
                </a:solidFill>
                <a:latin typeface="Fira Sans"/>
              </a:rPr>
              <a:t> </a:t>
            </a:r>
            <a:r>
              <a:rPr lang="en-US" sz="2790" spc="-27" dirty="0" err="1">
                <a:solidFill>
                  <a:srgbClr val="4E6D6E"/>
                </a:solidFill>
                <a:latin typeface="Fira Sans"/>
              </a:rPr>
              <a:t>açılabilecek</a:t>
            </a:r>
            <a:r>
              <a:rPr lang="en-US" sz="2790" spc="-27" dirty="0">
                <a:solidFill>
                  <a:srgbClr val="4E6D6E"/>
                </a:solidFill>
                <a:latin typeface="Fira Sans"/>
              </a:rPr>
              <a:t> </a:t>
            </a:r>
            <a:r>
              <a:rPr lang="en-US" sz="2790" spc="-27" dirty="0" err="1">
                <a:solidFill>
                  <a:srgbClr val="4E6D6E"/>
                </a:solidFill>
                <a:latin typeface="Fira Sans"/>
              </a:rPr>
              <a:t>şekilde</a:t>
            </a:r>
            <a:r>
              <a:rPr lang="en-US" sz="2790" spc="-27" dirty="0">
                <a:solidFill>
                  <a:srgbClr val="4E6D6E"/>
                </a:solidFill>
                <a:latin typeface="Fira Sans"/>
              </a:rPr>
              <a:t> </a:t>
            </a:r>
            <a:r>
              <a:rPr lang="en-US" sz="2790" spc="-27" dirty="0" err="1">
                <a:solidFill>
                  <a:srgbClr val="4E6D6E"/>
                </a:solidFill>
                <a:latin typeface="Fira Sans"/>
              </a:rPr>
              <a:t>modüler</a:t>
            </a:r>
            <a:r>
              <a:rPr lang="en-US" sz="2790" spc="-27" dirty="0">
                <a:solidFill>
                  <a:srgbClr val="4E6D6E"/>
                </a:solidFill>
                <a:latin typeface="Fira Sans"/>
              </a:rPr>
              <a:t> </a:t>
            </a:r>
            <a:r>
              <a:rPr lang="en-US" sz="2790" spc="-27" dirty="0" err="1">
                <a:solidFill>
                  <a:srgbClr val="4E6D6E"/>
                </a:solidFill>
                <a:latin typeface="Fira Sans"/>
              </a:rPr>
              <a:t>yapıda</a:t>
            </a:r>
            <a:r>
              <a:rPr lang="en-US" sz="2790" spc="-27" dirty="0">
                <a:solidFill>
                  <a:srgbClr val="4E6D6E"/>
                </a:solidFill>
                <a:latin typeface="Fira Sans"/>
              </a:rPr>
              <a:t> </a:t>
            </a:r>
            <a:r>
              <a:rPr lang="en-US" sz="2790" spc="-27" dirty="0" err="1">
                <a:solidFill>
                  <a:srgbClr val="4E6D6E"/>
                </a:solidFill>
                <a:latin typeface="Fira Sans"/>
              </a:rPr>
              <a:t>planlanmalıdır</a:t>
            </a:r>
            <a:r>
              <a:rPr lang="en-US" sz="2790" spc="-27" dirty="0">
                <a:solidFill>
                  <a:srgbClr val="4E6D6E"/>
                </a:solidFill>
                <a:latin typeface="Fira Sans"/>
              </a:rPr>
              <a:t>. </a:t>
            </a:r>
            <a:r>
              <a:rPr lang="en-US" sz="2790" spc="-27" dirty="0">
                <a:solidFill>
                  <a:srgbClr val="4E6D6E"/>
                </a:solidFill>
                <a:latin typeface="Fira Sans Bold"/>
              </a:rPr>
              <a:t>7/24 </a:t>
            </a:r>
            <a:r>
              <a:rPr lang="en-US" sz="2790" spc="-27" dirty="0" err="1">
                <a:solidFill>
                  <a:srgbClr val="4E6D6E"/>
                </a:solidFill>
                <a:latin typeface="Fira Sans"/>
              </a:rPr>
              <a:t>kavramı</a:t>
            </a:r>
            <a:r>
              <a:rPr lang="en-US" sz="2790" spc="-27" dirty="0">
                <a:solidFill>
                  <a:srgbClr val="4E6D6E"/>
                </a:solidFill>
                <a:latin typeface="Fira Sans"/>
              </a:rPr>
              <a:t> </a:t>
            </a:r>
            <a:r>
              <a:rPr lang="en-US" sz="2790" spc="-27" dirty="0" err="1">
                <a:solidFill>
                  <a:srgbClr val="4E6D6E"/>
                </a:solidFill>
                <a:latin typeface="Fira Sans"/>
              </a:rPr>
              <a:t>ile</a:t>
            </a:r>
            <a:r>
              <a:rPr lang="en-US" sz="2790" spc="-27" dirty="0">
                <a:solidFill>
                  <a:srgbClr val="4E6D6E"/>
                </a:solidFill>
                <a:latin typeface="Fira Sans"/>
              </a:rPr>
              <a:t> </a:t>
            </a:r>
            <a:r>
              <a:rPr lang="en-US" sz="2790" spc="-27" dirty="0" err="1">
                <a:solidFill>
                  <a:srgbClr val="4E6D6E"/>
                </a:solidFill>
                <a:latin typeface="Fira Sans"/>
              </a:rPr>
              <a:t>kütüphanenin</a:t>
            </a:r>
            <a:r>
              <a:rPr lang="en-US" sz="2790" spc="-27" dirty="0">
                <a:solidFill>
                  <a:srgbClr val="4E6D6E"/>
                </a:solidFill>
                <a:latin typeface="Fira Sans"/>
              </a:rPr>
              <a:t> </a:t>
            </a:r>
            <a:r>
              <a:rPr lang="en-US" sz="2790" spc="-27" dirty="0" err="1">
                <a:solidFill>
                  <a:srgbClr val="4E6D6E"/>
                </a:solidFill>
                <a:latin typeface="Fira Sans"/>
              </a:rPr>
              <a:t>sadece</a:t>
            </a:r>
            <a:r>
              <a:rPr lang="en-US" sz="2790" spc="-27" dirty="0">
                <a:solidFill>
                  <a:srgbClr val="4E6D6E"/>
                </a:solidFill>
                <a:latin typeface="Fira Sans"/>
              </a:rPr>
              <a:t> </a:t>
            </a:r>
            <a:r>
              <a:rPr lang="en-US" sz="2790" spc="-27" dirty="0" err="1">
                <a:solidFill>
                  <a:srgbClr val="4E6D6E"/>
                </a:solidFill>
                <a:latin typeface="Fira Sans"/>
              </a:rPr>
              <a:t>etüd</a:t>
            </a:r>
            <a:r>
              <a:rPr lang="en-US" sz="2790" spc="-27" dirty="0">
                <a:solidFill>
                  <a:srgbClr val="4E6D6E"/>
                </a:solidFill>
                <a:latin typeface="Fira Sans"/>
              </a:rPr>
              <a:t> </a:t>
            </a:r>
            <a:r>
              <a:rPr lang="en-US" sz="2790" spc="-27" dirty="0" err="1">
                <a:solidFill>
                  <a:srgbClr val="4E6D6E"/>
                </a:solidFill>
                <a:latin typeface="Fira Sans"/>
              </a:rPr>
              <a:t>salonu</a:t>
            </a:r>
            <a:r>
              <a:rPr lang="en-US" sz="2790" spc="-27" dirty="0">
                <a:solidFill>
                  <a:srgbClr val="4E6D6E"/>
                </a:solidFill>
                <a:latin typeface="Fira Sans"/>
              </a:rPr>
              <a:t> </a:t>
            </a:r>
            <a:r>
              <a:rPr lang="en-US" sz="2790" spc="-27" dirty="0" err="1">
                <a:solidFill>
                  <a:srgbClr val="4E6D6E"/>
                </a:solidFill>
                <a:latin typeface="Fira Sans"/>
              </a:rPr>
              <a:t>olarak</a:t>
            </a:r>
            <a:r>
              <a:rPr lang="en-US" sz="2790" spc="-27" dirty="0">
                <a:solidFill>
                  <a:srgbClr val="4E6D6E"/>
                </a:solidFill>
                <a:latin typeface="Fira Sans"/>
              </a:rPr>
              <a:t> </a:t>
            </a:r>
            <a:r>
              <a:rPr lang="en-US" sz="2790" spc="-27" dirty="0" err="1">
                <a:solidFill>
                  <a:srgbClr val="4E6D6E"/>
                </a:solidFill>
                <a:latin typeface="Fira Sans"/>
              </a:rPr>
              <a:t>kullanılması</a:t>
            </a:r>
            <a:r>
              <a:rPr lang="en-US" sz="2790" spc="-27" dirty="0">
                <a:solidFill>
                  <a:srgbClr val="4E6D6E"/>
                </a:solidFill>
                <a:latin typeface="Fira Sans"/>
              </a:rPr>
              <a:t> </a:t>
            </a:r>
            <a:r>
              <a:rPr lang="en-US" sz="2790" spc="-27" dirty="0" err="1">
                <a:solidFill>
                  <a:srgbClr val="4E6D6E"/>
                </a:solidFill>
                <a:latin typeface="Fira Sans"/>
              </a:rPr>
              <a:t>düşünülmemeli</a:t>
            </a:r>
            <a:r>
              <a:rPr lang="en-US" sz="2790" spc="-27" dirty="0">
                <a:solidFill>
                  <a:srgbClr val="4E6D6E"/>
                </a:solidFill>
                <a:latin typeface="Fira Sans"/>
              </a:rPr>
              <a:t>, </a:t>
            </a:r>
            <a:r>
              <a:rPr lang="en-US" sz="2790" spc="-27" dirty="0" err="1">
                <a:solidFill>
                  <a:srgbClr val="4E6D6E"/>
                </a:solidFill>
                <a:latin typeface="Fira Sans"/>
              </a:rPr>
              <a:t>üniversitenin</a:t>
            </a:r>
            <a:r>
              <a:rPr lang="en-US" sz="2790" spc="-27" dirty="0">
                <a:solidFill>
                  <a:srgbClr val="4E6D6E"/>
                </a:solidFill>
                <a:latin typeface="Fira Sans"/>
              </a:rPr>
              <a:t> </a:t>
            </a:r>
            <a:r>
              <a:rPr lang="en-US" sz="2790" spc="-27" dirty="0" err="1">
                <a:solidFill>
                  <a:srgbClr val="4E6D6E"/>
                </a:solidFill>
                <a:latin typeface="Fira Sans"/>
              </a:rPr>
              <a:t>araştırma</a:t>
            </a:r>
            <a:r>
              <a:rPr lang="en-US" sz="2790" spc="-27" dirty="0">
                <a:solidFill>
                  <a:srgbClr val="4E6D6E"/>
                </a:solidFill>
                <a:latin typeface="Fira Sans"/>
              </a:rPr>
              <a:t> </a:t>
            </a:r>
            <a:r>
              <a:rPr lang="en-US" sz="2790" spc="-27" dirty="0" err="1">
                <a:solidFill>
                  <a:srgbClr val="4E6D6E"/>
                </a:solidFill>
                <a:latin typeface="Fira Sans"/>
              </a:rPr>
              <a:t>ihtiyaçları</a:t>
            </a:r>
            <a:r>
              <a:rPr lang="en-US" sz="2790" spc="-27" dirty="0">
                <a:solidFill>
                  <a:srgbClr val="4E6D6E"/>
                </a:solidFill>
                <a:latin typeface="Fira Sans"/>
              </a:rPr>
              <a:t> </a:t>
            </a:r>
            <a:r>
              <a:rPr lang="en-US" sz="2790" spc="-27" dirty="0" err="1">
                <a:solidFill>
                  <a:srgbClr val="4E6D6E"/>
                </a:solidFill>
                <a:latin typeface="Fira Sans"/>
              </a:rPr>
              <a:t>göz</a:t>
            </a:r>
            <a:r>
              <a:rPr lang="en-US" sz="2790" spc="-27" dirty="0">
                <a:solidFill>
                  <a:srgbClr val="4E6D6E"/>
                </a:solidFill>
                <a:latin typeface="Fira Sans"/>
              </a:rPr>
              <a:t> </a:t>
            </a:r>
            <a:r>
              <a:rPr lang="en-US" sz="2790" spc="-27" dirty="0" err="1">
                <a:solidFill>
                  <a:srgbClr val="4E6D6E"/>
                </a:solidFill>
                <a:latin typeface="Fira Sans"/>
              </a:rPr>
              <a:t>önüne</a:t>
            </a:r>
            <a:r>
              <a:rPr lang="en-US" sz="2790" spc="-27" dirty="0">
                <a:solidFill>
                  <a:srgbClr val="4E6D6E"/>
                </a:solidFill>
                <a:latin typeface="Fira Sans"/>
              </a:rPr>
              <a:t> </a:t>
            </a:r>
            <a:r>
              <a:rPr lang="en-US" sz="2790" spc="-27" dirty="0" err="1">
                <a:solidFill>
                  <a:srgbClr val="4E6D6E"/>
                </a:solidFill>
                <a:latin typeface="Fira Sans"/>
              </a:rPr>
              <a:t>alınarak</a:t>
            </a:r>
            <a:r>
              <a:rPr lang="en-US" sz="2790" spc="-27" dirty="0">
                <a:solidFill>
                  <a:srgbClr val="4E6D6E"/>
                </a:solidFill>
                <a:latin typeface="Fira Sans"/>
              </a:rPr>
              <a:t> buna </a:t>
            </a:r>
            <a:r>
              <a:rPr lang="en-US" sz="2790" spc="-27" dirty="0" err="1">
                <a:solidFill>
                  <a:srgbClr val="4E6D6E"/>
                </a:solidFill>
                <a:latin typeface="Fira Sans"/>
              </a:rPr>
              <a:t>karar</a:t>
            </a:r>
            <a:r>
              <a:rPr lang="en-US" sz="2790" spc="-27" dirty="0">
                <a:solidFill>
                  <a:srgbClr val="4E6D6E"/>
                </a:solidFill>
                <a:latin typeface="Fira Sans"/>
              </a:rPr>
              <a:t> </a:t>
            </a:r>
            <a:r>
              <a:rPr lang="en-US" sz="2790" spc="-27" dirty="0" err="1">
                <a:solidFill>
                  <a:srgbClr val="4E6D6E"/>
                </a:solidFill>
                <a:latin typeface="Fira Sans"/>
              </a:rPr>
              <a:t>verilmelidir</a:t>
            </a:r>
            <a:r>
              <a:rPr lang="en-US" sz="2790" spc="-27" dirty="0">
                <a:solidFill>
                  <a:srgbClr val="4E6D6E"/>
                </a:solidFill>
                <a:latin typeface="Fira Sans"/>
              </a:rPr>
              <a:t>. </a:t>
            </a:r>
          </a:p>
        </p:txBody>
      </p:sp>
      <p:sp>
        <p:nvSpPr>
          <p:cNvPr id="10" name="TextBox 10"/>
          <p:cNvSpPr txBox="1"/>
          <p:nvPr/>
        </p:nvSpPr>
        <p:spPr>
          <a:xfrm>
            <a:off x="3679375" y="2677756"/>
            <a:ext cx="14157261" cy="20955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Üniversite kütüphaneleri mümkünse kampüsün merkezinde, bütün birimlerde bulunan öğrenci ve araştırmacılar tarafından </a:t>
            </a:r>
            <a:r>
              <a:rPr lang="en-US" sz="2790" spc="-27">
                <a:solidFill>
                  <a:srgbClr val="004651"/>
                </a:solidFill>
                <a:latin typeface="Fira Sans Bold"/>
              </a:rPr>
              <a:t>kolayca erişilebilir konumda</a:t>
            </a:r>
            <a:r>
              <a:rPr lang="en-US" sz="2790" spc="-27">
                <a:solidFill>
                  <a:srgbClr val="004651"/>
                </a:solidFill>
                <a:latin typeface="Fira Sans"/>
              </a:rPr>
              <a:t> inşa edilmeli, bir araştırma merkezi olmasının yanı sıra sosyal ve 4 kültürel bir merkez olarak planlanmalıdır. </a:t>
            </a:r>
            <a:r>
              <a:rPr lang="en-US" sz="2790" spc="-27">
                <a:solidFill>
                  <a:srgbClr val="004651"/>
                </a:solidFill>
                <a:latin typeface="Fira Sans Bold"/>
              </a:rPr>
              <a:t>Engelli kullanıcıların da fırsat eşitliği </a:t>
            </a:r>
            <a:r>
              <a:rPr lang="en-US" sz="2790" spc="-27">
                <a:solidFill>
                  <a:srgbClr val="004651"/>
                </a:solidFill>
                <a:latin typeface="Fira Sans"/>
              </a:rPr>
              <a:t>içerisinde kolayca yararlanabilecekleri biçimde   inşa edilmelidir.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06086" y="4784384"/>
            <a:ext cx="4985461" cy="431743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US"/>
            </a:p>
          </p:txBody>
        </p:sp>
      </p:grpSp>
      <p:grpSp>
        <p:nvGrpSpPr>
          <p:cNvPr id="4" name="Group 4"/>
          <p:cNvGrpSpPr/>
          <p:nvPr/>
        </p:nvGrpSpPr>
        <p:grpSpPr>
          <a:xfrm rot="-10800000">
            <a:off x="300983" y="7795449"/>
            <a:ext cx="3378391" cy="292570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graphicFrame>
        <p:nvGraphicFramePr>
          <p:cNvPr id="6" name="Table 6"/>
          <p:cNvGraphicFramePr>
            <a:graphicFrameLocks noGrp="1"/>
          </p:cNvGraphicFramePr>
          <p:nvPr/>
        </p:nvGraphicFramePr>
        <p:xfrm>
          <a:off x="-1306086" y="269431"/>
          <a:ext cx="8124825" cy="1264613"/>
        </p:xfrm>
        <a:graphic>
          <a:graphicData uri="http://schemas.openxmlformats.org/drawingml/2006/table">
            <a:tbl>
              <a:tblPr/>
              <a:tblGrid>
                <a:gridCol w="8124825">
                  <a:extLst>
                    <a:ext uri="{9D8B030D-6E8A-4147-A177-3AD203B41FA5}">
                      <a16:colId xmlns:a16="http://schemas.microsoft.com/office/drawing/2014/main" val="20000"/>
                    </a:ext>
                  </a:extLst>
                </a:gridCol>
              </a:tblGrid>
              <a:tr h="1264613">
                <a:tc>
                  <a:txBody>
                    <a:bodyPr/>
                    <a:lstStyle/>
                    <a:p>
                      <a:pPr algn="ctr">
                        <a:lnSpc>
                          <a:spcPts val="3919"/>
                        </a:lnSpc>
                        <a:defRPr/>
                      </a:pPr>
                      <a:endParaRPr lang="en-US" sz="1100"/>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bl>
          </a:graphicData>
        </a:graphic>
      </p:graphicFrame>
      <p:sp>
        <p:nvSpPr>
          <p:cNvPr id="7" name="TextBox 7"/>
          <p:cNvSpPr txBox="1"/>
          <p:nvPr/>
        </p:nvSpPr>
        <p:spPr>
          <a:xfrm>
            <a:off x="-251768" y="606869"/>
            <a:ext cx="7070506" cy="752475"/>
          </a:xfrm>
          <a:prstGeom prst="rect">
            <a:avLst/>
          </a:prstGeom>
        </p:spPr>
        <p:txBody>
          <a:bodyPr lIns="0" tIns="0" rIns="0" bIns="0" rtlCol="0" anchor="t">
            <a:spAutoFit/>
          </a:bodyPr>
          <a:lstStyle/>
          <a:p>
            <a:pPr algn="ctr">
              <a:lnSpc>
                <a:spcPts val="5879"/>
              </a:lnSpc>
              <a:spcBef>
                <a:spcPct val="0"/>
              </a:spcBef>
            </a:pPr>
            <a:r>
              <a:rPr lang="en-US" sz="4899" spc="-48">
                <a:solidFill>
                  <a:srgbClr val="F4F4F4"/>
                </a:solidFill>
                <a:latin typeface="Fira Sans"/>
              </a:rPr>
              <a:t>İNSAN KAYNAKLARI</a:t>
            </a:r>
          </a:p>
        </p:txBody>
      </p:sp>
      <p:sp>
        <p:nvSpPr>
          <p:cNvPr id="8" name="TextBox 8"/>
          <p:cNvSpPr txBox="1"/>
          <p:nvPr/>
        </p:nvSpPr>
        <p:spPr>
          <a:xfrm>
            <a:off x="8024036" y="987869"/>
            <a:ext cx="7070506" cy="800100"/>
          </a:xfrm>
          <a:prstGeom prst="rect">
            <a:avLst/>
          </a:prstGeom>
        </p:spPr>
        <p:txBody>
          <a:bodyPr lIns="0" tIns="0" rIns="0" bIns="0" rtlCol="0" anchor="t">
            <a:spAutoFit/>
          </a:bodyPr>
          <a:lstStyle/>
          <a:p>
            <a:pPr algn="ctr">
              <a:lnSpc>
                <a:spcPts val="6359"/>
              </a:lnSpc>
              <a:spcBef>
                <a:spcPct val="0"/>
              </a:spcBef>
            </a:pPr>
            <a:r>
              <a:rPr lang="en-US" sz="5299" spc="-52">
                <a:solidFill>
                  <a:srgbClr val="004651"/>
                </a:solidFill>
                <a:latin typeface="Fira Sans Bold"/>
              </a:rPr>
              <a:t>Çözüm Önerileri</a:t>
            </a:r>
          </a:p>
        </p:txBody>
      </p:sp>
      <p:sp>
        <p:nvSpPr>
          <p:cNvPr id="9" name="TextBox 9"/>
          <p:cNvSpPr txBox="1"/>
          <p:nvPr/>
        </p:nvSpPr>
        <p:spPr>
          <a:xfrm>
            <a:off x="3679375" y="4820881"/>
            <a:ext cx="14157261" cy="25146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Üniversite kütüphanelerinde teknolojik gelişmelerden dolayı elektronik kaynak ve hizmetlerin altyapısının oluşturulmasında, yazılım ve donanım altyapısının kurulmasında, hizmetlerin yürütülmesi ve geliştirilmesinde, gerektiğinde üniversitenin bilgi işlem birimine bağımlı kalınmaksızın işlemler gerçekleştirebileceği </a:t>
            </a:r>
            <a:r>
              <a:rPr lang="en-US" sz="2790" spc="-27">
                <a:solidFill>
                  <a:srgbClr val="004651"/>
                </a:solidFill>
                <a:latin typeface="Fira Sans Bold"/>
              </a:rPr>
              <a:t>bir bilgi işlem birimi</a:t>
            </a:r>
            <a:r>
              <a:rPr lang="en-US" sz="2790" spc="-27">
                <a:solidFill>
                  <a:srgbClr val="004651"/>
                </a:solidFill>
                <a:latin typeface="Fira Sans"/>
              </a:rPr>
              <a:t> olmalıdır. Burada bilgisayar ve ağ teknolojileri konusunda uzman ve nicelik olarak yeterli bilişim uzmanı personelin görevlendirilmesi sağlanmalıdır. </a:t>
            </a:r>
          </a:p>
        </p:txBody>
      </p:sp>
      <p:sp>
        <p:nvSpPr>
          <p:cNvPr id="10" name="TextBox 10"/>
          <p:cNvSpPr txBox="1"/>
          <p:nvPr/>
        </p:nvSpPr>
        <p:spPr>
          <a:xfrm>
            <a:off x="3679375" y="2677756"/>
            <a:ext cx="14157261" cy="12573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Kütüphane ve </a:t>
            </a:r>
            <a:r>
              <a:rPr lang="en-US" sz="2790" spc="-27">
                <a:solidFill>
                  <a:srgbClr val="004651"/>
                </a:solidFill>
                <a:latin typeface="Fira Sans Bold"/>
              </a:rPr>
              <a:t>çalışanlarla ilgili yasa, yönetmelik ve tüzük </a:t>
            </a:r>
            <a:r>
              <a:rPr lang="en-US" sz="2790" spc="-27">
                <a:solidFill>
                  <a:srgbClr val="004651"/>
                </a:solidFill>
                <a:latin typeface="Fira Sans"/>
              </a:rPr>
              <a:t>gibi düzenlemelerin uygulanması ve tüm kurum çalışanlarının bunları yaşam biçimi haline getirmesi için gerekli çalışmalar yapılmalıdır.</a:t>
            </a:r>
          </a:p>
        </p:txBody>
      </p:sp>
      <p:sp>
        <p:nvSpPr>
          <p:cNvPr id="11" name="TextBox 11"/>
          <p:cNvSpPr txBox="1"/>
          <p:nvPr/>
        </p:nvSpPr>
        <p:spPr>
          <a:xfrm>
            <a:off x="3679375" y="8221306"/>
            <a:ext cx="14157261" cy="8382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Üniversite rektörlükleri, kütüphaneleri çağın gereklerine uygun hizmetler sunabilmeleri için ihtiyaç duydukları </a:t>
            </a:r>
            <a:r>
              <a:rPr lang="en-US" sz="2790" spc="-27">
                <a:solidFill>
                  <a:srgbClr val="004651"/>
                </a:solidFill>
                <a:latin typeface="Fira Sans Bold"/>
              </a:rPr>
              <a:t>niteliklere sahip personel</a:t>
            </a:r>
            <a:r>
              <a:rPr lang="en-US" sz="2790" spc="-27">
                <a:solidFill>
                  <a:srgbClr val="004651"/>
                </a:solidFill>
                <a:latin typeface="Fira Sans"/>
              </a:rPr>
              <a:t> ile desteklemelidirler.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FF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06086" y="4784384"/>
            <a:ext cx="4985461" cy="431743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US"/>
            </a:p>
          </p:txBody>
        </p:sp>
      </p:grpSp>
      <p:grpSp>
        <p:nvGrpSpPr>
          <p:cNvPr id="4" name="Group 4"/>
          <p:cNvGrpSpPr/>
          <p:nvPr/>
        </p:nvGrpSpPr>
        <p:grpSpPr>
          <a:xfrm rot="-10800000">
            <a:off x="300983" y="7795449"/>
            <a:ext cx="3378391" cy="292570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p>
          </p:txBody>
        </p:sp>
      </p:grpSp>
      <p:graphicFrame>
        <p:nvGraphicFramePr>
          <p:cNvPr id="6" name="Table 6"/>
          <p:cNvGraphicFramePr>
            <a:graphicFrameLocks noGrp="1"/>
          </p:cNvGraphicFramePr>
          <p:nvPr/>
        </p:nvGraphicFramePr>
        <p:xfrm>
          <a:off x="-1306086" y="269431"/>
          <a:ext cx="8124825" cy="1264613"/>
        </p:xfrm>
        <a:graphic>
          <a:graphicData uri="http://schemas.openxmlformats.org/drawingml/2006/table">
            <a:tbl>
              <a:tblPr/>
              <a:tblGrid>
                <a:gridCol w="8124825">
                  <a:extLst>
                    <a:ext uri="{9D8B030D-6E8A-4147-A177-3AD203B41FA5}">
                      <a16:colId xmlns:a16="http://schemas.microsoft.com/office/drawing/2014/main" val="20000"/>
                    </a:ext>
                  </a:extLst>
                </a:gridCol>
              </a:tblGrid>
              <a:tr h="1264613">
                <a:tc>
                  <a:txBody>
                    <a:bodyPr/>
                    <a:lstStyle/>
                    <a:p>
                      <a:pPr algn="ctr">
                        <a:lnSpc>
                          <a:spcPts val="3919"/>
                        </a:lnSpc>
                        <a:defRPr/>
                      </a:pPr>
                      <a:endParaRPr lang="en-US" sz="1100"/>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bl>
          </a:graphicData>
        </a:graphic>
      </p:graphicFrame>
      <p:sp>
        <p:nvSpPr>
          <p:cNvPr id="7" name="TextBox 7"/>
          <p:cNvSpPr txBox="1"/>
          <p:nvPr/>
        </p:nvSpPr>
        <p:spPr>
          <a:xfrm>
            <a:off x="-251768" y="606869"/>
            <a:ext cx="7070506" cy="752475"/>
          </a:xfrm>
          <a:prstGeom prst="rect">
            <a:avLst/>
          </a:prstGeom>
        </p:spPr>
        <p:txBody>
          <a:bodyPr lIns="0" tIns="0" rIns="0" bIns="0" rtlCol="0" anchor="t">
            <a:spAutoFit/>
          </a:bodyPr>
          <a:lstStyle/>
          <a:p>
            <a:pPr algn="ctr">
              <a:lnSpc>
                <a:spcPts val="5879"/>
              </a:lnSpc>
              <a:spcBef>
                <a:spcPct val="0"/>
              </a:spcBef>
            </a:pPr>
            <a:r>
              <a:rPr lang="en-US" sz="4899" spc="-48">
                <a:solidFill>
                  <a:srgbClr val="F4F4F4"/>
                </a:solidFill>
                <a:latin typeface="Fira Sans"/>
              </a:rPr>
              <a:t>BÜTÇE</a:t>
            </a:r>
          </a:p>
        </p:txBody>
      </p:sp>
      <p:sp>
        <p:nvSpPr>
          <p:cNvPr id="8" name="TextBox 8"/>
          <p:cNvSpPr txBox="1"/>
          <p:nvPr/>
        </p:nvSpPr>
        <p:spPr>
          <a:xfrm>
            <a:off x="8024036" y="987869"/>
            <a:ext cx="7070506" cy="800100"/>
          </a:xfrm>
          <a:prstGeom prst="rect">
            <a:avLst/>
          </a:prstGeom>
        </p:spPr>
        <p:txBody>
          <a:bodyPr lIns="0" tIns="0" rIns="0" bIns="0" rtlCol="0" anchor="t">
            <a:spAutoFit/>
          </a:bodyPr>
          <a:lstStyle/>
          <a:p>
            <a:pPr algn="ctr">
              <a:lnSpc>
                <a:spcPts val="6359"/>
              </a:lnSpc>
              <a:spcBef>
                <a:spcPct val="0"/>
              </a:spcBef>
            </a:pPr>
            <a:r>
              <a:rPr lang="en-US" sz="5299" spc="-52">
                <a:solidFill>
                  <a:srgbClr val="004651"/>
                </a:solidFill>
                <a:latin typeface="Fira Sans Bold"/>
              </a:rPr>
              <a:t>Çözüm Önerileri</a:t>
            </a:r>
          </a:p>
        </p:txBody>
      </p:sp>
      <p:sp>
        <p:nvSpPr>
          <p:cNvPr id="9" name="TextBox 9"/>
          <p:cNvSpPr txBox="1"/>
          <p:nvPr/>
        </p:nvSpPr>
        <p:spPr>
          <a:xfrm>
            <a:off x="3679375" y="6524000"/>
            <a:ext cx="14157261" cy="8382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Verilen koleksiyon standartlarında belirlenen oranlar yakalanıncaya kadar </a:t>
            </a:r>
            <a:r>
              <a:rPr lang="en-US" sz="2790" spc="-27">
                <a:solidFill>
                  <a:srgbClr val="004651"/>
                </a:solidFill>
                <a:latin typeface="Fira Sans Bold"/>
              </a:rPr>
              <a:t>üniversitenin fonlarından kütüphanelere ek kaynak ayrılmalıdır.</a:t>
            </a:r>
          </a:p>
        </p:txBody>
      </p:sp>
      <p:sp>
        <p:nvSpPr>
          <p:cNvPr id="10" name="TextBox 10"/>
          <p:cNvSpPr txBox="1"/>
          <p:nvPr/>
        </p:nvSpPr>
        <p:spPr>
          <a:xfrm>
            <a:off x="3679375" y="3736884"/>
            <a:ext cx="14157261" cy="838200"/>
          </a:xfrm>
          <a:prstGeom prst="rect">
            <a:avLst/>
          </a:prstGeom>
        </p:spPr>
        <p:txBody>
          <a:bodyPr lIns="0" tIns="0" rIns="0" bIns="0" rtlCol="0" anchor="t">
            <a:spAutoFit/>
          </a:bodyPr>
          <a:lstStyle/>
          <a:p>
            <a:pPr marL="602559" lvl="1" indent="-301279" algn="just">
              <a:lnSpc>
                <a:spcPts val="3349"/>
              </a:lnSpc>
              <a:buFont typeface="Arial"/>
              <a:buChar char="•"/>
            </a:pPr>
            <a:r>
              <a:rPr lang="en-US" sz="2790" spc="-27">
                <a:solidFill>
                  <a:srgbClr val="004651"/>
                </a:solidFill>
                <a:latin typeface="Fira Sans"/>
              </a:rPr>
              <a:t>Bütçe; enflasyon, döviz kuru farkı, yeni açılan bölümler ve artan kontenjanlar dikkate alınarak </a:t>
            </a:r>
            <a:r>
              <a:rPr lang="en-US" sz="2790" spc="-27">
                <a:solidFill>
                  <a:srgbClr val="004651"/>
                </a:solidFill>
                <a:latin typeface="Fira Sans Bold"/>
              </a:rPr>
              <a:t>her yıl artırılmalıdır.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752</Words>
  <Application>Microsoft Office PowerPoint</Application>
  <PresentationFormat>Özel</PresentationFormat>
  <Paragraphs>67</Paragraphs>
  <Slides>20</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20</vt:i4>
      </vt:variant>
    </vt:vector>
  </HeadingPairs>
  <TitlesOfParts>
    <vt:vector size="30" baseType="lpstr">
      <vt:lpstr>Fira Sans Italics</vt:lpstr>
      <vt:lpstr>Arial</vt:lpstr>
      <vt:lpstr>Arimo Italics</vt:lpstr>
      <vt:lpstr>Fira Sans</vt:lpstr>
      <vt:lpstr>Fira Sans Medium</vt:lpstr>
      <vt:lpstr>Calibri</vt:lpstr>
      <vt:lpstr>Calibri (MS) Bold</vt:lpstr>
      <vt:lpstr>Arimo Bold Italics</vt:lpstr>
      <vt:lpstr>Fira Sans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Koyu Yeşil Açık Yeşil Beyaz Kurumsal Geometrik Şirket İç Sunum İşletme Sunumu</dc:title>
  <cp:lastModifiedBy>SERENAY BAYKARA</cp:lastModifiedBy>
  <cp:revision>17</cp:revision>
  <dcterms:created xsi:type="dcterms:W3CDTF">2006-08-16T00:00:00Z</dcterms:created>
  <dcterms:modified xsi:type="dcterms:W3CDTF">2024-03-29T07:12:03Z</dcterms:modified>
  <dc:identifier>DAGAOUn1Zgw</dc:identifier>
</cp:coreProperties>
</file>