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339" r:id="rId4"/>
    <p:sldId id="263" r:id="rId5"/>
    <p:sldId id="273" r:id="rId6"/>
    <p:sldId id="274" r:id="rId7"/>
    <p:sldId id="275" r:id="rId8"/>
    <p:sldId id="340" r:id="rId9"/>
    <p:sldId id="264" r:id="rId10"/>
    <p:sldId id="276" r:id="rId11"/>
    <p:sldId id="265" r:id="rId12"/>
    <p:sldId id="266" r:id="rId13"/>
    <p:sldId id="319" r:id="rId14"/>
    <p:sldId id="267" r:id="rId15"/>
    <p:sldId id="325" r:id="rId16"/>
    <p:sldId id="291" r:id="rId17"/>
    <p:sldId id="292" r:id="rId18"/>
    <p:sldId id="341" r:id="rId19"/>
    <p:sldId id="302" r:id="rId20"/>
    <p:sldId id="270" r:id="rId21"/>
    <p:sldId id="329" r:id="rId22"/>
    <p:sldId id="331" r:id="rId23"/>
    <p:sldId id="330" r:id="rId24"/>
    <p:sldId id="332" r:id="rId25"/>
    <p:sldId id="271" r:id="rId26"/>
    <p:sldId id="272" r:id="rId27"/>
    <p:sldId id="258" r:id="rId28"/>
    <p:sldId id="262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4660"/>
  </p:normalViewPr>
  <p:slideViewPr>
    <p:cSldViewPr>
      <p:cViewPr>
        <p:scale>
          <a:sx n="70" d="100"/>
          <a:sy n="70" d="100"/>
        </p:scale>
        <p:origin x="-153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8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90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12" Type="http://schemas.openxmlformats.org/officeDocument/2006/relationships/image" Target="../media/image89.wmf"/><Relationship Id="rId2" Type="http://schemas.openxmlformats.org/officeDocument/2006/relationships/image" Target="../media/image79.wmf"/><Relationship Id="rId16" Type="http://schemas.openxmlformats.org/officeDocument/2006/relationships/image" Target="../media/image93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11" Type="http://schemas.openxmlformats.org/officeDocument/2006/relationships/image" Target="../media/image88.wmf"/><Relationship Id="rId5" Type="http://schemas.openxmlformats.org/officeDocument/2006/relationships/image" Target="../media/image82.wmf"/><Relationship Id="rId15" Type="http://schemas.openxmlformats.org/officeDocument/2006/relationships/image" Target="../media/image9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Relationship Id="rId14" Type="http://schemas.openxmlformats.org/officeDocument/2006/relationships/image" Target="../media/image9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10" Type="http://schemas.openxmlformats.org/officeDocument/2006/relationships/image" Target="../media/image103.wmf"/><Relationship Id="rId4" Type="http://schemas.openxmlformats.org/officeDocument/2006/relationships/image" Target="../media/image97.wmf"/><Relationship Id="rId9" Type="http://schemas.openxmlformats.org/officeDocument/2006/relationships/image" Target="../media/image10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image" Target="../media/image116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12" Type="http://schemas.openxmlformats.org/officeDocument/2006/relationships/image" Target="../media/image115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11" Type="http://schemas.openxmlformats.org/officeDocument/2006/relationships/image" Target="../media/image114.wmf"/><Relationship Id="rId5" Type="http://schemas.openxmlformats.org/officeDocument/2006/relationships/image" Target="../media/image108.wmf"/><Relationship Id="rId10" Type="http://schemas.openxmlformats.org/officeDocument/2006/relationships/image" Target="../media/image113.wmf"/><Relationship Id="rId4" Type="http://schemas.openxmlformats.org/officeDocument/2006/relationships/image" Target="../media/image107.wmf"/><Relationship Id="rId9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NULL"/><Relationship Id="rId1" Type="http://schemas.openxmlformats.org/officeDocument/2006/relationships/image" Target="../media/image13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NULL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34.wmf"/><Relationship Id="rId7" Type="http://schemas.openxmlformats.org/officeDocument/2006/relationships/image" Target="../media/image53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11" Type="http://schemas.openxmlformats.org/officeDocument/2006/relationships/image" Target="../media/image56.wmf"/><Relationship Id="rId5" Type="http://schemas.openxmlformats.org/officeDocument/2006/relationships/image" Target="../media/image51.wmf"/><Relationship Id="rId10" Type="http://schemas.openxmlformats.org/officeDocument/2006/relationships/image" Target="../media/image4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3B27C-EAEF-458E-ACC9-44FEE42715D9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0591C-B520-4D15-A1F3-702A10D98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5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B83-BA6C-4FB9-B9B3-0A1A9EEFA2F0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7E5E-4168-4E37-BA9D-041DA14EE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88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B83-BA6C-4FB9-B9B3-0A1A9EEFA2F0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7E5E-4168-4E37-BA9D-041DA14EE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69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B83-BA6C-4FB9-B9B3-0A1A9EEFA2F0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7E5E-4168-4E37-BA9D-041DA14EE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0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B83-BA6C-4FB9-B9B3-0A1A9EEFA2F0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7E5E-4168-4E37-BA9D-041DA14EE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B83-BA6C-4FB9-B9B3-0A1A9EEFA2F0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7E5E-4168-4E37-BA9D-041DA14EE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B83-BA6C-4FB9-B9B3-0A1A9EEFA2F0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7E5E-4168-4E37-BA9D-041DA14EE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4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B83-BA6C-4FB9-B9B3-0A1A9EEFA2F0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7E5E-4168-4E37-BA9D-041DA14EE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7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B83-BA6C-4FB9-B9B3-0A1A9EEFA2F0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7E5E-4168-4E37-BA9D-041DA14EE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B83-BA6C-4FB9-B9B3-0A1A9EEFA2F0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7E5E-4168-4E37-BA9D-041DA14EE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2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B83-BA6C-4FB9-B9B3-0A1A9EEFA2F0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7E5E-4168-4E37-BA9D-041DA14EE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3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B83-BA6C-4FB9-B9B3-0A1A9EEFA2F0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7E5E-4168-4E37-BA9D-041DA14EE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81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BFB83-BA6C-4FB9-B9B3-0A1A9EEFA2F0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7E5E-4168-4E37-BA9D-041DA14EE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5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6.wmf"/><Relationship Id="rId3" Type="http://schemas.openxmlformats.org/officeDocument/2006/relationships/image" Target="../media/image1.pn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5.wmf"/><Relationship Id="rId5" Type="http://schemas.openxmlformats.org/officeDocument/2006/relationships/image" Target="../media/image3.png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2.png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5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59.bin"/><Relationship Id="rId26" Type="http://schemas.openxmlformats.org/officeDocument/2006/relationships/oleObject" Target="../embeddings/oleObject63.bin"/><Relationship Id="rId3" Type="http://schemas.openxmlformats.org/officeDocument/2006/relationships/image" Target="../media/image1.png"/><Relationship Id="rId21" Type="http://schemas.openxmlformats.org/officeDocument/2006/relationships/image" Target="../media/image54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52.wmf"/><Relationship Id="rId25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62.bin"/><Relationship Id="rId5" Type="http://schemas.openxmlformats.org/officeDocument/2006/relationships/image" Target="../media/image3.png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53.wmf"/><Relationship Id="rId4" Type="http://schemas.openxmlformats.org/officeDocument/2006/relationships/image" Target="../media/image2.png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Relationship Id="rId27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70.bin"/><Relationship Id="rId26" Type="http://schemas.openxmlformats.org/officeDocument/2006/relationships/oleObject" Target="../embeddings/oleObject74.bin"/><Relationship Id="rId3" Type="http://schemas.openxmlformats.org/officeDocument/2006/relationships/image" Target="../media/image1.png"/><Relationship Id="rId21" Type="http://schemas.openxmlformats.org/officeDocument/2006/relationships/image" Target="../media/image64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62.wmf"/><Relationship Id="rId25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59.wmf"/><Relationship Id="rId24" Type="http://schemas.openxmlformats.org/officeDocument/2006/relationships/oleObject" Target="../embeddings/oleObject73.bin"/><Relationship Id="rId5" Type="http://schemas.openxmlformats.org/officeDocument/2006/relationships/image" Target="../media/image69.png"/><Relationship Id="rId15" Type="http://schemas.openxmlformats.org/officeDocument/2006/relationships/image" Target="../media/image61.wmf"/><Relationship Id="rId23" Type="http://schemas.openxmlformats.org/officeDocument/2006/relationships/image" Target="../media/image65.wmf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63.wmf"/><Relationship Id="rId4" Type="http://schemas.openxmlformats.org/officeDocument/2006/relationships/image" Target="../media/image68.png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2.bin"/><Relationship Id="rId27" Type="http://schemas.openxmlformats.org/officeDocument/2006/relationships/image" Target="../media/image6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73.wmf"/><Relationship Id="rId3" Type="http://schemas.openxmlformats.org/officeDocument/2006/relationships/image" Target="../media/image1.png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2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2.png"/><Relationship Id="rId9" Type="http://schemas.openxmlformats.org/officeDocument/2006/relationships/image" Target="../media/image7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77.wmf"/><Relationship Id="rId3" Type="http://schemas.openxmlformats.org/officeDocument/2006/relationships/image" Target="../media/image1.png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76.wmf"/><Relationship Id="rId5" Type="http://schemas.openxmlformats.org/officeDocument/2006/relationships/image" Target="../media/image3.png"/><Relationship Id="rId15" Type="http://schemas.openxmlformats.org/officeDocument/2006/relationships/oleObject" Target="../embeddings/oleObject84.bin"/><Relationship Id="rId10" Type="http://schemas.openxmlformats.org/officeDocument/2006/relationships/oleObject" Target="../embeddings/oleObject81.bin"/><Relationship Id="rId4" Type="http://schemas.openxmlformats.org/officeDocument/2006/relationships/image" Target="../media/image2.png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83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wmf"/><Relationship Id="rId18" Type="http://schemas.openxmlformats.org/officeDocument/2006/relationships/oleObject" Target="../embeddings/oleObject91.bin"/><Relationship Id="rId26" Type="http://schemas.openxmlformats.org/officeDocument/2006/relationships/oleObject" Target="../embeddings/oleObject95.bin"/><Relationship Id="rId21" Type="http://schemas.openxmlformats.org/officeDocument/2006/relationships/image" Target="../media/image85.wmf"/><Relationship Id="rId34" Type="http://schemas.openxmlformats.org/officeDocument/2006/relationships/oleObject" Target="../embeddings/oleObject99.bin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83.wmf"/><Relationship Id="rId25" Type="http://schemas.openxmlformats.org/officeDocument/2006/relationships/image" Target="../media/image87.wmf"/><Relationship Id="rId33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29" Type="http://schemas.openxmlformats.org/officeDocument/2006/relationships/image" Target="../media/image89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80.wmf"/><Relationship Id="rId24" Type="http://schemas.openxmlformats.org/officeDocument/2006/relationships/oleObject" Target="../embeddings/oleObject94.bin"/><Relationship Id="rId32" Type="http://schemas.openxmlformats.org/officeDocument/2006/relationships/oleObject" Target="../embeddings/oleObject98.bin"/><Relationship Id="rId37" Type="http://schemas.openxmlformats.org/officeDocument/2006/relationships/image" Target="../media/image93.wmf"/><Relationship Id="rId5" Type="http://schemas.openxmlformats.org/officeDocument/2006/relationships/image" Target="../media/image3.png"/><Relationship Id="rId15" Type="http://schemas.openxmlformats.org/officeDocument/2006/relationships/image" Target="../media/image82.wmf"/><Relationship Id="rId23" Type="http://schemas.openxmlformats.org/officeDocument/2006/relationships/image" Target="../media/image86.wmf"/><Relationship Id="rId28" Type="http://schemas.openxmlformats.org/officeDocument/2006/relationships/oleObject" Target="../embeddings/oleObject96.bin"/><Relationship Id="rId36" Type="http://schemas.openxmlformats.org/officeDocument/2006/relationships/oleObject" Target="../embeddings/oleObject100.bin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84.wmf"/><Relationship Id="rId31" Type="http://schemas.openxmlformats.org/officeDocument/2006/relationships/image" Target="../media/image90.wmf"/><Relationship Id="rId4" Type="http://schemas.openxmlformats.org/officeDocument/2006/relationships/image" Target="../media/image2.png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Relationship Id="rId27" Type="http://schemas.openxmlformats.org/officeDocument/2006/relationships/image" Target="../media/image88.wmf"/><Relationship Id="rId30" Type="http://schemas.openxmlformats.org/officeDocument/2006/relationships/oleObject" Target="../embeddings/oleObject97.bin"/><Relationship Id="rId35" Type="http://schemas.openxmlformats.org/officeDocument/2006/relationships/image" Target="../media/image92.wmf"/><Relationship Id="rId8" Type="http://schemas.openxmlformats.org/officeDocument/2006/relationships/oleObject" Target="../embeddings/oleObject86.bin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107.bin"/><Relationship Id="rId3" Type="http://schemas.openxmlformats.org/officeDocument/2006/relationships/image" Target="../media/image1.png"/><Relationship Id="rId21" Type="http://schemas.openxmlformats.org/officeDocument/2006/relationships/image" Target="../media/image101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99.wmf"/><Relationship Id="rId25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96.wmf"/><Relationship Id="rId24" Type="http://schemas.openxmlformats.org/officeDocument/2006/relationships/oleObject" Target="../embeddings/oleObject110.bin"/><Relationship Id="rId5" Type="http://schemas.openxmlformats.org/officeDocument/2006/relationships/image" Target="../media/image3.png"/><Relationship Id="rId15" Type="http://schemas.openxmlformats.org/officeDocument/2006/relationships/image" Target="../media/image98.wmf"/><Relationship Id="rId23" Type="http://schemas.openxmlformats.org/officeDocument/2006/relationships/image" Target="../media/image102.wmf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100.wmf"/><Relationship Id="rId4" Type="http://schemas.openxmlformats.org/officeDocument/2006/relationships/image" Target="../media/image2.png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05.bin"/><Relationship Id="rId22" Type="http://schemas.openxmlformats.org/officeDocument/2006/relationships/oleObject" Target="../embeddings/oleObject10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118.bin"/><Relationship Id="rId26" Type="http://schemas.openxmlformats.org/officeDocument/2006/relationships/oleObject" Target="../embeddings/oleObject122.bin"/><Relationship Id="rId3" Type="http://schemas.openxmlformats.org/officeDocument/2006/relationships/image" Target="../media/image1.png"/><Relationship Id="rId21" Type="http://schemas.openxmlformats.org/officeDocument/2006/relationships/image" Target="../media/image111.wmf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115.bin"/><Relationship Id="rId17" Type="http://schemas.openxmlformats.org/officeDocument/2006/relationships/image" Target="../media/image109.wmf"/><Relationship Id="rId25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7.bin"/><Relationship Id="rId20" Type="http://schemas.openxmlformats.org/officeDocument/2006/relationships/oleObject" Target="../embeddings/oleObject119.bin"/><Relationship Id="rId29" Type="http://schemas.openxmlformats.org/officeDocument/2006/relationships/image" Target="../media/image115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06.wmf"/><Relationship Id="rId24" Type="http://schemas.openxmlformats.org/officeDocument/2006/relationships/oleObject" Target="../embeddings/oleObject121.bin"/><Relationship Id="rId5" Type="http://schemas.openxmlformats.org/officeDocument/2006/relationships/image" Target="../media/image3.png"/><Relationship Id="rId15" Type="http://schemas.openxmlformats.org/officeDocument/2006/relationships/image" Target="../media/image108.wmf"/><Relationship Id="rId23" Type="http://schemas.openxmlformats.org/officeDocument/2006/relationships/image" Target="../media/image112.wmf"/><Relationship Id="rId28" Type="http://schemas.openxmlformats.org/officeDocument/2006/relationships/oleObject" Target="../embeddings/oleObject123.bin"/><Relationship Id="rId10" Type="http://schemas.openxmlformats.org/officeDocument/2006/relationships/oleObject" Target="../embeddings/oleObject114.bin"/><Relationship Id="rId19" Type="http://schemas.openxmlformats.org/officeDocument/2006/relationships/image" Target="../media/image110.wmf"/><Relationship Id="rId31" Type="http://schemas.openxmlformats.org/officeDocument/2006/relationships/image" Target="../media/image116.wmf"/><Relationship Id="rId4" Type="http://schemas.openxmlformats.org/officeDocument/2006/relationships/image" Target="../media/image2.png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16.bin"/><Relationship Id="rId22" Type="http://schemas.openxmlformats.org/officeDocument/2006/relationships/oleObject" Target="../embeddings/oleObject120.bin"/><Relationship Id="rId27" Type="http://schemas.openxmlformats.org/officeDocument/2006/relationships/image" Target="../media/image114.wmf"/><Relationship Id="rId30" Type="http://schemas.openxmlformats.org/officeDocument/2006/relationships/oleObject" Target="../embeddings/oleObject1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e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1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7.wmf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.png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2.png"/><Relationship Id="rId9" Type="http://schemas.openxmlformats.org/officeDocument/2006/relationships/image" Target="../media/image8.wmf"/><Relationship Id="rId1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21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22.bin"/><Relationship Id="rId7" Type="http://schemas.openxmlformats.org/officeDocument/2006/relationships/image" Target="../media/image13.wmf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0.wmf"/><Relationship Id="rId5" Type="http://schemas.openxmlformats.org/officeDocument/2006/relationships/image" Target="../media/image3.png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14.wmf"/><Relationship Id="rId19" Type="http://schemas.openxmlformats.org/officeDocument/2006/relationships/image" Target="../media/image18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6.wmf"/><Relationship Id="rId22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27.wmf"/><Relationship Id="rId3" Type="http://schemas.openxmlformats.org/officeDocument/2006/relationships/image" Target="../media/image1.png"/><Relationship Id="rId7" Type="http://schemas.openxmlformats.org/officeDocument/2006/relationships/image" Target="../media/image22.wmf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3.png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1.wmf"/><Relationship Id="rId3" Type="http://schemas.openxmlformats.org/officeDocument/2006/relationships/image" Target="../media/image1.png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0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2.png"/><Relationship Id="rId9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43.bin"/><Relationship Id="rId26" Type="http://schemas.openxmlformats.org/officeDocument/2006/relationships/oleObject" Target="../embeddings/oleObject47.bin"/><Relationship Id="rId3" Type="http://schemas.openxmlformats.org/officeDocument/2006/relationships/image" Target="../media/image1.png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6.bin"/><Relationship Id="rId5" Type="http://schemas.openxmlformats.org/officeDocument/2006/relationships/image" Target="../media/image3.png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38.wmf"/><Relationship Id="rId4" Type="http://schemas.openxmlformats.org/officeDocument/2006/relationships/image" Target="../media/image2.png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5.bin"/><Relationship Id="rId27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112567"/>
          </a:xfrm>
        </p:spPr>
        <p:txBody>
          <a:bodyPr/>
          <a:lstStyle/>
          <a:p>
            <a:r>
              <a:rPr lang="en-US" sz="3600" b="1" dirty="0"/>
              <a:t>GMM Estimation for Semi-parametric Models by Conic Optimization: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Special Application to </a:t>
            </a:r>
            <a:r>
              <a:rPr lang="en-US" sz="3600" b="1" dirty="0" smtClean="0"/>
              <a:t>Finance</a:t>
            </a: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tr-TR" sz="3600" dirty="0" smtClean="0"/>
              <a:t>Erdem Kilic, Fatma Yerlikaya-Özkurt, Gerhard Wilhelm Weber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531908"/>
            <a:ext cx="1726230" cy="120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Generalized Method of Moments (GMM)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Let   </a:t>
            </a:r>
            <a:r>
              <a:rPr lang="tr-TR" sz="1600" dirty="0" smtClean="0"/>
              <a:t>                                           </a:t>
            </a:r>
            <a:r>
              <a:rPr lang="en-US" sz="1600" dirty="0" smtClean="0"/>
              <a:t>be </a:t>
            </a:r>
            <a:r>
              <a:rPr lang="en-US" sz="1600" dirty="0"/>
              <a:t>the sample mean of </a:t>
            </a:r>
            <a:r>
              <a:rPr lang="tr-TR" sz="1600" dirty="0" smtClean="0"/>
              <a:t>                      </a:t>
            </a:r>
            <a:r>
              <a:rPr lang="en-US" sz="1600" dirty="0" smtClean="0"/>
              <a:t>computed </a:t>
            </a:r>
            <a:r>
              <a:rPr lang="en-US" sz="1600" dirty="0"/>
              <a:t>on the data </a:t>
            </a:r>
            <a:r>
              <a:rPr lang="tr-TR" sz="1600" dirty="0" smtClean="0"/>
              <a:t>                                     </a:t>
            </a:r>
          </a:p>
          <a:p>
            <a:pPr marL="0" indent="0">
              <a:buNone/>
            </a:pPr>
            <a:endParaRPr lang="tr-TR" sz="1600" dirty="0" smtClean="0"/>
          </a:p>
          <a:p>
            <a:pPr marL="0" indent="0">
              <a:buNone/>
            </a:pPr>
            <a:r>
              <a:rPr lang="en-US" sz="1600" dirty="0" smtClean="0"/>
              <a:t>The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iterative GMM </a:t>
            </a:r>
            <a:r>
              <a:rPr lang="en-US" sz="1600" dirty="0"/>
              <a:t>finds the </a:t>
            </a:r>
            <a:r>
              <a:rPr lang="tr-TR" sz="1600" dirty="0" smtClean="0"/>
              <a:t>          </a:t>
            </a:r>
            <a:r>
              <a:rPr lang="en-US" sz="1600" dirty="0" smtClean="0"/>
              <a:t>that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minimizes the quadratic form</a:t>
            </a:r>
            <a:r>
              <a:rPr lang="en-US" sz="1600" dirty="0"/>
              <a:t> </a:t>
            </a:r>
            <a:r>
              <a:rPr lang="tr-TR" sz="1600" dirty="0" smtClean="0"/>
              <a:t>                                                   </a:t>
            </a:r>
            <a:r>
              <a:rPr lang="en-US" sz="1600" dirty="0" smtClean="0"/>
              <a:t>, </a:t>
            </a:r>
            <a:r>
              <a:rPr lang="en-US" sz="1600" dirty="0"/>
              <a:t>where </a:t>
            </a:r>
            <a:r>
              <a:rPr lang="tr-TR" sz="1600" b="1" i="1" dirty="0" smtClean="0"/>
              <a:t>W</a:t>
            </a:r>
            <a:r>
              <a:rPr lang="tr-TR" sz="1600" dirty="0" smtClean="0"/>
              <a:t> </a:t>
            </a:r>
            <a:r>
              <a:rPr lang="en-US" sz="1600" dirty="0" smtClean="0"/>
              <a:t>is </a:t>
            </a:r>
            <a:r>
              <a:rPr lang="en-US" sz="1600" dirty="0"/>
              <a:t>a symmetric positive definite weighting </a:t>
            </a:r>
            <a:r>
              <a:rPr lang="en-US" sz="1600" dirty="0" smtClean="0"/>
              <a:t>matrix</a:t>
            </a:r>
            <a:r>
              <a:rPr lang="tr-TR" sz="1600" dirty="0" smtClean="0"/>
              <a:t>, and the inverse of variance-covariance matrix</a:t>
            </a:r>
          </a:p>
          <a:p>
            <a:pPr marL="0" indent="0">
              <a:buNone/>
            </a:pPr>
            <a:endParaRPr lang="tr-TR" sz="1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778045"/>
              </p:ext>
            </p:extLst>
          </p:nvPr>
        </p:nvGraphicFramePr>
        <p:xfrm>
          <a:off x="899592" y="1556792"/>
          <a:ext cx="19907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2" r:id="rId6" imgW="2006600" imgH="431800" progId="">
                  <p:embed/>
                </p:oleObj>
              </mc:Choice>
              <mc:Fallback>
                <p:oleObj r:id="rId6" imgW="2006600" imgH="431800" progId="">
                  <p:embed/>
                  <p:pic>
                    <p:nvPicPr>
                      <p:cNvPr id="0" name="Picture 7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556792"/>
                        <a:ext cx="199072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509129"/>
              </p:ext>
            </p:extLst>
          </p:nvPr>
        </p:nvGraphicFramePr>
        <p:xfrm>
          <a:off x="4944041" y="1628800"/>
          <a:ext cx="92410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3" r:id="rId8" imgW="736600" imgH="279400" progId="">
                  <p:embed/>
                </p:oleObj>
              </mc:Choice>
              <mc:Fallback>
                <p:oleObj r:id="rId8" imgW="736600" imgH="279400" progId="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041" y="1628800"/>
                        <a:ext cx="924103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10951"/>
              </p:ext>
            </p:extLst>
          </p:nvPr>
        </p:nvGraphicFramePr>
        <p:xfrm>
          <a:off x="7695014" y="1628800"/>
          <a:ext cx="126947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4" r:id="rId10" imgW="1129810" imgH="253890" progId="">
                  <p:embed/>
                </p:oleObj>
              </mc:Choice>
              <mc:Fallback>
                <p:oleObj r:id="rId10" imgW="1129810" imgH="253890" progId="">
                  <p:embed/>
                  <p:pic>
                    <p:nvPicPr>
                      <p:cNvPr id="0" name="Picture 7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5014" y="1628800"/>
                        <a:ext cx="1269474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378192"/>
              </p:ext>
            </p:extLst>
          </p:nvPr>
        </p:nvGraphicFramePr>
        <p:xfrm>
          <a:off x="3059832" y="2144227"/>
          <a:ext cx="288032" cy="34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5" r:id="rId12" imgW="177569" imgH="215619" progId="">
                  <p:embed/>
                </p:oleObj>
              </mc:Choice>
              <mc:Fallback>
                <p:oleObj r:id="rId12" imgW="177569" imgH="215619" progId="">
                  <p:embed/>
                  <p:pic>
                    <p:nvPicPr>
                      <p:cNvPr id="0" name="Picture 7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144227"/>
                        <a:ext cx="288032" cy="348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980024"/>
              </p:ext>
            </p:extLst>
          </p:nvPr>
        </p:nvGraphicFramePr>
        <p:xfrm>
          <a:off x="6372200" y="2188096"/>
          <a:ext cx="2413926" cy="37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6" r:id="rId14" imgW="1968500" imgH="304800" progId="">
                  <p:embed/>
                </p:oleObj>
              </mc:Choice>
              <mc:Fallback>
                <p:oleObj r:id="rId14" imgW="1968500" imgH="304800" progId="">
                  <p:embed/>
                  <p:pic>
                    <p:nvPicPr>
                      <p:cNvPr id="0" name="Picture 7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188096"/>
                        <a:ext cx="2413926" cy="3768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5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GMM Moments for Conic </a:t>
            </a:r>
            <a:r>
              <a:rPr lang="en-US" b="1" dirty="0" smtClean="0"/>
              <a:t>GPLM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alt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Our </a:t>
            </a:r>
            <a:r>
              <a:rPr lang="en-US" alt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motivation is to find the expectation (1. Moment) of the estimator</a:t>
            </a:r>
            <a:r>
              <a:rPr lang="en-US" alt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tr-TR" alt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tr-TR" dirty="0" smtClean="0"/>
          </a:p>
          <a:p>
            <a:r>
              <a:rPr lang="en-US" dirty="0" smtClean="0"/>
              <a:t>Remember </a:t>
            </a:r>
            <a:r>
              <a:rPr lang="en-US" dirty="0"/>
              <a:t>the Conic GPLM</a:t>
            </a:r>
            <a:r>
              <a:rPr lang="en-US" dirty="0" smtClean="0"/>
              <a:t>:</a:t>
            </a:r>
            <a:endParaRPr lang="tr-TR" dirty="0" smtClean="0"/>
          </a:p>
          <a:p>
            <a:r>
              <a:rPr lang="en-US" dirty="0"/>
              <a:t>Consider the moment function </a:t>
            </a:r>
            <a:endParaRPr lang="tr-TR" dirty="0" smtClean="0"/>
          </a:p>
          <a:p>
            <a:r>
              <a:rPr lang="en-US" dirty="0" smtClean="0"/>
              <a:t>First </a:t>
            </a:r>
            <a:r>
              <a:rPr lang="en-US" dirty="0"/>
              <a:t>order moment condition for the Conic GPLM estimator is given as: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Then,            will become as follows: 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Therefore, we want to </a:t>
            </a:r>
            <a:r>
              <a:rPr lang="en-US" dirty="0" smtClean="0"/>
              <a:t>find</a:t>
            </a:r>
            <a:r>
              <a:rPr lang="tr-TR" dirty="0" smtClean="0"/>
              <a:t>     </a:t>
            </a:r>
            <a:r>
              <a:rPr lang="en-US" dirty="0" smtClean="0"/>
              <a:t> </a:t>
            </a:r>
            <a:r>
              <a:rPr lang="en-US" dirty="0"/>
              <a:t>the  that minimizes the quadratic form of </a:t>
            </a:r>
            <a:r>
              <a:rPr lang="en-US" dirty="0" smtClean="0"/>
              <a:t>the</a:t>
            </a:r>
            <a:r>
              <a:rPr lang="tr-TR" dirty="0" smtClean="0"/>
              <a:t> t</a:t>
            </a:r>
            <a:r>
              <a:rPr lang="en-US" dirty="0" smtClean="0"/>
              <a:t>he </a:t>
            </a:r>
            <a:r>
              <a:rPr lang="en-US" dirty="0"/>
              <a:t>following objective function</a:t>
            </a:r>
          </a:p>
          <a:p>
            <a:pPr lvl="0">
              <a:buNone/>
            </a:pPr>
            <a:r>
              <a:rPr lang="en-US" alt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341160"/>
              </p:ext>
            </p:extLst>
          </p:nvPr>
        </p:nvGraphicFramePr>
        <p:xfrm>
          <a:off x="2123729" y="1988839"/>
          <a:ext cx="1296144" cy="38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83" r:id="rId6" imgW="1040948" imgH="304668" progId="">
                  <p:embed/>
                </p:oleObj>
              </mc:Choice>
              <mc:Fallback>
                <p:oleObj r:id="rId6" imgW="1040948" imgH="304668" progId="">
                  <p:embed/>
                  <p:pic>
                    <p:nvPicPr>
                      <p:cNvPr id="0" name="Picture 1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9" y="1988839"/>
                        <a:ext cx="1296144" cy="3840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10029"/>
              </p:ext>
            </p:extLst>
          </p:nvPr>
        </p:nvGraphicFramePr>
        <p:xfrm>
          <a:off x="3563888" y="1916832"/>
          <a:ext cx="228433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84" r:id="rId8" imgW="2044700" imgH="444500" progId="">
                  <p:embed/>
                </p:oleObj>
              </mc:Choice>
              <mc:Fallback>
                <p:oleObj r:id="rId8" imgW="2044700" imgH="444500" progId="">
                  <p:embed/>
                  <p:pic>
                    <p:nvPicPr>
                      <p:cNvPr id="0" name="Picture 1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916832"/>
                        <a:ext cx="2284337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918439"/>
              </p:ext>
            </p:extLst>
          </p:nvPr>
        </p:nvGraphicFramePr>
        <p:xfrm>
          <a:off x="6012160" y="2060848"/>
          <a:ext cx="1008112" cy="26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85" r:id="rId10" imgW="761669" imgH="203112" progId="">
                  <p:embed/>
                </p:oleObj>
              </mc:Choice>
              <mc:Fallback>
                <p:oleObj r:id="rId10" imgW="761669" imgH="203112" progId="">
                  <p:embed/>
                  <p:pic>
                    <p:nvPicPr>
                      <p:cNvPr id="0" name="Picture 15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060848"/>
                        <a:ext cx="1008112" cy="2646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029751"/>
              </p:ext>
            </p:extLst>
          </p:nvPr>
        </p:nvGraphicFramePr>
        <p:xfrm>
          <a:off x="4211960" y="2564903"/>
          <a:ext cx="1152128" cy="31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86" r:id="rId12" imgW="1054100" imgH="279400" progId="">
                  <p:embed/>
                </p:oleObj>
              </mc:Choice>
              <mc:Fallback>
                <p:oleObj r:id="rId12" imgW="1054100" imgH="279400" progId="">
                  <p:embed/>
                  <p:pic>
                    <p:nvPicPr>
                      <p:cNvPr id="0" name="Picture 15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564903"/>
                        <a:ext cx="1152128" cy="3142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00385"/>
              </p:ext>
            </p:extLst>
          </p:nvPr>
        </p:nvGraphicFramePr>
        <p:xfrm>
          <a:off x="5508104" y="2420888"/>
          <a:ext cx="215564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87" r:id="rId14" imgW="1916868" imgH="444307" progId="">
                  <p:embed/>
                </p:oleObj>
              </mc:Choice>
              <mc:Fallback>
                <p:oleObj r:id="rId14" imgW="1916868" imgH="444307" progId="">
                  <p:embed/>
                  <p:pic>
                    <p:nvPicPr>
                      <p:cNvPr id="0" name="Picture 15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420888"/>
                        <a:ext cx="215564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659150"/>
              </p:ext>
            </p:extLst>
          </p:nvPr>
        </p:nvGraphicFramePr>
        <p:xfrm>
          <a:off x="4499992" y="2892281"/>
          <a:ext cx="1944216" cy="32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88" r:id="rId16" imgW="1866090" imgH="304668" progId="">
                  <p:embed/>
                </p:oleObj>
              </mc:Choice>
              <mc:Fallback>
                <p:oleObj r:id="rId16" imgW="1866090" imgH="304668" progId="">
                  <p:embed/>
                  <p:pic>
                    <p:nvPicPr>
                      <p:cNvPr id="0" name="Picture 15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892281"/>
                        <a:ext cx="1944216" cy="3206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07074"/>
              </p:ext>
            </p:extLst>
          </p:nvPr>
        </p:nvGraphicFramePr>
        <p:xfrm>
          <a:off x="1547664" y="4149080"/>
          <a:ext cx="70807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89" r:id="rId18" imgW="558800" imgH="279400" progId="">
                  <p:embed/>
                </p:oleObj>
              </mc:Choice>
              <mc:Fallback>
                <p:oleObj r:id="rId18" imgW="558800" imgH="279400" progId="">
                  <p:embed/>
                  <p:pic>
                    <p:nvPicPr>
                      <p:cNvPr id="0" name="Picture 15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149080"/>
                        <a:ext cx="708079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034480"/>
              </p:ext>
            </p:extLst>
          </p:nvPr>
        </p:nvGraphicFramePr>
        <p:xfrm>
          <a:off x="1403648" y="3529255"/>
          <a:ext cx="1872208" cy="475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90" r:id="rId20" imgW="1739900" imgH="431800" progId="">
                  <p:embed/>
                </p:oleObj>
              </mc:Choice>
              <mc:Fallback>
                <p:oleObj r:id="rId20" imgW="1739900" imgH="431800" progId="">
                  <p:embed/>
                  <p:pic>
                    <p:nvPicPr>
                      <p:cNvPr id="0" name="Picture 15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529255"/>
                        <a:ext cx="1872208" cy="4758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157039"/>
              </p:ext>
            </p:extLst>
          </p:nvPr>
        </p:nvGraphicFramePr>
        <p:xfrm>
          <a:off x="5006173" y="4070970"/>
          <a:ext cx="3094219" cy="510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91" r:id="rId22" imgW="2679700" imgH="431800" progId="">
                  <p:embed/>
                </p:oleObj>
              </mc:Choice>
              <mc:Fallback>
                <p:oleObj r:id="rId22" imgW="2679700" imgH="431800" progId="">
                  <p:embed/>
                  <p:pic>
                    <p:nvPicPr>
                      <p:cNvPr id="0" name="Picture 15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173" y="4070970"/>
                        <a:ext cx="3094219" cy="5101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29110"/>
              </p:ext>
            </p:extLst>
          </p:nvPr>
        </p:nvGraphicFramePr>
        <p:xfrm>
          <a:off x="3923928" y="4808522"/>
          <a:ext cx="288032" cy="34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92" r:id="rId24" imgW="177569" imgH="215619" progId="">
                  <p:embed/>
                </p:oleObj>
              </mc:Choice>
              <mc:Fallback>
                <p:oleObj r:id="rId24" imgW="177569" imgH="215619" progId="">
                  <p:embed/>
                  <p:pic>
                    <p:nvPicPr>
                      <p:cNvPr id="0" name="Picture 15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808522"/>
                        <a:ext cx="288032" cy="348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45835"/>
              </p:ext>
            </p:extLst>
          </p:nvPr>
        </p:nvGraphicFramePr>
        <p:xfrm>
          <a:off x="3013427" y="5373216"/>
          <a:ext cx="271070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93" r:id="rId26" imgW="2298700" imgH="431800" progId="">
                  <p:embed/>
                </p:oleObj>
              </mc:Choice>
              <mc:Fallback>
                <p:oleObj r:id="rId26" imgW="2298700" imgH="431800" progId="">
                  <p:embed/>
                  <p:pic>
                    <p:nvPicPr>
                      <p:cNvPr id="0" name="Picture 15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427" y="5373216"/>
                        <a:ext cx="2710701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0" algn="ctr"/>
                <a:tab pos="6032500" algn="r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0" y="425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54452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(5)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35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GMM </a:t>
            </a:r>
            <a:r>
              <a:rPr lang="en-US" b="1" dirty="0"/>
              <a:t>Moments for Conic GPLM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>
              <a:latin typeface="Arial Narrow" panose="020B0606020202030204" pitchFamily="34" charset="0"/>
            </a:endParaRPr>
          </a:p>
          <a:p>
            <a:endParaRPr lang="tr-TR" dirty="0" smtClean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tr-TR" sz="1800" dirty="0" smtClean="0"/>
              <a:t>where                            is an                      block matrix constructed by matrices </a:t>
            </a:r>
            <a:r>
              <a:rPr lang="tr-TR" sz="1800" b="1" i="1" dirty="0" smtClean="0"/>
              <a:t>x</a:t>
            </a:r>
            <a:r>
              <a:rPr lang="tr-TR" sz="1800" dirty="0" smtClean="0"/>
              <a:t> and </a:t>
            </a:r>
          </a:p>
          <a:p>
            <a:pPr>
              <a:buNone/>
            </a:pPr>
            <a:r>
              <a:rPr lang="tr-TR" sz="1800" dirty="0"/>
              <a:t> </a:t>
            </a:r>
            <a:r>
              <a:rPr lang="tr-TR" sz="1800" dirty="0" smtClean="0"/>
              <a:t>        and      </a:t>
            </a:r>
          </a:p>
          <a:p>
            <a:endParaRPr lang="tr-TR" sz="1800" dirty="0"/>
          </a:p>
          <a:p>
            <a:endParaRPr lang="tr-TR" sz="1800" dirty="0" smtClean="0"/>
          </a:p>
          <a:p>
            <a:endParaRPr lang="tr-TR" sz="1800" dirty="0"/>
          </a:p>
          <a:p>
            <a:endParaRPr lang="tr-TR" sz="1800" dirty="0" smtClean="0"/>
          </a:p>
          <a:p>
            <a:endParaRPr lang="tr-TR" sz="1800" dirty="0"/>
          </a:p>
          <a:p>
            <a:r>
              <a:rPr lang="tr-TR" sz="1800" dirty="0" smtClean="0"/>
              <a:t>Where </a:t>
            </a:r>
            <a:r>
              <a:rPr lang="tr-TR" sz="1800" i="1" dirty="0" smtClean="0"/>
              <a:t>y</a:t>
            </a:r>
            <a:r>
              <a:rPr lang="tr-TR" sz="1800" dirty="0" smtClean="0"/>
              <a:t> is a           vector               and               are                     matrices.</a:t>
            </a:r>
            <a:endParaRPr lang="en-GB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19646"/>
            <a:ext cx="1126257" cy="1093730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6311"/>
            <a:ext cx="1317118" cy="57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77274"/>
            <a:ext cx="648072" cy="53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048578"/>
              </p:ext>
            </p:extLst>
          </p:nvPr>
        </p:nvGraphicFramePr>
        <p:xfrm>
          <a:off x="3025573" y="1670667"/>
          <a:ext cx="2698555" cy="750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3" r:id="rId6" imgW="2298700" imgH="635000" progId="">
                  <p:embed/>
                </p:oleObj>
              </mc:Choice>
              <mc:Fallback>
                <p:oleObj r:id="rId6" imgW="2298700" imgH="635000" progId="">
                  <p:embed/>
                  <p:pic>
                    <p:nvPicPr>
                      <p:cNvPr id="0" name="Picture 2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573" y="1670667"/>
                        <a:ext cx="2698555" cy="750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69012"/>
              </p:ext>
            </p:extLst>
          </p:nvPr>
        </p:nvGraphicFramePr>
        <p:xfrm>
          <a:off x="6156177" y="1809104"/>
          <a:ext cx="1800200" cy="46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4" r:id="rId8" imgW="1244600" imgH="330200" progId="">
                  <p:embed/>
                </p:oleObj>
              </mc:Choice>
              <mc:Fallback>
                <p:oleObj r:id="rId8" imgW="1244600" imgH="330200" progId="">
                  <p:embed/>
                  <p:pic>
                    <p:nvPicPr>
                      <p:cNvPr id="0" name="Picture 2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7" y="1809104"/>
                        <a:ext cx="1800200" cy="467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505768"/>
              </p:ext>
            </p:extLst>
          </p:nvPr>
        </p:nvGraphicFramePr>
        <p:xfrm>
          <a:off x="1308001" y="2764160"/>
          <a:ext cx="12477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5" r:id="rId10" imgW="1244600" imgH="304800" progId="">
                  <p:embed/>
                </p:oleObj>
              </mc:Choice>
              <mc:Fallback>
                <p:oleObj r:id="rId10" imgW="1244600" imgH="304800" progId="">
                  <p:embed/>
                  <p:pic>
                    <p:nvPicPr>
                      <p:cNvPr id="0" name="Picture 2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001" y="2764160"/>
                        <a:ext cx="12477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150684"/>
              </p:ext>
            </p:extLst>
          </p:nvPr>
        </p:nvGraphicFramePr>
        <p:xfrm>
          <a:off x="3196977" y="2777877"/>
          <a:ext cx="9429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6" r:id="rId12" imgW="952087" imgH="228501" progId="">
                  <p:embed/>
                </p:oleObj>
              </mc:Choice>
              <mc:Fallback>
                <p:oleObj r:id="rId12" imgW="952087" imgH="228501" progId="">
                  <p:embed/>
                  <p:pic>
                    <p:nvPicPr>
                      <p:cNvPr id="0" name="Picture 2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977" y="2777877"/>
                        <a:ext cx="9429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389066"/>
              </p:ext>
            </p:extLst>
          </p:nvPr>
        </p:nvGraphicFramePr>
        <p:xfrm>
          <a:off x="611560" y="3140968"/>
          <a:ext cx="3810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7" r:id="rId14" imgW="393529" imgH="279279" progId="">
                  <p:embed/>
                </p:oleObj>
              </mc:Choice>
              <mc:Fallback>
                <p:oleObj r:id="rId14" imgW="393529" imgH="279279" progId="">
                  <p:embed/>
                  <p:pic>
                    <p:nvPicPr>
                      <p:cNvPr id="0" name="Picture 2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140968"/>
                        <a:ext cx="3810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07530"/>
              </p:ext>
            </p:extLst>
          </p:nvPr>
        </p:nvGraphicFramePr>
        <p:xfrm>
          <a:off x="1475656" y="3124200"/>
          <a:ext cx="11334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8" r:id="rId16" imgW="1167893" imgH="304668" progId="">
                  <p:embed/>
                </p:oleObj>
              </mc:Choice>
              <mc:Fallback>
                <p:oleObj r:id="rId16" imgW="1167893" imgH="304668" progId="">
                  <p:embed/>
                  <p:pic>
                    <p:nvPicPr>
                      <p:cNvPr id="0" name="Picture 2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124200"/>
                        <a:ext cx="11334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36971"/>
              </p:ext>
            </p:extLst>
          </p:nvPr>
        </p:nvGraphicFramePr>
        <p:xfrm>
          <a:off x="3041933" y="3284984"/>
          <a:ext cx="3474283" cy="1632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9" r:id="rId18" imgW="2692400" imgH="1270000" progId="">
                  <p:embed/>
                </p:oleObj>
              </mc:Choice>
              <mc:Fallback>
                <p:oleObj r:id="rId18" imgW="2692400" imgH="1270000" progId="">
                  <p:embed/>
                  <p:pic>
                    <p:nvPicPr>
                      <p:cNvPr id="0" name="Picture 2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933" y="3284984"/>
                        <a:ext cx="3474283" cy="16327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805060"/>
              </p:ext>
            </p:extLst>
          </p:nvPr>
        </p:nvGraphicFramePr>
        <p:xfrm>
          <a:off x="2140868" y="5120233"/>
          <a:ext cx="3429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0" r:id="rId20" imgW="342603" imgH="177646" progId="">
                  <p:embed/>
                </p:oleObj>
              </mc:Choice>
              <mc:Fallback>
                <p:oleObj r:id="rId20" imgW="342603" imgH="177646" progId="">
                  <p:embed/>
                  <p:pic>
                    <p:nvPicPr>
                      <p:cNvPr id="0" name="Picture 2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0868" y="5120233"/>
                        <a:ext cx="3429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679279"/>
              </p:ext>
            </p:extLst>
          </p:nvPr>
        </p:nvGraphicFramePr>
        <p:xfrm>
          <a:off x="3270895" y="5072608"/>
          <a:ext cx="5810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1" r:id="rId22" imgW="583947" imgH="228501" progId="">
                  <p:embed/>
                </p:oleObj>
              </mc:Choice>
              <mc:Fallback>
                <p:oleObj r:id="rId22" imgW="583947" imgH="228501" progId="">
                  <p:embed/>
                  <p:pic>
                    <p:nvPicPr>
                      <p:cNvPr id="0" name="Picture 2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895" y="5072608"/>
                        <a:ext cx="5810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745082"/>
              </p:ext>
            </p:extLst>
          </p:nvPr>
        </p:nvGraphicFramePr>
        <p:xfrm>
          <a:off x="4403973" y="5101183"/>
          <a:ext cx="6000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2" r:id="rId24" imgW="596641" imgH="203112" progId="">
                  <p:embed/>
                </p:oleObj>
              </mc:Choice>
              <mc:Fallback>
                <p:oleObj r:id="rId24" imgW="596641" imgH="203112" progId="">
                  <p:embed/>
                  <p:pic>
                    <p:nvPicPr>
                      <p:cNvPr id="0" name="Picture 2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973" y="5101183"/>
                        <a:ext cx="6000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057172"/>
              </p:ext>
            </p:extLst>
          </p:nvPr>
        </p:nvGraphicFramePr>
        <p:xfrm>
          <a:off x="5508104" y="5085184"/>
          <a:ext cx="8953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3" r:id="rId26" imgW="952087" imgH="228501" progId="">
                  <p:embed/>
                </p:oleObj>
              </mc:Choice>
              <mc:Fallback>
                <p:oleObj r:id="rId26" imgW="952087" imgH="228501" progId="">
                  <p:embed/>
                  <p:pic>
                    <p:nvPicPr>
                      <p:cNvPr id="0" name="Picture 2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085184"/>
                        <a:ext cx="8953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1095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0" y="6200775"/>
            <a:ext cx="9144000" cy="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tr-TR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14034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Reformulation gives: </a:t>
            </a:r>
            <a:endParaRPr lang="tr-TR" dirty="0"/>
          </a:p>
        </p:txBody>
      </p:sp>
      <p:sp>
        <p:nvSpPr>
          <p:cNvPr id="31" name="TextBox 30"/>
          <p:cNvSpPr txBox="1"/>
          <p:nvPr/>
        </p:nvSpPr>
        <p:spPr>
          <a:xfrm>
            <a:off x="1907704" y="40677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(6)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71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GMM Moments for Conic GPLM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W</a:t>
            </a:r>
            <a:r>
              <a:rPr lang="en-US" sz="1800" dirty="0" smtClean="0"/>
              <a:t>e </a:t>
            </a:r>
            <a:r>
              <a:rPr lang="en-US" sz="1800" dirty="0"/>
              <a:t>may write in three way Tikhonov regularization problem </a:t>
            </a:r>
            <a:endParaRPr lang="tr-TR" sz="1800" dirty="0" smtClean="0"/>
          </a:p>
          <a:p>
            <a:endParaRPr lang="tr-TR" sz="1800" dirty="0"/>
          </a:p>
          <a:p>
            <a:endParaRPr lang="tr-TR" sz="1800" dirty="0" smtClean="0"/>
          </a:p>
          <a:p>
            <a:endParaRPr lang="tr-TR" sz="1800" dirty="0"/>
          </a:p>
          <a:p>
            <a:endParaRPr lang="tr-TR" sz="1800" dirty="0" smtClean="0"/>
          </a:p>
          <a:p>
            <a:pPr marL="0" indent="0">
              <a:buNone/>
            </a:pPr>
            <a:r>
              <a:rPr lang="tr-TR" sz="1800" dirty="0" smtClean="0"/>
              <a:t>Now, </a:t>
            </a:r>
            <a:r>
              <a:rPr lang="en-US" sz="1800" dirty="0"/>
              <a:t>we write our optimization problem as follows</a:t>
            </a:r>
            <a:r>
              <a:rPr lang="en-US" sz="1800" dirty="0" smtClean="0"/>
              <a:t>:</a:t>
            </a:r>
            <a:endParaRPr lang="tr-TR" sz="1800" dirty="0" smtClean="0"/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endParaRPr lang="tr-TR" sz="1800" dirty="0" smtClean="0"/>
          </a:p>
          <a:p>
            <a:pPr marL="0" indent="0">
              <a:buNone/>
            </a:pPr>
            <a:endParaRPr lang="tr-TR" sz="1800" dirty="0" smtClean="0"/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r>
              <a:rPr lang="en-US" sz="1800" dirty="0"/>
              <a:t>or, equivalently again,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202158"/>
              </p:ext>
            </p:extLst>
          </p:nvPr>
        </p:nvGraphicFramePr>
        <p:xfrm>
          <a:off x="763805" y="2204864"/>
          <a:ext cx="2440043" cy="52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5" r:id="rId6" imgW="1663700" imgH="330200" progId="">
                  <p:embed/>
                </p:oleObj>
              </mc:Choice>
              <mc:Fallback>
                <p:oleObj r:id="rId6" imgW="1663700" imgH="330200" progId="">
                  <p:embed/>
                  <p:pic>
                    <p:nvPicPr>
                      <p:cNvPr id="0" name="Picture 8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805" y="2204864"/>
                        <a:ext cx="2440043" cy="5271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161747"/>
              </p:ext>
            </p:extLst>
          </p:nvPr>
        </p:nvGraphicFramePr>
        <p:xfrm>
          <a:off x="4644008" y="2204863"/>
          <a:ext cx="2016224" cy="93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6" r:id="rId8" imgW="1422400" imgH="660400" progId="">
                  <p:embed/>
                </p:oleObj>
              </mc:Choice>
              <mc:Fallback>
                <p:oleObj r:id="rId8" imgW="1422400" imgH="660400" progId="">
                  <p:embed/>
                  <p:pic>
                    <p:nvPicPr>
                      <p:cNvPr id="0" name="Picture 8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204863"/>
                        <a:ext cx="2016224" cy="93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84283"/>
              </p:ext>
            </p:extLst>
          </p:nvPr>
        </p:nvGraphicFramePr>
        <p:xfrm>
          <a:off x="5508104" y="3429000"/>
          <a:ext cx="3084823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7" r:id="rId10" imgW="2260600" imgH="965200" progId="">
                  <p:embed/>
                </p:oleObj>
              </mc:Choice>
              <mc:Fallback>
                <p:oleObj r:id="rId10" imgW="2260600" imgH="965200" progId="">
                  <p:embed/>
                  <p:pic>
                    <p:nvPicPr>
                      <p:cNvPr id="0" name="Picture 8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429000"/>
                        <a:ext cx="3084823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1095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0" y="6200775"/>
            <a:ext cx="9144000" cy="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tr-TR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49295"/>
              </p:ext>
            </p:extLst>
          </p:nvPr>
        </p:nvGraphicFramePr>
        <p:xfrm>
          <a:off x="2915816" y="4568819"/>
          <a:ext cx="3168352" cy="1270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8" r:id="rId12" imgW="2273300" imgH="901700" progId="">
                  <p:embed/>
                </p:oleObj>
              </mc:Choice>
              <mc:Fallback>
                <p:oleObj r:id="rId12" imgW="2273300" imgH="901700" progId="">
                  <p:embed/>
                  <p:pic>
                    <p:nvPicPr>
                      <p:cNvPr id="0" name="Picture 8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568819"/>
                        <a:ext cx="3168352" cy="1270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91880" y="22768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(7)</a:t>
            </a:r>
            <a:endParaRPr lang="tr-TR" dirty="0"/>
          </a:p>
        </p:txBody>
      </p:sp>
      <p:sp>
        <p:nvSpPr>
          <p:cNvPr id="29" name="TextBox 28"/>
          <p:cNvSpPr txBox="1"/>
          <p:nvPr/>
        </p:nvSpPr>
        <p:spPr>
          <a:xfrm>
            <a:off x="6948264" y="22675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(8)</a:t>
            </a:r>
            <a:endParaRPr lang="tr-TR" dirty="0"/>
          </a:p>
        </p:txBody>
      </p:sp>
      <p:sp>
        <p:nvSpPr>
          <p:cNvPr id="30" name="TextBox 29"/>
          <p:cNvSpPr txBox="1"/>
          <p:nvPr/>
        </p:nvSpPr>
        <p:spPr>
          <a:xfrm>
            <a:off x="4139952" y="37797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(9)</a:t>
            </a:r>
            <a:endParaRPr lang="tr-TR" dirty="0"/>
          </a:p>
        </p:txBody>
      </p:sp>
      <p:sp>
        <p:nvSpPr>
          <p:cNvPr id="31" name="TextBox 30"/>
          <p:cNvSpPr txBox="1"/>
          <p:nvPr/>
        </p:nvSpPr>
        <p:spPr>
          <a:xfrm>
            <a:off x="6372200" y="52919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(10)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69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Optimality Conditions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/>
              <a:t> • </a:t>
            </a:r>
            <a:r>
              <a:rPr lang="tr-TR" dirty="0" smtClean="0"/>
              <a:t>Correct </a:t>
            </a:r>
            <a:r>
              <a:rPr lang="tr-TR" dirty="0"/>
              <a:t>detailed specification of distribution is not </a:t>
            </a:r>
            <a:r>
              <a:rPr lang="tr-TR" dirty="0" smtClean="0"/>
              <a:t>needed</a:t>
            </a:r>
            <a:endParaRPr lang="en-US" dirty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• Variance-covariance </a:t>
            </a:r>
            <a:r>
              <a:rPr lang="tr-TR" dirty="0"/>
              <a:t>matrix, more efficient method </a:t>
            </a:r>
            <a:endParaRPr lang="en-US" dirty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• Computational </a:t>
            </a:r>
            <a:r>
              <a:rPr lang="tr-TR" dirty="0"/>
              <a:t>efficiency </a:t>
            </a:r>
            <a:endParaRPr lang="en-US" dirty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• </a:t>
            </a:r>
            <a:r>
              <a:rPr lang="tr-TR" dirty="0"/>
              <a:t>O</a:t>
            </a:r>
            <a:r>
              <a:rPr lang="tr-TR" dirty="0" smtClean="0"/>
              <a:t>ptimal </a:t>
            </a:r>
            <a:r>
              <a:rPr lang="tr-TR" dirty="0"/>
              <a:t>choice of weight matrix: maximum information use </a:t>
            </a:r>
            <a:endParaRPr lang="en-US" dirty="0"/>
          </a:p>
          <a:p>
            <a:pPr>
              <a:buNone/>
            </a:pPr>
            <a:r>
              <a:rPr lang="tr-TR" dirty="0"/>
              <a:t> </a:t>
            </a:r>
            <a:endParaRPr lang="en-US" dirty="0"/>
          </a:p>
          <a:p>
            <a:pPr>
              <a:buNone/>
            </a:pPr>
            <a:r>
              <a:rPr lang="tr-TR" dirty="0" smtClean="0"/>
              <a:t>Proof</a:t>
            </a:r>
            <a:r>
              <a:rPr lang="tr-TR" dirty="0"/>
              <a:t>: optimal covariance matrix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6"/>
          <p:cNvSpPr>
            <a:spLocks noChangeArrowheads="1"/>
          </p:cNvSpPr>
          <p:nvPr/>
        </p:nvSpPr>
        <p:spPr bwMode="auto">
          <a:xfrm>
            <a:off x="323528" y="1489284"/>
            <a:ext cx="45365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tr-T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tr-TR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sequence            in such that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tr-TR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alt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tr-TR" alt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lang="en-US" altLang="en-US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nec</a:t>
            </a:r>
            <a:r>
              <a:rPr lang="tr-TR" alt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en-US" altLang="en-US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ssary</a:t>
            </a:r>
            <a:r>
              <a:rPr lang="en-US" alt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assumption for consistency: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32129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unique solution </a:t>
            </a:r>
            <a:r>
              <a:rPr lang="en-US" sz="1600" dirty="0" smtClean="0"/>
              <a:t>provides</a:t>
            </a:r>
            <a:r>
              <a:rPr lang="tr-TR" sz="1600" dirty="0" smtClean="0"/>
              <a:t> </a:t>
            </a:r>
            <a:r>
              <a:rPr lang="en-US" sz="1600" dirty="0" smtClean="0"/>
              <a:t>identification because</a:t>
            </a:r>
            <a:r>
              <a:rPr lang="tr-TR" sz="1600" dirty="0" smtClean="0"/>
              <a:t> estimator function         </a:t>
            </a:r>
            <a:r>
              <a:rPr lang="en-US" sz="1600" dirty="0" smtClean="0"/>
              <a:t>converges </a:t>
            </a:r>
            <a:r>
              <a:rPr lang="en-US" sz="1600" dirty="0"/>
              <a:t>to a </a:t>
            </a:r>
            <a:r>
              <a:rPr lang="en-US" sz="1600" dirty="0" smtClean="0"/>
              <a:t>particular</a:t>
            </a:r>
            <a:r>
              <a:rPr lang="tr-TR" sz="1600" dirty="0" smtClean="0"/>
              <a:t> </a:t>
            </a:r>
            <a:r>
              <a:rPr lang="en-US" sz="1600" dirty="0" smtClean="0"/>
              <a:t>solution</a:t>
            </a:r>
            <a:r>
              <a:rPr lang="en-US" sz="1600" dirty="0"/>
              <a:t>, otherwise with no </a:t>
            </a:r>
            <a:r>
              <a:rPr lang="en-US" sz="1600" dirty="0" smtClean="0"/>
              <a:t>solution</a:t>
            </a:r>
            <a:r>
              <a:rPr lang="tr-TR" sz="1600" dirty="0" smtClean="0"/>
              <a:t> is given and</a:t>
            </a:r>
            <a:r>
              <a:rPr lang="en-US" sz="1600" dirty="0" smtClean="0"/>
              <a:t> </a:t>
            </a:r>
            <a:r>
              <a:rPr lang="en-US" sz="1600" dirty="0"/>
              <a:t>it would diverge.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Consistency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462720"/>
              </p:ext>
            </p:extLst>
          </p:nvPr>
        </p:nvGraphicFramePr>
        <p:xfrm>
          <a:off x="6300192" y="3284984"/>
          <a:ext cx="352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1"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284984"/>
                        <a:ext cx="352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422324"/>
              </p:ext>
            </p:extLst>
          </p:nvPr>
        </p:nvGraphicFramePr>
        <p:xfrm>
          <a:off x="2195736" y="1556792"/>
          <a:ext cx="372041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2" name="Equation" r:id="rId8" imgW="291973" imgH="228501" progId="Equation.3">
                  <p:embed/>
                </p:oleObj>
              </mc:Choice>
              <mc:Fallback>
                <p:oleObj name="Equation" r:id="rId8" imgW="291973" imgH="228501" progId="Equation.3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556792"/>
                        <a:ext cx="372041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011613"/>
              </p:ext>
            </p:extLst>
          </p:nvPr>
        </p:nvGraphicFramePr>
        <p:xfrm>
          <a:off x="3923928" y="1556792"/>
          <a:ext cx="864096" cy="291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3" name="Equation" r:id="rId10" imgW="761669" imgH="253890" progId="Equation.3">
                  <p:embed/>
                </p:oleObj>
              </mc:Choice>
              <mc:Fallback>
                <p:oleObj name="Equation" r:id="rId10" imgW="761669" imgH="253890" progId="Equation.3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556792"/>
                        <a:ext cx="864096" cy="291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Rectangle 137"/>
          <p:cNvSpPr>
            <a:spLocks noChangeArrowheads="1"/>
          </p:cNvSpPr>
          <p:nvPr/>
        </p:nvSpPr>
        <p:spPr bwMode="auto">
          <a:xfrm>
            <a:off x="374515" y="2237963"/>
            <a:ext cx="49175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tr-T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tr-T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1600" dirty="0" smtClean="0">
                <a:ea typeface="Times New Roman" pitchFamily="18" charset="0"/>
                <a:cs typeface="Arial" pitchFamily="34" charset="0"/>
              </a:rPr>
              <a:t>is </a:t>
            </a:r>
            <a:r>
              <a:rPr lang="en-US" altLang="en-US" sz="1600" dirty="0">
                <a:ea typeface="Times New Roman" pitchFamily="18" charset="0"/>
                <a:cs typeface="Arial" pitchFamily="34" charset="0"/>
              </a:rPr>
              <a:t>a closed and bounded set </a:t>
            </a:r>
            <a:r>
              <a:rPr lang="en-US" altLang="en-US" sz="1600" dirty="0" smtClean="0">
                <a:ea typeface="Times New Roman" pitchFamily="18" charset="0"/>
                <a:cs typeface="Arial" pitchFamily="34" charset="0"/>
              </a:rPr>
              <a:t>A </a:t>
            </a:r>
            <a:endParaRPr lang="tr-TR" altLang="en-US" sz="1600" dirty="0" smtClean="0">
              <a:ea typeface="Times New Roman" pitchFamily="18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ea typeface="Times New Roman" pitchFamily="18" charset="0"/>
                <a:cs typeface="Arial" pitchFamily="34" charset="0"/>
              </a:rPr>
              <a:t>2</a:t>
            </a:r>
            <a:r>
              <a:rPr lang="en-US" altLang="en-US" sz="1600" b="1" dirty="0">
                <a:ea typeface="Times New Roman" pitchFamily="18" charset="0"/>
                <a:cs typeface="Arial" pitchFamily="34" charset="0"/>
              </a:rPr>
              <a:t>.</a:t>
            </a:r>
            <a:r>
              <a:rPr lang="en-US" altLang="en-US" sz="16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1600" dirty="0" smtClean="0">
                <a:ea typeface="Times New Roman" pitchFamily="18" charset="0"/>
                <a:cs typeface="Arial" pitchFamily="34" charset="0"/>
              </a:rPr>
              <a:t>h</a:t>
            </a:r>
            <a:r>
              <a:rPr lang="tr-TR" altLang="en-US" sz="1600" dirty="0" smtClean="0">
                <a:ea typeface="Times New Roman" pitchFamily="18" charset="0"/>
                <a:cs typeface="Arial" pitchFamily="34" charset="0"/>
              </a:rPr>
              <a:t>(  )</a:t>
            </a:r>
            <a:r>
              <a:rPr lang="en-US" altLang="en-US" sz="1600" dirty="0" smtClean="0">
                <a:ea typeface="Times New Roman" pitchFamily="18" charset="0"/>
                <a:cs typeface="Arial" pitchFamily="34" charset="0"/>
              </a:rPr>
              <a:t>continuous </a:t>
            </a:r>
            <a:r>
              <a:rPr lang="en-US" altLang="en-US" sz="1600" dirty="0">
                <a:ea typeface="Times New Roman" pitchFamily="18" charset="0"/>
                <a:cs typeface="Arial" pitchFamily="34" charset="0"/>
              </a:rPr>
              <a:t>and converges uniformly to </a:t>
            </a:r>
            <a:r>
              <a:rPr lang="en-US" altLang="en-US" sz="1600" dirty="0" smtClean="0">
                <a:ea typeface="Times New Roman" pitchFamily="18" charset="0"/>
                <a:cs typeface="Arial" pitchFamily="34" charset="0"/>
              </a:rPr>
              <a:t>h(</a:t>
            </a:r>
            <a:r>
              <a:rPr lang="tr-TR" altLang="en-US" sz="1600" dirty="0" smtClean="0">
                <a:ea typeface="Times New Roman" pitchFamily="18" charset="0"/>
                <a:cs typeface="Arial" pitchFamily="34" charset="0"/>
              </a:rPr>
              <a:t>   </a:t>
            </a:r>
            <a:r>
              <a:rPr lang="en-US" altLang="en-US" sz="1600" dirty="0" smtClean="0">
                <a:ea typeface="Times New Roman" pitchFamily="18" charset="0"/>
                <a:cs typeface="Arial" pitchFamily="34" charset="0"/>
              </a:rPr>
              <a:t>) </a:t>
            </a:r>
            <a:endParaRPr lang="tr-TR" altLang="en-US" sz="1600" dirty="0" smtClean="0">
              <a:ea typeface="Times New Roman" pitchFamily="18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ea typeface="Times New Roman" pitchFamily="18" charset="0"/>
                <a:cs typeface="Arial" pitchFamily="34" charset="0"/>
              </a:rPr>
              <a:t>3</a:t>
            </a:r>
            <a:r>
              <a:rPr lang="en-US" altLang="en-US" sz="1600" b="1" dirty="0">
                <a:ea typeface="Times New Roman" pitchFamily="18" charset="0"/>
                <a:cs typeface="Arial" pitchFamily="34" charset="0"/>
              </a:rPr>
              <a:t>.</a:t>
            </a:r>
            <a:r>
              <a:rPr lang="en-US" altLang="en-US" sz="1600" dirty="0">
                <a:ea typeface="Times New Roman" pitchFamily="18" charset="0"/>
                <a:cs typeface="Arial" pitchFamily="34" charset="0"/>
              </a:rPr>
              <a:t> is the unique solution of </a:t>
            </a:r>
            <a:r>
              <a:rPr lang="en-US" altLang="en-US" sz="1600" dirty="0" smtClean="0">
                <a:ea typeface="Times New Roman" pitchFamily="18" charset="0"/>
                <a:cs typeface="Arial" pitchFamily="34" charset="0"/>
              </a:rPr>
              <a:t>h(</a:t>
            </a:r>
            <a:r>
              <a:rPr lang="tr-TR" altLang="en-US" sz="1600" dirty="0" smtClean="0">
                <a:ea typeface="Times New Roman" pitchFamily="18" charset="0"/>
                <a:cs typeface="Arial" pitchFamily="34" charset="0"/>
              </a:rPr>
              <a:t>   </a:t>
            </a:r>
            <a:r>
              <a:rPr lang="en-US" altLang="en-US" sz="1600" dirty="0" smtClean="0">
                <a:ea typeface="Times New Roman" pitchFamily="18" charset="0"/>
                <a:cs typeface="Arial" pitchFamily="34" charset="0"/>
              </a:rPr>
              <a:t>)=</a:t>
            </a:r>
            <a:r>
              <a:rPr lang="en-US" altLang="en-US" sz="1600" dirty="0">
                <a:ea typeface="Times New Roman" pitchFamily="18" charset="0"/>
                <a:cs typeface="Arial" pitchFamily="34" charset="0"/>
              </a:rPr>
              <a:t>0.    </a:t>
            </a:r>
            <a:endParaRPr lang="tr-TR" altLang="en-US" sz="1600" dirty="0" smtClean="0"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74018" name="Object 290"/>
          <p:cNvGraphicFramePr>
            <a:graphicFrameLocks noChangeAspect="1"/>
          </p:cNvGraphicFramePr>
          <p:nvPr/>
        </p:nvGraphicFramePr>
        <p:xfrm>
          <a:off x="1259632" y="2564904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4" name="Equation" r:id="rId12" imgW="126725" imgH="177415" progId="Equation.3">
                  <p:embed/>
                </p:oleObj>
              </mc:Choice>
              <mc:Fallback>
                <p:oleObj name="Equation" r:id="rId12" imgW="126725" imgH="177415" progId="Equation.3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564904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019" name="Object 291"/>
          <p:cNvGraphicFramePr>
            <a:graphicFrameLocks noChangeAspect="1"/>
          </p:cNvGraphicFramePr>
          <p:nvPr/>
        </p:nvGraphicFramePr>
        <p:xfrm>
          <a:off x="4860032" y="2564904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5" name="Equation" r:id="rId14" imgW="126725" imgH="177415" progId="Equation.3">
                  <p:embed/>
                </p:oleObj>
              </mc:Choice>
              <mc:Fallback>
                <p:oleObj name="Equation" r:id="rId14" imgW="126725" imgH="177415" progId="Equation.3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564904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020" name="Object 292"/>
          <p:cNvGraphicFramePr>
            <a:graphicFrameLocks noChangeAspect="1"/>
          </p:cNvGraphicFramePr>
          <p:nvPr/>
        </p:nvGraphicFramePr>
        <p:xfrm>
          <a:off x="3347864" y="2819152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6" name="Equation" r:id="rId15" imgW="126725" imgH="177415" progId="Equation.3">
                  <p:embed/>
                </p:oleObj>
              </mc:Choice>
              <mc:Fallback>
                <p:oleObj name="Equation" r:id="rId15" imgW="126725" imgH="177415" progId="Equation.3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819152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4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79512" y="1268760"/>
            <a:ext cx="8092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Then, </a:t>
            </a:r>
          </a:p>
          <a:p>
            <a:endParaRPr lang="tr-TR" dirty="0" smtClean="0"/>
          </a:p>
          <a:p>
            <a:r>
              <a:rPr lang="en-US" dirty="0" smtClean="0"/>
              <a:t>converges </a:t>
            </a:r>
            <a:r>
              <a:rPr lang="en-US" dirty="0"/>
              <a:t>almost surely to </a:t>
            </a:r>
            <a:r>
              <a:rPr lang="tr-TR" dirty="0"/>
              <a:t> </a:t>
            </a:r>
            <a:r>
              <a:rPr lang="tr-TR" dirty="0" smtClean="0"/>
              <a:t>         </a:t>
            </a:r>
            <a:r>
              <a:rPr lang="en-US" dirty="0" smtClean="0"/>
              <a:t>(</a:t>
            </a:r>
            <a:r>
              <a:rPr lang="en-US" dirty="0"/>
              <a:t>true parameter) where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en-US" dirty="0" smtClean="0"/>
              <a:t>For </a:t>
            </a:r>
            <a:r>
              <a:rPr lang="en-US" dirty="0"/>
              <a:t>any </a:t>
            </a:r>
            <a:r>
              <a:rPr lang="tr-TR" dirty="0" smtClean="0"/>
              <a:t>        </a:t>
            </a:r>
            <a:r>
              <a:rPr lang="en-US" dirty="0" smtClean="0"/>
              <a:t>form </a:t>
            </a:r>
            <a:r>
              <a:rPr lang="en-US" dirty="0"/>
              <a:t>an open ball of with radius</a:t>
            </a:r>
          </a:p>
          <a:p>
            <a:r>
              <a:rPr lang="en-US" dirty="0"/>
              <a:t>Let </a:t>
            </a:r>
            <a:r>
              <a:rPr lang="tr-TR" dirty="0" smtClean="0"/>
              <a:t>                     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Note that the minimizer is attained because </a:t>
            </a:r>
            <a:r>
              <a:rPr lang="tr-TR" b="1" i="1" dirty="0" smtClean="0"/>
              <a:t>P-N</a:t>
            </a:r>
            <a:r>
              <a:rPr lang="tr-TR" dirty="0" smtClean="0"/>
              <a:t> </a:t>
            </a:r>
            <a:r>
              <a:rPr lang="en-US" dirty="0" smtClean="0"/>
              <a:t>is compact</a:t>
            </a:r>
            <a:r>
              <a:rPr lang="tr-TR" dirty="0" smtClean="0"/>
              <a:t>          </a:t>
            </a:r>
            <a:r>
              <a:rPr lang="en-US" dirty="0" smtClean="0"/>
              <a:t>and</a:t>
            </a:r>
            <a:r>
              <a:rPr lang="tr-TR" dirty="0" smtClean="0"/>
              <a:t>     </a:t>
            </a:r>
            <a:r>
              <a:rPr lang="en-US" dirty="0" smtClean="0"/>
              <a:t>is </a:t>
            </a:r>
            <a:r>
              <a:rPr lang="en-US" dirty="0"/>
              <a:t>continuous and has a unique minimizer </a:t>
            </a:r>
            <a:r>
              <a:rPr lang="tr-TR" dirty="0" smtClean="0"/>
              <a:t>       </a:t>
            </a:r>
            <a:r>
              <a:rPr lang="en-US" dirty="0" smtClean="0"/>
              <a:t>over </a:t>
            </a:r>
            <a:r>
              <a:rPr lang="en-US" dirty="0"/>
              <a:t>the compact set </a:t>
            </a:r>
            <a:r>
              <a:rPr lang="tr-TR" b="1" i="1" dirty="0" smtClean="0"/>
              <a:t>P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tr-TR" dirty="0" smtClean="0"/>
              <a:t>         </a:t>
            </a:r>
            <a:r>
              <a:rPr lang="en-US" dirty="0" smtClean="0"/>
              <a:t>= </a:t>
            </a:r>
            <a:r>
              <a:rPr lang="en-US" dirty="0"/>
              <a:t>0. </a:t>
            </a:r>
            <a:endParaRPr lang="tr-TR" dirty="0" smtClean="0"/>
          </a:p>
          <a:p>
            <a:endParaRPr lang="en-US" dirty="0"/>
          </a:p>
          <a:p>
            <a:r>
              <a:rPr lang="en-US" dirty="0" smtClean="0"/>
              <a:t>Since   </a:t>
            </a:r>
            <a:r>
              <a:rPr lang="tr-TR" dirty="0" smtClean="0"/>
              <a:t>  </a:t>
            </a:r>
            <a:r>
              <a:rPr lang="en-US" dirty="0" smtClean="0"/>
              <a:t>is </a:t>
            </a:r>
            <a:r>
              <a:rPr lang="en-US" dirty="0"/>
              <a:t>continuous at </a:t>
            </a:r>
            <a:r>
              <a:rPr lang="tr-TR" dirty="0" smtClean="0"/>
              <a:t>        </a:t>
            </a:r>
            <a:r>
              <a:rPr lang="en-US" dirty="0" smtClean="0"/>
              <a:t>, </a:t>
            </a:r>
            <a:r>
              <a:rPr lang="en-US" dirty="0"/>
              <a:t>we may shrink the radius of the ball to </a:t>
            </a:r>
            <a:r>
              <a:rPr lang="tr-TR" dirty="0" smtClean="0"/>
              <a:t>                </a:t>
            </a:r>
            <a:r>
              <a:rPr lang="en-US" dirty="0" smtClean="0"/>
              <a:t>in </a:t>
            </a:r>
            <a:r>
              <a:rPr lang="en-US" dirty="0"/>
              <a:t>order </a:t>
            </a:r>
            <a:r>
              <a:rPr lang="en-US" dirty="0" smtClean="0"/>
              <a:t>that</a:t>
            </a:r>
            <a:r>
              <a:rPr lang="tr-TR" dirty="0" smtClean="0"/>
              <a:t>               </a:t>
            </a:r>
            <a:r>
              <a:rPr lang="en-US" dirty="0" smtClean="0"/>
              <a:t> </a:t>
            </a:r>
            <a:r>
              <a:rPr lang="en-US" dirty="0"/>
              <a:t>for all in this smaller </a:t>
            </a:r>
            <a:r>
              <a:rPr lang="tr-TR" dirty="0" smtClean="0"/>
              <a:t>ball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Consistency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62521"/>
              </p:ext>
            </p:extLst>
          </p:nvPr>
        </p:nvGraphicFramePr>
        <p:xfrm>
          <a:off x="899592" y="1215033"/>
          <a:ext cx="3816986" cy="55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12" name="Equation" r:id="rId6" imgW="3327400" imgH="482600" progId="Equation.3">
                  <p:embed/>
                </p:oleObj>
              </mc:Choice>
              <mc:Fallback>
                <p:oleObj name="Equation" r:id="rId6" imgW="3327400" imgH="482600" progId="Equation.3">
                  <p:embed/>
                  <p:pic>
                    <p:nvPicPr>
                      <p:cNvPr id="0" name="Picture 17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215033"/>
                        <a:ext cx="3816986" cy="557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554224"/>
              </p:ext>
            </p:extLst>
          </p:nvPr>
        </p:nvGraphicFramePr>
        <p:xfrm>
          <a:off x="2908573" y="1904256"/>
          <a:ext cx="2952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13" name="Equation" r:id="rId8" imgW="291973" imgH="228501" progId="Equation.3">
                  <p:embed/>
                </p:oleObj>
              </mc:Choice>
              <mc:Fallback>
                <p:oleObj name="Equation" r:id="rId8" imgW="291973" imgH="228501" progId="Equation.3">
                  <p:embed/>
                  <p:pic>
                    <p:nvPicPr>
                      <p:cNvPr id="0" name="Picture 17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573" y="1904256"/>
                        <a:ext cx="2952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469017"/>
              </p:ext>
            </p:extLst>
          </p:nvPr>
        </p:nvGraphicFramePr>
        <p:xfrm>
          <a:off x="1043608" y="2204095"/>
          <a:ext cx="27051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14" name="Equation" r:id="rId10" imgW="2705100" imgH="508000" progId="Equation.3">
                  <p:embed/>
                </p:oleObj>
              </mc:Choice>
              <mc:Fallback>
                <p:oleObj name="Equation" r:id="rId10" imgW="2705100" imgH="508000" progId="Equation.3">
                  <p:embed/>
                  <p:pic>
                    <p:nvPicPr>
                      <p:cNvPr id="0" name="Picture 17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04095"/>
                        <a:ext cx="27051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41213"/>
              </p:ext>
            </p:extLst>
          </p:nvPr>
        </p:nvGraphicFramePr>
        <p:xfrm>
          <a:off x="1051223" y="2743969"/>
          <a:ext cx="352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15" name="Equation" r:id="rId12" imgW="355138" imgH="177569" progId="Equation.3">
                  <p:embed/>
                </p:oleObj>
              </mc:Choice>
              <mc:Fallback>
                <p:oleObj name="Equation" r:id="rId12" imgW="355138" imgH="177569" progId="Equation.3">
                  <p:embed/>
                  <p:pic>
                    <p:nvPicPr>
                      <p:cNvPr id="0" name="Picture 17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223" y="2743969"/>
                        <a:ext cx="352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867358"/>
              </p:ext>
            </p:extLst>
          </p:nvPr>
        </p:nvGraphicFramePr>
        <p:xfrm>
          <a:off x="4433888" y="4346575"/>
          <a:ext cx="11271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16" name="Equation" r:id="rId14" imgW="114120" imgH="215640" progId="Equation.3">
                  <p:embed/>
                </p:oleObj>
              </mc:Choice>
              <mc:Fallback>
                <p:oleObj name="Equation" r:id="rId14" imgW="114120" imgH="215640" progId="Equation.3">
                  <p:embed/>
                  <p:pic>
                    <p:nvPicPr>
                      <p:cNvPr id="0" name="Picture 17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4346575"/>
                        <a:ext cx="112712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349647"/>
              </p:ext>
            </p:extLst>
          </p:nvPr>
        </p:nvGraphicFramePr>
        <p:xfrm>
          <a:off x="2627784" y="4077072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17" name="Equation" r:id="rId16" imgW="190500" imgH="228600" progId="Equation.3">
                  <p:embed/>
                </p:oleObj>
              </mc:Choice>
              <mc:Fallback>
                <p:oleObj name="Equation" r:id="rId16" imgW="190500" imgH="228600" progId="Equation.3">
                  <p:embed/>
                  <p:pic>
                    <p:nvPicPr>
                      <p:cNvPr id="0" name="Picture 17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077072"/>
                        <a:ext cx="190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436134"/>
              </p:ext>
            </p:extLst>
          </p:nvPr>
        </p:nvGraphicFramePr>
        <p:xfrm>
          <a:off x="4520183" y="2782069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18" name="Equation" r:id="rId18" imgW="126835" imgH="139518" progId="Equation.3">
                  <p:embed/>
                </p:oleObj>
              </mc:Choice>
              <mc:Fallback>
                <p:oleObj name="Equation" r:id="rId18" imgW="126835" imgH="139518" progId="Equation.3">
                  <p:embed/>
                  <p:pic>
                    <p:nvPicPr>
                      <p:cNvPr id="0" name="Picture 17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183" y="2782069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186186"/>
              </p:ext>
            </p:extLst>
          </p:nvPr>
        </p:nvGraphicFramePr>
        <p:xfrm>
          <a:off x="683568" y="2924944"/>
          <a:ext cx="10382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19" name="Equation" r:id="rId20" imgW="1040948" imgH="393529" progId="Equation.3">
                  <p:embed/>
                </p:oleObj>
              </mc:Choice>
              <mc:Fallback>
                <p:oleObj name="Equation" r:id="rId20" imgW="1040948" imgH="393529" progId="Equation.3">
                  <p:embed/>
                  <p:pic>
                    <p:nvPicPr>
                      <p:cNvPr id="0" name="Picture 17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924944"/>
                        <a:ext cx="10382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03853"/>
              </p:ext>
            </p:extLst>
          </p:nvPr>
        </p:nvGraphicFramePr>
        <p:xfrm>
          <a:off x="5868144" y="3284984"/>
          <a:ext cx="3714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0" name="Equation" r:id="rId22" imgW="368140" imgH="177723" progId="Equation.3">
                  <p:embed/>
                </p:oleObj>
              </mc:Choice>
              <mc:Fallback>
                <p:oleObj name="Equation" r:id="rId22" imgW="368140" imgH="177723" progId="Equation.3">
                  <p:embed/>
                  <p:pic>
                    <p:nvPicPr>
                      <p:cNvPr id="0" name="Picture 17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284984"/>
                        <a:ext cx="3714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297558"/>
              </p:ext>
            </p:extLst>
          </p:nvPr>
        </p:nvGraphicFramePr>
        <p:xfrm>
          <a:off x="758336" y="4077072"/>
          <a:ext cx="1809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1" name="Equation" r:id="rId24" imgW="177646" imgH="228402" progId="Equation.3">
                  <p:embed/>
                </p:oleObj>
              </mc:Choice>
              <mc:Fallback>
                <p:oleObj name="Equation" r:id="rId24" imgW="177646" imgH="228402" progId="Equation.3">
                  <p:embed/>
                  <p:pic>
                    <p:nvPicPr>
                      <p:cNvPr id="0" name="Picture 17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36" y="4077072"/>
                        <a:ext cx="1809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516191"/>
              </p:ext>
            </p:extLst>
          </p:nvPr>
        </p:nvGraphicFramePr>
        <p:xfrm>
          <a:off x="2941340" y="3573016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2" name="Equation" r:id="rId26" imgW="190500" imgH="228600" progId="Equation.3">
                  <p:embed/>
                </p:oleObj>
              </mc:Choice>
              <mc:Fallback>
                <p:oleObj name="Equation" r:id="rId26" imgW="190500" imgH="228600" progId="Equation.3">
                  <p:embed/>
                  <p:pic>
                    <p:nvPicPr>
                      <p:cNvPr id="0" name="Picture 17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340" y="3573016"/>
                        <a:ext cx="190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42245"/>
              </p:ext>
            </p:extLst>
          </p:nvPr>
        </p:nvGraphicFramePr>
        <p:xfrm>
          <a:off x="5940152" y="3573016"/>
          <a:ext cx="409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3" name="Equation" r:id="rId28" imgW="406224" imgH="228501" progId="Equation.3">
                  <p:embed/>
                </p:oleObj>
              </mc:Choice>
              <mc:Fallback>
                <p:oleObj name="Equation" r:id="rId28" imgW="406224" imgH="228501" progId="Equation.3">
                  <p:embed/>
                  <p:pic>
                    <p:nvPicPr>
                      <p:cNvPr id="0" name="Picture 17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573016"/>
                        <a:ext cx="409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479798"/>
              </p:ext>
            </p:extLst>
          </p:nvPr>
        </p:nvGraphicFramePr>
        <p:xfrm>
          <a:off x="6695281" y="3284984"/>
          <a:ext cx="1809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4" name="Equation" r:id="rId30" imgW="177646" imgH="228402" progId="Equation.3">
                  <p:embed/>
                </p:oleObj>
              </mc:Choice>
              <mc:Fallback>
                <p:oleObj name="Equation" r:id="rId30" imgW="177646" imgH="228402" progId="Equation.3">
                  <p:embed/>
                  <p:pic>
                    <p:nvPicPr>
                      <p:cNvPr id="0" name="Picture 17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5281" y="3284984"/>
                        <a:ext cx="1809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905572"/>
              </p:ext>
            </p:extLst>
          </p:nvPr>
        </p:nvGraphicFramePr>
        <p:xfrm>
          <a:off x="6732240" y="4005064"/>
          <a:ext cx="58978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5" name="Equation" r:id="rId32" imgW="406048" imgH="203024" progId="Equation.3">
                  <p:embed/>
                </p:oleObj>
              </mc:Choice>
              <mc:Fallback>
                <p:oleObj name="Equation" r:id="rId32" imgW="406048" imgH="203024" progId="Equation.3">
                  <p:embed/>
                  <p:pic>
                    <p:nvPicPr>
                      <p:cNvPr id="0" name="Picture 17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005064"/>
                        <a:ext cx="589780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958655"/>
              </p:ext>
            </p:extLst>
          </p:nvPr>
        </p:nvGraphicFramePr>
        <p:xfrm>
          <a:off x="1307366" y="4365104"/>
          <a:ext cx="647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6" name="Equation" r:id="rId34" imgW="647700" imgH="228600" progId="Equation.3">
                  <p:embed/>
                </p:oleObj>
              </mc:Choice>
              <mc:Fallback>
                <p:oleObj name="Equation" r:id="rId34" imgW="647700" imgH="228600" progId="Equation.3">
                  <p:embed/>
                  <p:pic>
                    <p:nvPicPr>
                      <p:cNvPr id="0" name="Picture 17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7366" y="4365104"/>
                        <a:ext cx="647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0" y="97795"/>
            <a:ext cx="32624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0" algn="ctr"/>
                <a:tab pos="6032500" algn="r"/>
              </a:tabLs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050626"/>
              </p:ext>
            </p:extLst>
          </p:nvPr>
        </p:nvGraphicFramePr>
        <p:xfrm>
          <a:off x="4371975" y="4365104"/>
          <a:ext cx="2000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7" name="Equation" r:id="rId36" imgW="203024" imgH="203024" progId="Equation.3">
                  <p:embed/>
                </p:oleObj>
              </mc:Choice>
              <mc:Fallback>
                <p:oleObj name="Equation" r:id="rId36" imgW="203024" imgH="203024" progId="Equation.3">
                  <p:embed/>
                  <p:pic>
                    <p:nvPicPr>
                      <p:cNvPr id="0" name="Picture 17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4365104"/>
                        <a:ext cx="2000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4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11560" y="1412776"/>
            <a:ext cx="818117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altLang="en-US" sz="1600" dirty="0">
                <a:ea typeface="Times New Roman" pitchFamily="18" charset="0"/>
              </a:rPr>
              <a:t>For sufficiently large </a:t>
            </a:r>
            <a:r>
              <a:rPr lang="tr-TR" altLang="en-US" sz="1600" dirty="0" smtClean="0">
                <a:ea typeface="Times New Roman" pitchFamily="18" charset="0"/>
              </a:rPr>
              <a:t>   ,               . Let</a:t>
            </a:r>
            <a:endParaRPr lang="en-US" altLang="en-US" sz="1600" dirty="0"/>
          </a:p>
          <a:p>
            <a:endParaRPr lang="tr-TR" altLang="en-US" sz="1600" dirty="0" smtClean="0">
              <a:ea typeface="Times New Roman" pitchFamily="18" charset="0"/>
            </a:endParaRPr>
          </a:p>
          <a:p>
            <a:endParaRPr lang="tr-TR" altLang="en-US" sz="1600" dirty="0">
              <a:ea typeface="Times New Roman" pitchFamily="18" charset="0"/>
            </a:endParaRPr>
          </a:p>
          <a:p>
            <a:endParaRPr lang="tr-TR" altLang="en-US" sz="1600" dirty="0" smtClean="0">
              <a:ea typeface="Times New Roman" pitchFamily="18" charset="0"/>
            </a:endParaRPr>
          </a:p>
          <a:p>
            <a:endParaRPr lang="tr-TR" altLang="en-US" sz="1600" dirty="0" smtClean="0">
              <a:ea typeface="Times New Roman" pitchFamily="18" charset="0"/>
            </a:endParaRPr>
          </a:p>
          <a:p>
            <a:endParaRPr lang="tr-TR" altLang="en-US" sz="1600" dirty="0">
              <a:ea typeface="Times New Roman" pitchFamily="18" charset="0"/>
            </a:endParaRPr>
          </a:p>
          <a:p>
            <a:endParaRPr lang="tr-TR" altLang="en-US" sz="1600" dirty="0" smtClean="0">
              <a:ea typeface="Times New Roman" pitchFamily="18" charset="0"/>
            </a:endParaRPr>
          </a:p>
          <a:p>
            <a:r>
              <a:rPr lang="en-US" altLang="en-US" sz="1600" dirty="0" smtClean="0">
                <a:ea typeface="Times New Roman" pitchFamily="18" charset="0"/>
              </a:rPr>
              <a:t>The </a:t>
            </a:r>
            <a:r>
              <a:rPr lang="en-US" altLang="en-US" sz="1600" dirty="0">
                <a:ea typeface="Times New Roman" pitchFamily="18" charset="0"/>
              </a:rPr>
              <a:t>sequence of </a:t>
            </a:r>
            <a:r>
              <a:rPr lang="en-US" altLang="en-US" sz="1600" dirty="0" smtClean="0">
                <a:ea typeface="Times New Roman" pitchFamily="18" charset="0"/>
              </a:rPr>
              <a:t>functions</a:t>
            </a:r>
            <a:r>
              <a:rPr lang="tr-TR" altLang="en-US" sz="1600" dirty="0" smtClean="0">
                <a:ea typeface="Times New Roman" pitchFamily="18" charset="0"/>
              </a:rPr>
              <a:t>         </a:t>
            </a:r>
            <a:r>
              <a:rPr lang="en-US" altLang="en-US" sz="1600" dirty="0">
                <a:ea typeface="Times New Roman" pitchFamily="18" charset="0"/>
              </a:rPr>
              <a:t>converges uniformly almost surely </a:t>
            </a:r>
            <a:r>
              <a:rPr lang="en-US" altLang="en-US" sz="1600" dirty="0" smtClean="0">
                <a:ea typeface="Times New Roman" pitchFamily="18" charset="0"/>
              </a:rPr>
              <a:t>to</a:t>
            </a:r>
            <a:r>
              <a:rPr lang="tr-TR" altLang="en-US" sz="1600" dirty="0" smtClean="0">
                <a:ea typeface="Times New Roman" pitchFamily="18" charset="0"/>
              </a:rPr>
              <a:t>       </a:t>
            </a:r>
            <a:r>
              <a:rPr lang="en-US" altLang="en-US" sz="1600" dirty="0" smtClean="0">
                <a:ea typeface="Times New Roman" pitchFamily="18" charset="0"/>
              </a:rPr>
              <a:t> </a:t>
            </a:r>
            <a:endParaRPr lang="tr-TR" altLang="en-US" sz="1600" dirty="0" smtClean="0">
              <a:ea typeface="Times New Roman" pitchFamily="18" charset="0"/>
            </a:endParaRPr>
          </a:p>
          <a:p>
            <a:endParaRPr lang="tr-TR" altLang="en-US" sz="1600" dirty="0" smtClean="0">
              <a:ea typeface="Times New Roman" pitchFamily="18" charset="0"/>
            </a:endParaRPr>
          </a:p>
          <a:p>
            <a:r>
              <a:rPr lang="en-US" altLang="en-US" sz="1600" dirty="0" err="1" smtClean="0">
                <a:ea typeface="Times New Roman" pitchFamily="18" charset="0"/>
              </a:rPr>
              <a:t>Fo</a:t>
            </a:r>
            <a:r>
              <a:rPr lang="tr-TR" altLang="en-US" sz="1600" dirty="0" smtClean="0">
                <a:ea typeface="Times New Roman" pitchFamily="18" charset="0"/>
              </a:rPr>
              <a:t>r su</a:t>
            </a:r>
            <a:r>
              <a:rPr lang="en-US" altLang="en-US" sz="1600" dirty="0" err="1" smtClean="0">
                <a:ea typeface="Times New Roman" pitchFamily="18" charset="0"/>
              </a:rPr>
              <a:t>fficiently</a:t>
            </a:r>
            <a:r>
              <a:rPr lang="en-US" altLang="en-US" sz="1600" dirty="0" smtClean="0">
                <a:ea typeface="Times New Roman" pitchFamily="18" charset="0"/>
              </a:rPr>
              <a:t> large</a:t>
            </a:r>
            <a:r>
              <a:rPr lang="tr-TR" altLang="en-US" sz="1600" dirty="0" smtClean="0">
                <a:ea typeface="Times New Roman" pitchFamily="18" charset="0"/>
              </a:rPr>
              <a:t> </a:t>
            </a:r>
            <a:r>
              <a:rPr lang="tr-TR" altLang="en-US" sz="1600" b="1" i="1" dirty="0" smtClean="0">
                <a:ea typeface="Times New Roman" pitchFamily="18" charset="0"/>
              </a:rPr>
              <a:t>T</a:t>
            </a:r>
            <a:r>
              <a:rPr lang="tr-TR" altLang="en-US" sz="1600" dirty="0" smtClean="0">
                <a:ea typeface="Times New Roman" pitchFamily="18" charset="0"/>
              </a:rPr>
              <a:t> ,               and</a:t>
            </a:r>
          </a:p>
          <a:p>
            <a:r>
              <a:rPr lang="en-US" altLang="en-US" sz="1600" dirty="0">
                <a:ea typeface="Times New Roman" pitchFamily="18" charset="0"/>
              </a:rPr>
              <a:t>It follows that</a:t>
            </a:r>
            <a:endParaRPr lang="tr-TR" altLang="en-US" sz="1600" dirty="0" smtClean="0">
              <a:ea typeface="Times New Roman" pitchFamily="18" charset="0"/>
            </a:endParaRPr>
          </a:p>
          <a:p>
            <a:r>
              <a:rPr lang="en-US" altLang="en-US" sz="1600" dirty="0" smtClean="0">
                <a:ea typeface="Times New Roman" pitchFamily="18" charset="0"/>
              </a:rPr>
              <a:t>Since </a:t>
            </a:r>
            <a:r>
              <a:rPr lang="en-US" altLang="en-US" sz="1600" dirty="0">
                <a:ea typeface="Times New Roman" pitchFamily="18" charset="0"/>
              </a:rPr>
              <a:t>we are free to make the radius </a:t>
            </a:r>
            <a:r>
              <a:rPr lang="tr-TR" altLang="en-US" sz="1600" dirty="0" smtClean="0">
                <a:ea typeface="Times New Roman" pitchFamily="18" charset="0"/>
              </a:rPr>
              <a:t>   </a:t>
            </a:r>
            <a:r>
              <a:rPr lang="en-US" altLang="en-US" sz="1600" dirty="0" smtClean="0">
                <a:ea typeface="Times New Roman" pitchFamily="18" charset="0"/>
              </a:rPr>
              <a:t>as </a:t>
            </a:r>
            <a:r>
              <a:rPr lang="en-US" altLang="en-US" sz="1600" dirty="0">
                <a:ea typeface="Times New Roman" pitchFamily="18" charset="0"/>
              </a:rPr>
              <a:t>small as possible, the conclusion follows</a:t>
            </a:r>
            <a:r>
              <a:rPr lang="en-US" altLang="en-US" sz="1600" dirty="0" smtClean="0">
                <a:ea typeface="Times New Roman" pitchFamily="18" charset="0"/>
              </a:rPr>
              <a:t>.</a:t>
            </a:r>
            <a:r>
              <a:rPr lang="en-US" altLang="en-US" sz="1600" dirty="0">
                <a:ea typeface="Times New Roman" pitchFamily="18" charset="0"/>
              </a:rPr>
              <a:t> </a:t>
            </a:r>
            <a:endParaRPr lang="tr-TR" altLang="en-US" sz="1600" dirty="0" smtClean="0">
              <a:ea typeface="Times New Roman" pitchFamily="18" charset="0"/>
            </a:endParaRPr>
          </a:p>
          <a:p>
            <a:endParaRPr lang="tr-TR" altLang="en-US" sz="1600" dirty="0"/>
          </a:p>
          <a:p>
            <a:endParaRPr lang="en-US" alt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Consistency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870127"/>
              </p:ext>
            </p:extLst>
          </p:nvPr>
        </p:nvGraphicFramePr>
        <p:xfrm>
          <a:off x="2127962" y="2060848"/>
          <a:ext cx="364840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3" name="Equation" r:id="rId6" imgW="3073400" imgH="482600" progId="Equation.3">
                  <p:embed/>
                </p:oleObj>
              </mc:Choice>
              <mc:Fallback>
                <p:oleObj name="Equation" r:id="rId6" imgW="3073400" imgH="482600" progId="Equation.3">
                  <p:embed/>
                  <p:pic>
                    <p:nvPicPr>
                      <p:cNvPr id="0" name="Picture 10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962" y="2060848"/>
                        <a:ext cx="3648405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98212"/>
              </p:ext>
            </p:extLst>
          </p:nvPr>
        </p:nvGraphicFramePr>
        <p:xfrm>
          <a:off x="3131840" y="3920480"/>
          <a:ext cx="278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4" name="Equation" r:id="rId8" imgW="2781300" imgH="228600" progId="Equation.3">
                  <p:embed/>
                </p:oleObj>
              </mc:Choice>
              <mc:Fallback>
                <p:oleObj name="Equation" r:id="rId8" imgW="2781300" imgH="228600" progId="Equation.3">
                  <p:embed/>
                  <p:pic>
                    <p:nvPicPr>
                      <p:cNvPr id="0" name="Picture 10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920480"/>
                        <a:ext cx="2781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963829"/>
              </p:ext>
            </p:extLst>
          </p:nvPr>
        </p:nvGraphicFramePr>
        <p:xfrm>
          <a:off x="2499522" y="3933056"/>
          <a:ext cx="5429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5" name="Equation" r:id="rId10" imgW="545626" imgH="215713" progId="Equation.3">
                  <p:embed/>
                </p:oleObj>
              </mc:Choice>
              <mc:Fallback>
                <p:oleObj name="Equation" r:id="rId10" imgW="545626" imgH="215713" progId="Equation.3">
                  <p:embed/>
                  <p:pic>
                    <p:nvPicPr>
                      <p:cNvPr id="0" name="Picture 10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522" y="3933056"/>
                        <a:ext cx="5429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51520" y="511061"/>
            <a:ext cx="26161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2669246" y="3445793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412537"/>
              </p:ext>
            </p:extLst>
          </p:nvPr>
        </p:nvGraphicFramePr>
        <p:xfrm>
          <a:off x="2987824" y="1538883"/>
          <a:ext cx="1524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6" name="Equation" r:id="rId12" imgW="152268" imgH="164957" progId="Equation.3">
                  <p:embed/>
                </p:oleObj>
              </mc:Choice>
              <mc:Fallback>
                <p:oleObj name="Equation" r:id="rId12" imgW="152268" imgH="164957" progId="Equation.3">
                  <p:embed/>
                  <p:pic>
                    <p:nvPicPr>
                      <p:cNvPr id="0" name="Picture 10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538883"/>
                        <a:ext cx="15240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537623"/>
              </p:ext>
            </p:extLst>
          </p:nvPr>
        </p:nvGraphicFramePr>
        <p:xfrm>
          <a:off x="3275856" y="1484784"/>
          <a:ext cx="838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7" name="Equation" r:id="rId14" imgW="838200" imgH="228600" progId="Equation.3">
                  <p:embed/>
                </p:oleObj>
              </mc:Choice>
              <mc:Fallback>
                <p:oleObj name="Equation" r:id="rId14" imgW="838200" imgH="228600" progId="Equation.3">
                  <p:embed/>
                  <p:pic>
                    <p:nvPicPr>
                      <p:cNvPr id="0" name="Picture 10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84784"/>
                        <a:ext cx="838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677596"/>
              </p:ext>
            </p:extLst>
          </p:nvPr>
        </p:nvGraphicFramePr>
        <p:xfrm>
          <a:off x="3635896" y="3182491"/>
          <a:ext cx="3048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8" name="Equation" r:id="rId16" imgW="304536" imgH="215713" progId="Equation.3">
                  <p:embed/>
                </p:oleObj>
              </mc:Choice>
              <mc:Fallback>
                <p:oleObj name="Equation" r:id="rId16" imgW="304536" imgH="215713" progId="Equation.3">
                  <p:embed/>
                  <p:pic>
                    <p:nvPicPr>
                      <p:cNvPr id="0" name="Picture 1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182491"/>
                        <a:ext cx="3048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75826"/>
              </p:ext>
            </p:extLst>
          </p:nvPr>
        </p:nvGraphicFramePr>
        <p:xfrm>
          <a:off x="7452320" y="3211835"/>
          <a:ext cx="1809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9" name="Equation" r:id="rId18" imgW="177646" imgH="228402" progId="Equation.3">
                  <p:embed/>
                </p:oleObj>
              </mc:Choice>
              <mc:Fallback>
                <p:oleObj name="Equation" r:id="rId18" imgW="177646" imgH="228402" progId="Equation.3">
                  <p:embed/>
                  <p:pic>
                    <p:nvPicPr>
                      <p:cNvPr id="0" name="Picture 10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3211835"/>
                        <a:ext cx="1809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790864"/>
              </p:ext>
            </p:extLst>
          </p:nvPr>
        </p:nvGraphicFramePr>
        <p:xfrm>
          <a:off x="3347864" y="3717032"/>
          <a:ext cx="6572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0" name="Equation" r:id="rId20" imgW="660113" imgH="203112" progId="Equation.3">
                  <p:embed/>
                </p:oleObj>
              </mc:Choice>
              <mc:Fallback>
                <p:oleObj name="Equation" r:id="rId20" imgW="660113" imgH="203112" progId="Equation.3">
                  <p:embed/>
                  <p:pic>
                    <p:nvPicPr>
                      <p:cNvPr id="0" name="Picture 10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717032"/>
                        <a:ext cx="6572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096679"/>
              </p:ext>
            </p:extLst>
          </p:nvPr>
        </p:nvGraphicFramePr>
        <p:xfrm>
          <a:off x="4499992" y="3645024"/>
          <a:ext cx="8667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1" name="Equation" r:id="rId22" imgW="863225" imgH="228501" progId="Equation.3">
                  <p:embed/>
                </p:oleObj>
              </mc:Choice>
              <mc:Fallback>
                <p:oleObj name="Equation" r:id="rId22" imgW="863225" imgH="228501" progId="Equation.3">
                  <p:embed/>
                  <p:pic>
                    <p:nvPicPr>
                      <p:cNvPr id="0" name="Picture 10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645024"/>
                        <a:ext cx="8667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089119"/>
              </p:ext>
            </p:extLst>
          </p:nvPr>
        </p:nvGraphicFramePr>
        <p:xfrm>
          <a:off x="4510087" y="4221088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2" name="Equation" r:id="rId24" imgW="126835" imgH="139518" progId="Equation.3">
                  <p:embed/>
                </p:oleObj>
              </mc:Choice>
              <mc:Fallback>
                <p:oleObj name="Equation" r:id="rId24" imgW="126835" imgH="139518" progId="Equation.3">
                  <p:embed/>
                  <p:pic>
                    <p:nvPicPr>
                      <p:cNvPr id="0" name="Picture 10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7" y="4221088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4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Consistency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51520" y="511061"/>
            <a:ext cx="26161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27784" y="1916832"/>
            <a:ext cx="3312368" cy="3240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3347864" y="2636912"/>
            <a:ext cx="1872208" cy="18722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7" name="Straight Connector 46"/>
          <p:cNvCxnSpPr/>
          <p:nvPr/>
        </p:nvCxnSpPr>
        <p:spPr>
          <a:xfrm>
            <a:off x="4283968" y="3645024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2588" name="Object 12"/>
          <p:cNvGraphicFramePr>
            <a:graphicFrameLocks noChangeAspect="1"/>
          </p:cNvGraphicFramePr>
          <p:nvPr/>
        </p:nvGraphicFramePr>
        <p:xfrm>
          <a:off x="4664199" y="371817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9" name="Equation" r:id="rId6" imgW="126835" imgH="139518" progId="Equation.3">
                  <p:embed/>
                </p:oleObj>
              </mc:Choice>
              <mc:Fallback>
                <p:oleObj name="Equation" r:id="rId6" imgW="126835" imgH="139518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199" y="3718173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Flowchart: Merge 47"/>
          <p:cNvSpPr/>
          <p:nvPr/>
        </p:nvSpPr>
        <p:spPr>
          <a:xfrm>
            <a:off x="3995936" y="2852936"/>
            <a:ext cx="576064" cy="720080"/>
          </a:xfrm>
          <a:prstGeom prst="flowChartMer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283968" y="270892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4139952" y="29969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Oval 50"/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val 51"/>
          <p:cNvSpPr/>
          <p:nvPr/>
        </p:nvSpPr>
        <p:spPr>
          <a:xfrm>
            <a:off x="4211960" y="31493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Oval 52"/>
          <p:cNvSpPr/>
          <p:nvPr/>
        </p:nvSpPr>
        <p:spPr>
          <a:xfrm>
            <a:off x="4355976" y="31493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TextBox 53"/>
          <p:cNvSpPr txBox="1"/>
          <p:nvPr/>
        </p:nvSpPr>
        <p:spPr>
          <a:xfrm>
            <a:off x="323528" y="141277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Illustration for Proof of Consistency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74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Efficiency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Theorem: Parameter estimation for minimizing squared error</a:t>
            </a:r>
          </a:p>
          <a:p>
            <a:r>
              <a:rPr lang="tr-TR" dirty="0"/>
              <a:t> </a:t>
            </a:r>
            <a:r>
              <a:rPr lang="tr-TR" dirty="0" smtClean="0"/>
              <a:t>Assumptions: compactness</a:t>
            </a:r>
            <a:endParaRPr lang="en-US" dirty="0"/>
          </a:p>
          <a:p>
            <a:r>
              <a:rPr lang="tr-TR" dirty="0"/>
              <a:t>Proof: minimum squared error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Introduction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 smtClean="0"/>
              <a:t>Importance </a:t>
            </a:r>
            <a:r>
              <a:rPr lang="en-US" sz="1800" i="1" dirty="0"/>
              <a:t>of </a:t>
            </a:r>
            <a:r>
              <a:rPr lang="en-US" sz="1800" i="1" dirty="0" smtClean="0"/>
              <a:t>GMM</a:t>
            </a:r>
            <a:r>
              <a:rPr lang="tr-TR" sz="1800" dirty="0" smtClean="0"/>
              <a:t>: 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GMM</a:t>
            </a:r>
            <a:r>
              <a:rPr lang="en-US" sz="1800" dirty="0"/>
              <a:t> </a:t>
            </a:r>
            <a:r>
              <a:rPr lang="tr-TR" sz="1800" dirty="0" smtClean="0"/>
              <a:t>(</a:t>
            </a:r>
            <a:r>
              <a:rPr lang="tr-TR" sz="1800" b="1" i="1" dirty="0" smtClean="0">
                <a:solidFill>
                  <a:schemeClr val="accent1">
                    <a:lumMod val="75000"/>
                  </a:schemeClr>
                </a:solidFill>
              </a:rPr>
              <a:t>Generalized Method of Moments</a:t>
            </a:r>
            <a:r>
              <a:rPr lang="tr-TR" sz="1800" dirty="0" smtClean="0"/>
              <a:t>) </a:t>
            </a:r>
            <a:r>
              <a:rPr lang="en-US" sz="1800" dirty="0" smtClean="0"/>
              <a:t>is </a:t>
            </a:r>
            <a:r>
              <a:rPr lang="en-US" sz="1800" dirty="0"/>
              <a:t>a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robust estimator </a:t>
            </a:r>
            <a:r>
              <a:rPr lang="en-US" sz="1800" dirty="0"/>
              <a:t>in that, unlike maximum likelihood estimation, it</a:t>
            </a:r>
            <a:r>
              <a:rPr lang="tr-TR" sz="1800" dirty="0"/>
              <a:t> </a:t>
            </a:r>
            <a:r>
              <a:rPr lang="en-US" sz="1800" dirty="0"/>
              <a:t>does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not </a:t>
            </a:r>
            <a:r>
              <a:rPr lang="en-US" sz="1800" dirty="0"/>
              <a:t>require information of the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exact distribution of the disturbances</a:t>
            </a:r>
            <a:r>
              <a:rPr lang="en-US" sz="1800" dirty="0"/>
              <a:t>. In fact, many</a:t>
            </a:r>
            <a:r>
              <a:rPr lang="tr-TR" sz="1800" dirty="0"/>
              <a:t> </a:t>
            </a:r>
            <a:r>
              <a:rPr lang="en-US" sz="1800" dirty="0"/>
              <a:t>common estimators in econometrics can be considered as special cases of </a:t>
            </a:r>
            <a:r>
              <a:rPr lang="en-US" sz="1800" dirty="0" smtClean="0"/>
              <a:t>GMM</a:t>
            </a:r>
            <a:r>
              <a:rPr lang="tr-TR" sz="1800" dirty="0" smtClean="0"/>
              <a:t> [Nobel Prize in Economics 2012, 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Hansen</a:t>
            </a:r>
            <a:r>
              <a:rPr lang="tr-TR" sz="1800" dirty="0" smtClean="0"/>
              <a:t>].</a:t>
            </a:r>
            <a:endParaRPr lang="tr-TR" sz="1800" dirty="0"/>
          </a:p>
          <a:p>
            <a:pPr marL="0" indent="0">
              <a:buNone/>
            </a:pPr>
            <a:endParaRPr lang="tr-TR" sz="1800" dirty="0" smtClean="0"/>
          </a:p>
          <a:p>
            <a:pPr marL="0" indent="0">
              <a:buNone/>
            </a:pPr>
            <a:r>
              <a:rPr lang="en-US" sz="1800" i="1" dirty="0" smtClean="0"/>
              <a:t>Motivation </a:t>
            </a:r>
            <a:r>
              <a:rPr lang="en-US" sz="1800" i="1" dirty="0"/>
              <a:t>to </a:t>
            </a:r>
            <a:r>
              <a:rPr lang="en-US" sz="1800" i="1" dirty="0" smtClean="0"/>
              <a:t>GMM</a:t>
            </a:r>
            <a:r>
              <a:rPr lang="tr-TR" sz="1800" dirty="0" smtClean="0"/>
              <a:t>: </a:t>
            </a:r>
            <a:r>
              <a:rPr lang="en-US" sz="1800" dirty="0" smtClean="0"/>
              <a:t>The </a:t>
            </a:r>
            <a:r>
              <a:rPr lang="en-US" sz="1800" dirty="0"/>
              <a:t>proposed </a:t>
            </a:r>
            <a:r>
              <a:rPr lang="en-US" sz="1800" dirty="0" smtClean="0"/>
              <a:t>model </a:t>
            </a:r>
            <a:r>
              <a:rPr lang="en-US" sz="1800" dirty="0"/>
              <a:t>builds up a flexible tool to model data in finance, ....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r>
              <a:rPr lang="tr-TR" sz="1800" i="1" dirty="0" smtClean="0"/>
              <a:t>Earlier </a:t>
            </a:r>
            <a:r>
              <a:rPr lang="en-US" sz="1800" i="1" dirty="0" smtClean="0"/>
              <a:t>estimation method</a:t>
            </a:r>
            <a:r>
              <a:rPr lang="tr-TR" sz="1800" i="1" dirty="0" smtClean="0"/>
              <a:t>s</a:t>
            </a:r>
            <a:r>
              <a:rPr lang="tr-TR" sz="1800" dirty="0" smtClean="0"/>
              <a:t>: </a:t>
            </a:r>
            <a:r>
              <a:rPr lang="en-US" sz="1800" dirty="0" smtClean="0"/>
              <a:t>…</a:t>
            </a:r>
            <a:r>
              <a:rPr lang="en-US" sz="1800" dirty="0"/>
              <a:t>such as MLE, continuum GMM. </a:t>
            </a:r>
            <a:r>
              <a:rPr lang="tr-TR" sz="1800" dirty="0" smtClean="0"/>
              <a:t> We apply a novel approach, …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i="1" dirty="0"/>
              <a:t>Estimation </a:t>
            </a:r>
            <a:r>
              <a:rPr lang="tr-TR" sz="1800" i="1" dirty="0" smtClean="0"/>
              <a:t>of </a:t>
            </a:r>
            <a:r>
              <a:rPr lang="en-US" sz="1800" i="1" dirty="0" smtClean="0"/>
              <a:t>GMM</a:t>
            </a:r>
            <a:r>
              <a:rPr lang="tr-TR" sz="1800" i="1" dirty="0" smtClean="0"/>
              <a:t> i</a:t>
            </a:r>
            <a:r>
              <a:rPr lang="en-US" sz="1800" i="1" dirty="0" smtClean="0"/>
              <a:t>n </a:t>
            </a:r>
            <a:r>
              <a:rPr lang="en-US" sz="1800" i="1" dirty="0"/>
              <a:t>our study</a:t>
            </a:r>
            <a:r>
              <a:rPr lang="en-US" sz="1800" dirty="0"/>
              <a:t>: </a:t>
            </a:r>
            <a:r>
              <a:rPr lang="tr-TR" sz="1800" dirty="0" smtClean="0"/>
              <a:t>… </a:t>
            </a:r>
            <a:r>
              <a:rPr lang="en-US" sz="1800" dirty="0" smtClean="0"/>
              <a:t>estimation </a:t>
            </a:r>
            <a:r>
              <a:rPr lang="en-US" sz="1800" dirty="0"/>
              <a:t>for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semi-parametric models 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is done </a:t>
            </a:r>
            <a:r>
              <a:rPr lang="en-US" sz="1800" dirty="0" smtClean="0"/>
              <a:t>by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CQP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tr-TR" sz="1800" dirty="0" smtClean="0"/>
          </a:p>
          <a:p>
            <a:pPr marL="0" indent="0">
              <a:buNone/>
            </a:pPr>
            <a:endParaRPr lang="tr-TR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Asymptotic distribution of the GMM CMARS Tikhonov </a:t>
            </a:r>
            <a:r>
              <a:rPr lang="en-US" b="1" dirty="0" smtClean="0"/>
              <a:t>estimator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Assumptions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   1.   </a:t>
            </a:r>
            <a:r>
              <a:rPr lang="tr-TR" dirty="0" smtClean="0"/>
              <a:t>             </a:t>
            </a:r>
            <a:r>
              <a:rPr lang="en-US" dirty="0" smtClean="0"/>
              <a:t>compact </a:t>
            </a:r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   2.  </a:t>
            </a:r>
            <a:r>
              <a:rPr lang="tr-TR" dirty="0" smtClean="0"/>
              <a:t>         </a:t>
            </a:r>
            <a:r>
              <a:rPr lang="en-US" dirty="0" smtClean="0"/>
              <a:t> </a:t>
            </a:r>
            <a:r>
              <a:rPr lang="tr-TR" dirty="0" smtClean="0"/>
              <a:t>        </a:t>
            </a:r>
            <a:r>
              <a:rPr lang="en-US" dirty="0" smtClean="0"/>
              <a:t>is continuously </a:t>
            </a:r>
            <a:r>
              <a:rPr lang="en-US" dirty="0"/>
              <a:t>differentiable in  </a:t>
            </a:r>
            <a:r>
              <a:rPr lang="tr-TR" dirty="0" smtClean="0"/>
              <a:t>      </a:t>
            </a:r>
            <a:r>
              <a:rPr lang="en-US" dirty="0" smtClean="0"/>
              <a:t>for </a:t>
            </a:r>
            <a:r>
              <a:rPr lang="en-US" dirty="0"/>
              <a:t>any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   3.   </a:t>
            </a:r>
            <a:r>
              <a:rPr lang="tr-TR" dirty="0" smtClean="0"/>
              <a:t>                     </a:t>
            </a:r>
            <a:r>
              <a:rPr lang="en-US" dirty="0" smtClean="0"/>
              <a:t>and </a:t>
            </a:r>
            <a:r>
              <a:rPr lang="tr-TR" dirty="0" smtClean="0"/>
              <a:t>                        </a:t>
            </a:r>
            <a:r>
              <a:rPr lang="en-US" dirty="0" smtClean="0"/>
              <a:t> </a:t>
            </a:r>
            <a:r>
              <a:rPr lang="en-US" dirty="0"/>
              <a:t>for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   4.  </a:t>
            </a:r>
            <a:r>
              <a:rPr lang="tr-TR" dirty="0" smtClean="0"/>
              <a:t>                                </a:t>
            </a:r>
            <a:r>
              <a:rPr lang="en-US" dirty="0" smtClean="0"/>
              <a:t>has </a:t>
            </a:r>
            <a:r>
              <a:rPr lang="en-US" dirty="0"/>
              <a:t>full column (P)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   5.   </a:t>
            </a:r>
            <a:r>
              <a:rPr lang="tr-TR" dirty="0" smtClean="0"/>
              <a:t>                </a:t>
            </a:r>
            <a:r>
              <a:rPr lang="en-US" dirty="0" smtClean="0"/>
              <a:t>  </a:t>
            </a:r>
            <a:r>
              <a:rPr lang="tr-TR" dirty="0" smtClean="0"/>
              <a:t>                </a:t>
            </a:r>
            <a:r>
              <a:rPr lang="en-US" dirty="0" smtClean="0"/>
              <a:t>following </a:t>
            </a:r>
            <a:r>
              <a:rPr lang="en-US" dirty="0"/>
              <a:t>the central limit theorem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   6. 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190726"/>
              </p:ext>
            </p:extLst>
          </p:nvPr>
        </p:nvGraphicFramePr>
        <p:xfrm>
          <a:off x="1787691" y="1700808"/>
          <a:ext cx="364840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8" name="Equation" r:id="rId6" imgW="2171700" imgH="342900" progId="Equation.3">
                  <p:embed/>
                </p:oleObj>
              </mc:Choice>
              <mc:Fallback>
                <p:oleObj name="Equation" r:id="rId6" imgW="2171700" imgH="342900" progId="Equation.3">
                  <p:embed/>
                  <p:pic>
                    <p:nvPicPr>
                      <p:cNvPr id="0" name="Picture 1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691" y="1700808"/>
                        <a:ext cx="3648405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963568"/>
              </p:ext>
            </p:extLst>
          </p:nvPr>
        </p:nvGraphicFramePr>
        <p:xfrm>
          <a:off x="2553719" y="2348880"/>
          <a:ext cx="209028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9" name="Equation" r:id="rId8" imgW="1206500" imgH="330200" progId="Equation.3">
                  <p:embed/>
                </p:oleObj>
              </mc:Choice>
              <mc:Fallback>
                <p:oleObj name="Equation" r:id="rId8" imgW="1206500" imgH="330200" progId="Equation.3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719" y="2348880"/>
                        <a:ext cx="2090289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0" algn="ctr"/>
                <a:tab pos="6032500" algn="r"/>
              </a:tabLst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0" algn="ctr"/>
                <a:tab pos="6032500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631675"/>
              </p:ext>
            </p:extLst>
          </p:nvPr>
        </p:nvGraphicFramePr>
        <p:xfrm>
          <a:off x="946083" y="3284984"/>
          <a:ext cx="601581" cy="30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0" name="Equation" r:id="rId10" imgW="444240" imgH="228600" progId="Equation.3">
                  <p:embed/>
                </p:oleObj>
              </mc:Choice>
              <mc:Fallback>
                <p:oleObj name="Equation" r:id="rId10" imgW="444240" imgH="228600" progId="Equation.3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083" y="3284984"/>
                        <a:ext cx="601581" cy="30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47685"/>
              </p:ext>
            </p:extLst>
          </p:nvPr>
        </p:nvGraphicFramePr>
        <p:xfrm>
          <a:off x="1018092" y="3717032"/>
          <a:ext cx="545200" cy="2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1" name="Equation" r:id="rId12" imgW="444307" imgH="203112" progId="Equation.3">
                  <p:embed/>
                </p:oleObj>
              </mc:Choice>
              <mc:Fallback>
                <p:oleObj name="Equation" r:id="rId12" imgW="444307" imgH="203112" progId="Equation.3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092" y="3717032"/>
                        <a:ext cx="545200" cy="2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601088"/>
              </p:ext>
            </p:extLst>
          </p:nvPr>
        </p:nvGraphicFramePr>
        <p:xfrm>
          <a:off x="4283968" y="3752081"/>
          <a:ext cx="161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2" name="Equation" r:id="rId14" imgW="164814" imgH="177492" progId="Equation.3">
                  <p:embed/>
                </p:oleObj>
              </mc:Choice>
              <mc:Fallback>
                <p:oleObj name="Equation" r:id="rId14" imgW="164814" imgH="177492" progId="Equation.3">
                  <p:embed/>
                  <p:pic>
                    <p:nvPicPr>
                      <p:cNvPr id="0" name="Picture 1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752081"/>
                        <a:ext cx="161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678944"/>
              </p:ext>
            </p:extLst>
          </p:nvPr>
        </p:nvGraphicFramePr>
        <p:xfrm>
          <a:off x="5148064" y="3717280"/>
          <a:ext cx="3540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3" name="Equation" r:id="rId16" imgW="215619" imgH="266353" progId="Equation.3">
                  <p:embed/>
                </p:oleObj>
              </mc:Choice>
              <mc:Fallback>
                <p:oleObj name="Equation" r:id="rId16" imgW="215619" imgH="266353" progId="Equation.3">
                  <p:embed/>
                  <p:pic>
                    <p:nvPicPr>
                      <p:cNvPr id="0" name="Picture 1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717280"/>
                        <a:ext cx="3540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607838"/>
              </p:ext>
            </p:extLst>
          </p:nvPr>
        </p:nvGraphicFramePr>
        <p:xfrm>
          <a:off x="921126" y="4149080"/>
          <a:ext cx="876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4" name="Equation" r:id="rId18" imgW="875920" imgH="215806" progId="Equation.3">
                  <p:embed/>
                </p:oleObj>
              </mc:Choice>
              <mc:Fallback>
                <p:oleObj name="Equation" r:id="rId18" imgW="875920" imgH="215806" progId="Equation.3">
                  <p:embed/>
                  <p:pic>
                    <p:nvPicPr>
                      <p:cNvPr id="0" name="Picture 1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126" y="4149080"/>
                        <a:ext cx="876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292730"/>
              </p:ext>
            </p:extLst>
          </p:nvPr>
        </p:nvGraphicFramePr>
        <p:xfrm>
          <a:off x="2399556" y="4146029"/>
          <a:ext cx="876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5" name="Equation" r:id="rId20" imgW="875920" imgH="215806" progId="Equation.3">
                  <p:embed/>
                </p:oleObj>
              </mc:Choice>
              <mc:Fallback>
                <p:oleObj name="Equation" r:id="rId20" imgW="875920" imgH="215806" progId="Equation.3">
                  <p:embed/>
                  <p:pic>
                    <p:nvPicPr>
                      <p:cNvPr id="0" name="Picture 1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556" y="4146029"/>
                        <a:ext cx="876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403825"/>
              </p:ext>
            </p:extLst>
          </p:nvPr>
        </p:nvGraphicFramePr>
        <p:xfrm>
          <a:off x="3635896" y="4136504"/>
          <a:ext cx="409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6" name="Equation" r:id="rId22" imgW="406224" imgH="228501" progId="Equation.3">
                  <p:embed/>
                </p:oleObj>
              </mc:Choice>
              <mc:Fallback>
                <p:oleObj name="Equation" r:id="rId22" imgW="406224" imgH="228501" progId="Equation.3">
                  <p:embed/>
                  <p:pic>
                    <p:nvPicPr>
                      <p:cNvPr id="0" name="Picture 1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136504"/>
                        <a:ext cx="409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177612"/>
              </p:ext>
            </p:extLst>
          </p:nvPr>
        </p:nvGraphicFramePr>
        <p:xfrm>
          <a:off x="1005111" y="4365104"/>
          <a:ext cx="1190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7" name="Equation" r:id="rId24" imgW="1193800" imgH="431800" progId="Equation.3">
                  <p:embed/>
                </p:oleObj>
              </mc:Choice>
              <mc:Fallback>
                <p:oleObj name="Equation" r:id="rId24" imgW="1193800" imgH="431800" progId="Equation.3">
                  <p:embed/>
                  <p:pic>
                    <p:nvPicPr>
                      <p:cNvPr id="0" name="Picture 1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111" y="4365104"/>
                        <a:ext cx="1190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805842"/>
              </p:ext>
            </p:extLst>
          </p:nvPr>
        </p:nvGraphicFramePr>
        <p:xfrm>
          <a:off x="915963" y="4861917"/>
          <a:ext cx="847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8" name="Equation" r:id="rId26" imgW="850531" imgH="291973" progId="Equation.3">
                  <p:embed/>
                </p:oleObj>
              </mc:Choice>
              <mc:Fallback>
                <p:oleObj name="Equation" r:id="rId26" imgW="850531" imgH="291973" progId="Equation.3">
                  <p:embed/>
                  <p:pic>
                    <p:nvPicPr>
                      <p:cNvPr id="0" name="Picture 1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63" y="4861917"/>
                        <a:ext cx="8477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939125"/>
              </p:ext>
            </p:extLst>
          </p:nvPr>
        </p:nvGraphicFramePr>
        <p:xfrm>
          <a:off x="1835696" y="4866109"/>
          <a:ext cx="495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9" name="Equation" r:id="rId28" imgW="494870" imgH="215713" progId="Equation.3">
                  <p:embed/>
                </p:oleObj>
              </mc:Choice>
              <mc:Fallback>
                <p:oleObj name="Equation" r:id="rId28" imgW="494870" imgH="215713" progId="Equation.3">
                  <p:embed/>
                  <p:pic>
                    <p:nvPicPr>
                      <p:cNvPr id="0" name="Picture 1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866109"/>
                        <a:ext cx="495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437399"/>
              </p:ext>
            </p:extLst>
          </p:nvPr>
        </p:nvGraphicFramePr>
        <p:xfrm>
          <a:off x="1018091" y="5179665"/>
          <a:ext cx="13811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70" name="Equation" r:id="rId30" imgW="1383699" imgH="406224" progId="Equation.3">
                  <p:embed/>
                </p:oleObj>
              </mc:Choice>
              <mc:Fallback>
                <p:oleObj name="Equation" r:id="rId30" imgW="1383699" imgH="406224" progId="Equation.3">
                  <p:embed/>
                  <p:pic>
                    <p:nvPicPr>
                      <p:cNvPr id="0" name="Picture 1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091" y="5179665"/>
                        <a:ext cx="13811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5240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156176" y="20608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(11)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80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Asymptotic distribution of the GMM CMARS Tikhonov </a:t>
            </a:r>
            <a:r>
              <a:rPr lang="en-US" b="1" dirty="0" smtClean="0"/>
              <a:t>estimator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0" algn="ctr"/>
                <a:tab pos="6032500" algn="r"/>
              </a:tabLst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0" algn="ctr"/>
                <a:tab pos="6032500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5240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92" y="1714500"/>
            <a:ext cx="6168522" cy="404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444208" y="305966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(12)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65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Asymptotic distribution of the GMM CMARS Tikhonov </a:t>
            </a:r>
            <a:r>
              <a:rPr lang="en-US" b="1" dirty="0" smtClean="0"/>
              <a:t>estimator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0" algn="ctr"/>
                <a:tab pos="6032500" algn="r"/>
              </a:tabLst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0" algn="ctr"/>
                <a:tab pos="6032500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5240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b="1854"/>
          <a:stretch>
            <a:fillRect/>
          </a:stretch>
        </p:blipFill>
        <p:spPr bwMode="auto">
          <a:xfrm>
            <a:off x="899592" y="1657023"/>
            <a:ext cx="6552728" cy="393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8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Asymptotic distribution of the GMM CMARS Tikhonov </a:t>
            </a:r>
            <a:r>
              <a:rPr lang="en-US" b="1" dirty="0" smtClean="0"/>
              <a:t>estimator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0" algn="ctr"/>
                <a:tab pos="6032500" algn="r"/>
              </a:tabLst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0" algn="ctr"/>
                <a:tab pos="6032500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5240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628800"/>
            <a:ext cx="546566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90" y="2924944"/>
            <a:ext cx="638852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2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Asymptotic distribution of the GMM CMARS Tikhonov </a:t>
            </a:r>
            <a:r>
              <a:rPr lang="en-US" b="1" dirty="0" smtClean="0"/>
              <a:t>estimator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0" algn="ctr"/>
                <a:tab pos="6032500" algn="r"/>
              </a:tabLst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48000" algn="ctr"/>
                <a:tab pos="6032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0" algn="ctr"/>
                <a:tab pos="6032500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5240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445785" cy="36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4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Application(s) to </a:t>
            </a:r>
            <a:r>
              <a:rPr lang="en-US" b="1" dirty="0" smtClean="0"/>
              <a:t>Finance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Significance tests </a:t>
            </a:r>
            <a:r>
              <a:rPr lang="en-US" dirty="0"/>
              <a:t>for nonparametric methods: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-values of the </a:t>
            </a:r>
            <a:r>
              <a:rPr lang="en-US" dirty="0" smtClean="0"/>
              <a:t>Conditional </a:t>
            </a:r>
            <a:r>
              <a:rPr lang="en-US" dirty="0"/>
              <a:t>Predictive Ability test for mean squared error (MSE), </a:t>
            </a:r>
          </a:p>
          <a:p>
            <a:pPr lvl="1"/>
            <a:r>
              <a:rPr lang="en-US" dirty="0"/>
              <a:t>QLIKE, </a:t>
            </a:r>
          </a:p>
          <a:p>
            <a:pPr lvl="1"/>
            <a:r>
              <a:rPr lang="en-US" dirty="0"/>
              <a:t>Mean Absolute error (MAE), </a:t>
            </a:r>
          </a:p>
          <a:p>
            <a:pPr lvl="1"/>
            <a:r>
              <a:rPr lang="en-US" dirty="0"/>
              <a:t>Mean Absolute error in terms of standard deviation   (</a:t>
            </a:r>
            <a:r>
              <a:rPr lang="en-US" dirty="0" err="1"/>
              <a:t>MAEsd</a:t>
            </a:r>
            <a:r>
              <a:rPr lang="en-US" dirty="0"/>
              <a:t>)</a:t>
            </a:r>
          </a:p>
          <a:p>
            <a:endParaRPr lang="en-US" dirty="0"/>
          </a:p>
          <a:p>
            <a:pPr lvl="0"/>
            <a:r>
              <a:rPr lang="en-US" dirty="0"/>
              <a:t>Bias in mean</a:t>
            </a:r>
          </a:p>
          <a:p>
            <a:pPr lvl="0"/>
            <a:r>
              <a:rPr lang="en-US" dirty="0"/>
              <a:t>Bias in median </a:t>
            </a:r>
          </a:p>
          <a:p>
            <a:pPr lvl="0"/>
            <a:r>
              <a:rPr lang="en-US" dirty="0"/>
              <a:t>Interquartile range (IQR)</a:t>
            </a:r>
          </a:p>
          <a:p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Numerical experiments / Monte Carlo simulations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</a:t>
            </a:r>
            <a:r>
              <a:rPr lang="en-US" dirty="0">
                <a:solidFill>
                  <a:srgbClr val="0070C0"/>
                </a:solidFill>
              </a:rPr>
              <a:t>alternative model specifications</a:t>
            </a:r>
            <a:r>
              <a:rPr lang="en-US" dirty="0"/>
              <a:t>:  simulated sampling distribution of  </a:t>
            </a:r>
            <a:r>
              <a:rPr lang="en-US" i="1" dirty="0">
                <a:solidFill>
                  <a:srgbClr val="0070C0"/>
                </a:solidFill>
              </a:rPr>
              <a:t>weights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for different </a:t>
            </a:r>
            <a:r>
              <a:rPr lang="en-US" dirty="0">
                <a:solidFill>
                  <a:srgbClr val="0070C0"/>
                </a:solidFill>
              </a:rPr>
              <a:t>sample sizes</a:t>
            </a:r>
            <a:r>
              <a:rPr lang="en-US" dirty="0"/>
              <a:t> </a:t>
            </a:r>
            <a:r>
              <a:rPr lang="en-US" i="1" dirty="0"/>
              <a:t>T </a:t>
            </a:r>
            <a:r>
              <a:rPr lang="en-US" dirty="0"/>
              <a:t>={1500</a:t>
            </a:r>
            <a:r>
              <a:rPr lang="en-US" i="1" dirty="0"/>
              <a:t>, </a:t>
            </a:r>
            <a:r>
              <a:rPr lang="en-US" dirty="0"/>
              <a:t>3000</a:t>
            </a:r>
            <a:r>
              <a:rPr lang="en-US" i="1" dirty="0"/>
              <a:t>, </a:t>
            </a:r>
            <a:r>
              <a:rPr lang="en-US" dirty="0"/>
              <a:t>4500} and sets of </a:t>
            </a:r>
            <a:r>
              <a:rPr lang="en-US" dirty="0">
                <a:solidFill>
                  <a:srgbClr val="0070C0"/>
                </a:solidFill>
              </a:rPr>
              <a:t>moment conditions</a:t>
            </a:r>
            <a:r>
              <a:rPr lang="en-US" dirty="0"/>
              <a:t> </a:t>
            </a:r>
            <a:r>
              <a:rPr lang="en-US" i="1" dirty="0"/>
              <a:t>g </a:t>
            </a:r>
            <a:r>
              <a:rPr lang="en-US" dirty="0"/>
              <a:t>= {1</a:t>
            </a:r>
            <a:r>
              <a:rPr lang="en-US" i="1" dirty="0"/>
              <a:t>, </a:t>
            </a:r>
            <a:r>
              <a:rPr lang="en-US" dirty="0"/>
              <a:t>3</a:t>
            </a:r>
            <a:r>
              <a:rPr lang="en-US" i="1" dirty="0"/>
              <a:t>, </a:t>
            </a:r>
            <a:r>
              <a:rPr lang="en-US" dirty="0"/>
              <a:t>5</a:t>
            </a:r>
            <a:r>
              <a:rPr lang="en-US" i="1" dirty="0"/>
              <a:t>, </a:t>
            </a:r>
            <a:r>
              <a:rPr lang="en-US" dirty="0"/>
              <a:t>7</a:t>
            </a:r>
            <a:r>
              <a:rPr lang="en-US" i="1" dirty="0"/>
              <a:t>, </a:t>
            </a:r>
            <a:r>
              <a:rPr lang="en-US" dirty="0"/>
              <a:t>10}.</a:t>
            </a:r>
            <a:endParaRPr lang="en-US" sz="2800" dirty="0"/>
          </a:p>
          <a:p>
            <a:endParaRPr lang="en-US" sz="2800" dirty="0"/>
          </a:p>
          <a:p>
            <a:r>
              <a:rPr lang="en-US" dirty="0"/>
              <a:t>Data sets</a:t>
            </a:r>
            <a:endParaRPr lang="en-US" sz="2800" dirty="0"/>
          </a:p>
          <a:p>
            <a:r>
              <a:rPr lang="en-US" dirty="0"/>
              <a:t>Criteria: </a:t>
            </a:r>
            <a:r>
              <a:rPr lang="tr-TR" sz="2800" dirty="0" smtClean="0"/>
              <a:t> </a:t>
            </a:r>
            <a:r>
              <a:rPr lang="en-US" dirty="0" smtClean="0"/>
              <a:t>significant </a:t>
            </a:r>
            <a:r>
              <a:rPr lang="en-US" dirty="0" err="1">
                <a:solidFill>
                  <a:srgbClr val="0070C0"/>
                </a:solidFill>
              </a:rPr>
              <a:t>Ljung</a:t>
            </a:r>
            <a:r>
              <a:rPr lang="en-US" dirty="0">
                <a:solidFill>
                  <a:srgbClr val="0070C0"/>
                </a:solidFill>
              </a:rPr>
              <a:t>-Box </a:t>
            </a:r>
            <a:r>
              <a:rPr lang="en-US" i="1" dirty="0">
                <a:solidFill>
                  <a:srgbClr val="0070C0"/>
                </a:solidFill>
              </a:rPr>
              <a:t>Q </a:t>
            </a:r>
            <a:r>
              <a:rPr lang="en-US" dirty="0">
                <a:solidFill>
                  <a:srgbClr val="0070C0"/>
                </a:solidFill>
              </a:rPr>
              <a:t>statistic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dirty="0"/>
              <a:t>In order to assess the </a:t>
            </a:r>
            <a:r>
              <a:rPr lang="en-US" dirty="0">
                <a:solidFill>
                  <a:srgbClr val="0070C0"/>
                </a:solidFill>
              </a:rPr>
              <a:t>predictive performance</a:t>
            </a:r>
            <a:r>
              <a:rPr lang="en-US" dirty="0"/>
              <a:t>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estimators </a:t>
            </a:r>
            <a:r>
              <a:rPr lang="en-US" dirty="0"/>
              <a:t>considered, we use the squared returns as a proxy </a:t>
            </a:r>
            <a:r>
              <a:rPr lang="tr-TR" dirty="0" smtClean="0"/>
              <a:t>and </a:t>
            </a:r>
            <a:r>
              <a:rPr lang="en-US" dirty="0" smtClean="0"/>
              <a:t>well-known </a:t>
            </a:r>
            <a:r>
              <a:rPr lang="en-US" dirty="0"/>
              <a:t>loss functions: the MSE, the QLIKE, the Mean Absolute Error (MAE) and its equivalent formulation in terms of standard </a:t>
            </a:r>
            <a:r>
              <a:rPr lang="en-US" dirty="0" smtClean="0"/>
              <a:t>deviations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MAEsd</a:t>
            </a:r>
            <a:r>
              <a:rPr lang="en-US" dirty="0" smtClean="0"/>
              <a:t>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46" y="5517232"/>
            <a:ext cx="1279563" cy="1242608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42988"/>
            <a:ext cx="8229600" cy="46862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tr-TR" dirty="0" smtClean="0">
              <a:latin typeface="Arial Narrow" panose="020B0606020202030204" pitchFamily="34" charset="0"/>
            </a:endParaRP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Novel estimator for GMM </a:t>
            </a:r>
          </a:p>
          <a:p>
            <a:pPr lvl="1"/>
            <a:r>
              <a:rPr lang="tr-TR" dirty="0" smtClean="0"/>
              <a:t>Efficient and consistent</a:t>
            </a:r>
          </a:p>
          <a:p>
            <a:r>
              <a:rPr lang="tr-TR" dirty="0" smtClean="0"/>
              <a:t>Faster Convergence and Unbiased?</a:t>
            </a:r>
          </a:p>
          <a:p>
            <a:r>
              <a:rPr lang="tr-TR" dirty="0" smtClean="0"/>
              <a:t>Global Optimum?</a:t>
            </a:r>
          </a:p>
          <a:p>
            <a:r>
              <a:rPr lang="tr-TR" dirty="0" smtClean="0"/>
              <a:t>Tests by well-known data-sets</a:t>
            </a:r>
          </a:p>
          <a:p>
            <a:endParaRPr lang="tr-TR" dirty="0" smtClean="0">
              <a:latin typeface="Arial Narrow" panose="020B0606020202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68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EURO2015</a:t>
            </a:r>
            <a:endParaRPr lang="en-GB" sz="9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" y="-2295636"/>
            <a:ext cx="9363978" cy="9721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049726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838200" y="27173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EURO2015</a:t>
            </a:r>
            <a:endParaRPr lang="en-GB" sz="9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Introduction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200" b="1" dirty="0" smtClean="0"/>
              <a:t>1.</a:t>
            </a:r>
            <a:r>
              <a:rPr lang="tr-TR" sz="2200" dirty="0" smtClean="0"/>
              <a:t>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finite number of observations </a:t>
            </a:r>
            <a:r>
              <a:rPr lang="en-US" sz="2200" dirty="0" smtClean="0"/>
              <a:t>generate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finite number of moment conditions </a:t>
            </a:r>
            <a:r>
              <a:rPr lang="en-US" sz="2200" dirty="0" smtClean="0"/>
              <a:t>(empirical) </a:t>
            </a:r>
            <a:r>
              <a:rPr lang="tr-TR" sz="2200" dirty="0" smtClean="0"/>
              <a:t>and </a:t>
            </a:r>
            <a:r>
              <a:rPr lang="en-US" sz="2200" dirty="0" smtClean="0"/>
              <a:t>at the same </a:t>
            </a:r>
            <a:r>
              <a:rPr lang="tr-TR" sz="2200" dirty="0" smtClean="0"/>
              <a:t>time </a:t>
            </a:r>
            <a:r>
              <a:rPr lang="en-US" sz="2200" dirty="0" smtClean="0"/>
              <a:t>moment conditions for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infinite number of theoretical processes</a:t>
            </a:r>
            <a:r>
              <a:rPr lang="en-US" sz="2200" dirty="0" smtClean="0"/>
              <a:t> can be generated </a:t>
            </a:r>
            <a:endParaRPr lang="tr-TR" sz="2200" dirty="0" smtClean="0"/>
          </a:p>
          <a:p>
            <a:pPr marL="0" indent="0">
              <a:buNone/>
            </a:pPr>
            <a:endParaRPr lang="tr-TR" sz="2200" dirty="0" smtClean="0"/>
          </a:p>
          <a:p>
            <a:pPr marL="0" indent="0">
              <a:buNone/>
            </a:pPr>
            <a:r>
              <a:rPr lang="tr-TR" sz="2200" b="1" dirty="0" smtClean="0"/>
              <a:t>2.</a:t>
            </a:r>
            <a:r>
              <a:rPr lang="tr-TR" sz="2200" dirty="0" smtClean="0"/>
              <a:t> </a:t>
            </a:r>
            <a:r>
              <a:rPr lang="en-US" sz="2200" dirty="0" smtClean="0"/>
              <a:t>Then </a:t>
            </a:r>
            <a:r>
              <a:rPr lang="en-US" sz="2200" dirty="0"/>
              <a:t>moment conditions, especially, first and second moment conditions should be written. After that the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unknown parameters </a:t>
            </a:r>
            <a:r>
              <a:rPr lang="en-US" sz="2200" dirty="0"/>
              <a:t>of the model that satisfies these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moment conditions </a:t>
            </a:r>
            <a:r>
              <a:rPr lang="en-US" sz="2200" dirty="0"/>
              <a:t>should be found/determined by using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Conic Quadratic Optimization </a:t>
            </a:r>
            <a:r>
              <a:rPr lang="en-US" sz="2200" dirty="0"/>
              <a:t>(CQP).</a:t>
            </a:r>
          </a:p>
          <a:p>
            <a:pPr marL="0" indent="0">
              <a:buNone/>
            </a:pPr>
            <a:endParaRPr lang="tr-TR" sz="2200" dirty="0" smtClean="0"/>
          </a:p>
          <a:p>
            <a:pPr marL="0" indent="0">
              <a:buNone/>
            </a:pPr>
            <a:r>
              <a:rPr lang="tr-TR" sz="2200" b="1" dirty="0" smtClean="0"/>
              <a:t>3.</a:t>
            </a:r>
            <a:r>
              <a:rPr lang="tr-TR" sz="2200" dirty="0" smtClean="0"/>
              <a:t> </a:t>
            </a:r>
            <a:r>
              <a:rPr lang="en-US" sz="2200" dirty="0" smtClean="0"/>
              <a:t>In </a:t>
            </a:r>
            <a:r>
              <a:rPr lang="en-US" sz="2200" dirty="0"/>
              <a:t>order to generalize our model for the process that has infinite number of observations, we proof that our model conditions are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efficient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consistent</a:t>
            </a:r>
            <a:r>
              <a:rPr lang="en-US" sz="22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Methodology (General Form)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Generalized Partial Linear Model </a:t>
            </a:r>
            <a:r>
              <a:rPr lang="en-US" dirty="0"/>
              <a:t>(GPLM) which extends the Generalized Linear Model (GLM). A GPLM separates the set of explanatory variables into two subsets and combines a linear model with a nonlinear model by addition.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en-US" dirty="0"/>
              <a:t>The general GPLM model is given by the following </a:t>
            </a:r>
            <a:r>
              <a:rPr lang="en-US" dirty="0" smtClean="0"/>
              <a:t>function</a:t>
            </a:r>
            <a:r>
              <a:rPr lang="en-US" dirty="0"/>
              <a:t>							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en-US" dirty="0"/>
              <a:t>financial sectors, many processes expressed by stochastic differential equations can be stated by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linear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submodel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 the deterministic drift term </a:t>
            </a:r>
            <a:r>
              <a:rPr lang="en-US" dirty="0"/>
              <a:t>and by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nonlinear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submodel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 the stochastic diffusion term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general GPLM model is given by the following </a:t>
            </a:r>
            <a:r>
              <a:rPr lang="en-US" dirty="0" smtClean="0"/>
              <a:t>function</a:t>
            </a:r>
            <a:endParaRPr lang="tr-TR" dirty="0" smtClean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Here, </a:t>
            </a:r>
            <a:r>
              <a:rPr lang="tr-TR" dirty="0" smtClean="0"/>
              <a:t>                                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ﬁnite-dimensional parameter </a:t>
            </a:r>
            <a:r>
              <a:rPr lang="en-US" dirty="0"/>
              <a:t>and   is a smooth function which is introduced to estimate the nonlinear part of GPLM.</a:t>
            </a:r>
            <a:endParaRPr lang="tr-TR" dirty="0" smtClean="0"/>
          </a:p>
          <a:p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545816"/>
              </p:ext>
            </p:extLst>
          </p:nvPr>
        </p:nvGraphicFramePr>
        <p:xfrm>
          <a:off x="1942309" y="2883793"/>
          <a:ext cx="3432412" cy="40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" r:id="rId6" imgW="2209800" imgH="254000" progId="">
                  <p:embed/>
                </p:oleObj>
              </mc:Choice>
              <mc:Fallback>
                <p:oleObj r:id="rId6" imgW="2209800" imgH="254000" progId="">
                  <p:embed/>
                  <p:pic>
                    <p:nvPicPr>
                      <p:cNvPr id="0" name="Picture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2309" y="2883793"/>
                        <a:ext cx="3432412" cy="40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533189"/>
              </p:ext>
            </p:extLst>
          </p:nvPr>
        </p:nvGraphicFramePr>
        <p:xfrm>
          <a:off x="1624236" y="4871442"/>
          <a:ext cx="1435596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" r:id="rId8" imgW="1218671" imgH="304668" progId="">
                  <p:embed/>
                </p:oleObj>
              </mc:Choice>
              <mc:Fallback>
                <p:oleObj r:id="rId8" imgW="1218671" imgH="304668" progId="">
                  <p:embed/>
                  <p:pic>
                    <p:nvPicPr>
                      <p:cNvPr id="0" name="Picture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236" y="4871442"/>
                        <a:ext cx="1435596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72200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35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Methodology (General Form)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In </a:t>
            </a:r>
            <a:r>
              <a:rPr lang="en-US" sz="1900" dirty="0"/>
              <a:t>order to represent the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smooth function, nonparametric models </a:t>
            </a:r>
            <a:r>
              <a:rPr lang="en-US" sz="1900" dirty="0"/>
              <a:t>are preferred because they are more flexible than nonlinear models. Here, we also assume that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vectors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9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1900" dirty="0" smtClean="0"/>
              <a:t>and  </a:t>
            </a:r>
            <a:r>
              <a:rPr lang="tr-TR" sz="1900" dirty="0" smtClean="0"/>
              <a:t>    </a:t>
            </a:r>
            <a:r>
              <a:rPr lang="en-US" sz="1900" dirty="0" smtClean="0"/>
              <a:t>come </a:t>
            </a:r>
            <a:r>
              <a:rPr lang="en-US" sz="1900" dirty="0"/>
              <a:t>from a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decomposition</a:t>
            </a:r>
            <a:r>
              <a:rPr lang="en-US" sz="1900" dirty="0"/>
              <a:t> of the set of explanatory variables</a:t>
            </a:r>
            <a:r>
              <a:rPr lang="en-US" sz="1900" dirty="0" smtClean="0"/>
              <a:t>.</a:t>
            </a:r>
            <a:endParaRPr lang="tr-TR" sz="1900" dirty="0" smtClean="0"/>
          </a:p>
          <a:p>
            <a:r>
              <a:rPr lang="en-US" sz="1900" dirty="0" smtClean="0"/>
              <a:t> </a:t>
            </a:r>
            <a:r>
              <a:rPr lang="tr-TR" sz="1900" dirty="0" smtClean="0"/>
              <a:t>      </a:t>
            </a:r>
            <a:r>
              <a:rPr lang="en-US" sz="1900" dirty="0" smtClean="0"/>
              <a:t>denotes </a:t>
            </a:r>
            <a:r>
              <a:rPr lang="en-US" sz="1900" dirty="0"/>
              <a:t>an </a:t>
            </a:r>
            <a:r>
              <a:rPr lang="en-US" sz="1900" i="1" dirty="0"/>
              <a:t>p</a:t>
            </a:r>
            <a:r>
              <a:rPr lang="en-US" sz="1900" dirty="0"/>
              <a:t>-dimensional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random vector</a:t>
            </a:r>
            <a:r>
              <a:rPr lang="en-US" sz="1900" dirty="0"/>
              <a:t> which typically represents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discrete covariates</a:t>
            </a:r>
            <a:r>
              <a:rPr lang="en-US" sz="1900" dirty="0"/>
              <a:t>,  </a:t>
            </a:r>
            <a:endParaRPr lang="tr-TR" sz="1900" dirty="0" smtClean="0"/>
          </a:p>
          <a:p>
            <a:r>
              <a:rPr lang="tr-TR" sz="1900" dirty="0" smtClean="0"/>
              <a:t>       </a:t>
            </a:r>
            <a:r>
              <a:rPr lang="en-US" sz="1900" dirty="0" smtClean="0"/>
              <a:t>is </a:t>
            </a:r>
            <a:r>
              <a:rPr lang="en-US" sz="1900" dirty="0"/>
              <a:t>a </a:t>
            </a:r>
            <a:r>
              <a:rPr lang="en-US" sz="1900" i="1" dirty="0"/>
              <a:t>q</a:t>
            </a:r>
            <a:r>
              <a:rPr lang="en-US" sz="1900" dirty="0"/>
              <a:t>-dimensional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random vector of continuous covariates </a:t>
            </a:r>
            <a:r>
              <a:rPr lang="en-US" sz="1900" dirty="0"/>
              <a:t>which is to be modeled in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a nonparametric 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way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200" dirty="0"/>
              <a:t>There are different kinds of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estimation methods</a:t>
            </a:r>
            <a:r>
              <a:rPr lang="en-US" sz="2200" dirty="0"/>
              <a:t> for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GPLM</a:t>
            </a:r>
            <a:r>
              <a:rPr lang="en-US" sz="2200" dirty="0"/>
              <a:t>. Generally, the estimation methods for the model of Eqn. (1) are based on the idea that an estimate </a:t>
            </a:r>
            <a:r>
              <a:rPr lang="tr-TR" sz="2200" dirty="0" smtClean="0"/>
              <a:t>    </a:t>
            </a:r>
            <a:r>
              <a:rPr lang="en-US" sz="2200" dirty="0" smtClean="0"/>
              <a:t>can </a:t>
            </a:r>
            <a:r>
              <a:rPr lang="en-US" sz="2200" dirty="0"/>
              <a:t>be found for a known  </a:t>
            </a:r>
            <a:r>
              <a:rPr lang="tr-TR" sz="2200" dirty="0" smtClean="0"/>
              <a:t>     </a:t>
            </a:r>
          </a:p>
          <a:p>
            <a:pPr>
              <a:buNone/>
            </a:pPr>
            <a:r>
              <a:rPr lang="tr-TR" sz="2200" dirty="0"/>
              <a:t> </a:t>
            </a:r>
            <a:r>
              <a:rPr lang="tr-TR" sz="2200" dirty="0" smtClean="0"/>
              <a:t>           </a:t>
            </a:r>
            <a:r>
              <a:rPr lang="en-US" sz="2200" dirty="0" smtClean="0"/>
              <a:t>and </a:t>
            </a:r>
            <a:r>
              <a:rPr lang="en-US" sz="2200" dirty="0"/>
              <a:t>an estimate  </a:t>
            </a:r>
            <a:r>
              <a:rPr lang="tr-TR" sz="2200" dirty="0" smtClean="0"/>
              <a:t>        </a:t>
            </a:r>
            <a:r>
              <a:rPr lang="en-US" sz="2200" dirty="0" smtClean="0"/>
              <a:t>can </a:t>
            </a:r>
            <a:r>
              <a:rPr lang="en-US" sz="2200" dirty="0"/>
              <a:t>be found for a </a:t>
            </a:r>
            <a:r>
              <a:rPr lang="en-US" sz="2200" dirty="0" smtClean="0"/>
              <a:t>known</a:t>
            </a:r>
            <a:r>
              <a:rPr lang="tr-TR" sz="2200" dirty="0" smtClean="0"/>
              <a:t>   </a:t>
            </a:r>
            <a:r>
              <a:rPr lang="en-US" sz="2200" dirty="0" smtClean="0"/>
              <a:t> , </a:t>
            </a:r>
            <a:endParaRPr lang="tr-TR" sz="2200" dirty="0" smtClean="0"/>
          </a:p>
          <a:p>
            <a:pPr>
              <a:buNone/>
            </a:pPr>
            <a:r>
              <a:rPr lang="tr-TR" sz="2200" dirty="0" smtClean="0"/>
              <a:t>     </a:t>
            </a:r>
            <a:r>
              <a:rPr lang="en-US" sz="2200" dirty="0" smtClean="0"/>
              <a:t>especially</a:t>
            </a:r>
            <a:r>
              <a:rPr lang="en-US" sz="2200" dirty="0"/>
              <a:t>, </a:t>
            </a:r>
            <a:r>
              <a:rPr lang="en-US" sz="2200" dirty="0" smtClean="0"/>
              <a:t>for </a:t>
            </a:r>
            <a:r>
              <a:rPr lang="tr-TR" sz="2200" dirty="0" smtClean="0"/>
              <a:t>    .</a:t>
            </a:r>
          </a:p>
          <a:p>
            <a:pPr>
              <a:buNone/>
            </a:pPr>
            <a:endParaRPr lang="tr-TR" sz="2200" dirty="0" smtClean="0">
              <a:latin typeface="Arial Narrow" panose="020B0606020202030204" pitchFamily="34" charset="0"/>
            </a:endParaRPr>
          </a:p>
          <a:p>
            <a:endParaRPr lang="tr-TR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232523"/>
              </p:ext>
            </p:extLst>
          </p:nvPr>
        </p:nvGraphicFramePr>
        <p:xfrm>
          <a:off x="971600" y="2924944"/>
          <a:ext cx="18097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5" r:id="rId6" imgW="177492" imgH="164814" progId="">
                  <p:embed/>
                </p:oleObj>
              </mc:Choice>
              <mc:Fallback>
                <p:oleObj r:id="rId6" imgW="177492" imgH="164814" progId="">
                  <p:embed/>
                  <p:pic>
                    <p:nvPicPr>
                      <p:cNvPr id="0" name="Picture 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924944"/>
                        <a:ext cx="180975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654038"/>
              </p:ext>
            </p:extLst>
          </p:nvPr>
        </p:nvGraphicFramePr>
        <p:xfrm>
          <a:off x="950034" y="3564632"/>
          <a:ext cx="381606" cy="224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6" r:id="rId8" imgW="152268" imgH="164957" progId="">
                  <p:embed/>
                </p:oleObj>
              </mc:Choice>
              <mc:Fallback>
                <p:oleObj r:id="rId8" imgW="152268" imgH="164957" progId="">
                  <p:embed/>
                  <p:pic>
                    <p:nvPicPr>
                      <p:cNvPr id="0" name="Picture 7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034" y="3564632"/>
                        <a:ext cx="381606" cy="2244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584546"/>
              </p:ext>
            </p:extLst>
          </p:nvPr>
        </p:nvGraphicFramePr>
        <p:xfrm>
          <a:off x="5004048" y="4509120"/>
          <a:ext cx="1619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7" r:id="rId10" imgW="0" imgH="0" progId="">
                  <p:embed/>
                </p:oleObj>
              </mc:Choice>
              <mc:Fallback>
                <p:oleObj r:id="rId10" imgW="0" imgH="0" progId="">
                  <p:embed/>
                  <p:pic>
                    <p:nvPicPr>
                      <p:cNvPr id="0" name="AutoShape 7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509120"/>
                        <a:ext cx="1619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35918"/>
              </p:ext>
            </p:extLst>
          </p:nvPr>
        </p:nvGraphicFramePr>
        <p:xfrm>
          <a:off x="827584" y="5216785"/>
          <a:ext cx="432048" cy="37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8" r:id="rId11" imgW="291973" imgH="253890" progId="">
                  <p:embed/>
                </p:oleObj>
              </mc:Choice>
              <mc:Fallback>
                <p:oleObj r:id="rId11" imgW="291973" imgH="253890" progId="">
                  <p:embed/>
                  <p:pic>
                    <p:nvPicPr>
                      <p:cNvPr id="0" name="Picture 7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216785"/>
                        <a:ext cx="432048" cy="372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406964"/>
              </p:ext>
            </p:extLst>
          </p:nvPr>
        </p:nvGraphicFramePr>
        <p:xfrm>
          <a:off x="3192612" y="5207099"/>
          <a:ext cx="443284" cy="382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9" r:id="rId13" imgW="291973" imgH="253890" progId="">
                  <p:embed/>
                </p:oleObj>
              </mc:Choice>
              <mc:Fallback>
                <p:oleObj r:id="rId13" imgW="291973" imgH="253890" progId="">
                  <p:embed/>
                  <p:pic>
                    <p:nvPicPr>
                      <p:cNvPr id="0" name="Picture 7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612" y="5207099"/>
                        <a:ext cx="443284" cy="382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38" name="Object 750"/>
          <p:cNvGraphicFramePr>
            <a:graphicFrameLocks noChangeAspect="1"/>
          </p:cNvGraphicFramePr>
          <p:nvPr/>
        </p:nvGraphicFramePr>
        <p:xfrm>
          <a:off x="3541340" y="2251444"/>
          <a:ext cx="310580" cy="241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0" r:id="rId15" imgW="152268" imgH="164957" progId="">
                  <p:embed/>
                </p:oleObj>
              </mc:Choice>
              <mc:Fallback>
                <p:oleObj r:id="rId15" imgW="152268" imgH="164957" progId="">
                  <p:embed/>
                  <p:pic>
                    <p:nvPicPr>
                      <p:cNvPr id="0" name="Picture 7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340" y="2251444"/>
                        <a:ext cx="310580" cy="241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39" name="Object 751"/>
          <p:cNvGraphicFramePr>
            <a:graphicFrameLocks noChangeAspect="1"/>
          </p:cNvGraphicFramePr>
          <p:nvPr/>
        </p:nvGraphicFramePr>
        <p:xfrm>
          <a:off x="2878857" y="2276996"/>
          <a:ext cx="18097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1" r:id="rId16" imgW="177492" imgH="164814" progId="">
                  <p:embed/>
                </p:oleObj>
              </mc:Choice>
              <mc:Fallback>
                <p:oleObj r:id="rId16" imgW="177492" imgH="164814" progId="">
                  <p:embed/>
                  <p:pic>
                    <p:nvPicPr>
                      <p:cNvPr id="0" name="Picture 7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857" y="2276996"/>
                        <a:ext cx="180975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41" name="Rectangle 7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3040" name="Object 752"/>
          <p:cNvGraphicFramePr>
            <a:graphicFrameLocks noChangeAspect="1"/>
          </p:cNvGraphicFramePr>
          <p:nvPr/>
        </p:nvGraphicFramePr>
        <p:xfrm>
          <a:off x="4860032" y="4733616"/>
          <a:ext cx="288032" cy="423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2" r:id="rId17" imgW="164957" imgH="241091" progId="">
                  <p:embed/>
                </p:oleObj>
              </mc:Choice>
              <mc:Fallback>
                <p:oleObj r:id="rId17" imgW="164957" imgH="241091" progId="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733616"/>
                        <a:ext cx="288032" cy="423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43" name="Rectangle 7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3042" name="Object 754"/>
          <p:cNvGraphicFramePr>
            <a:graphicFrameLocks noChangeAspect="1"/>
          </p:cNvGraphicFramePr>
          <p:nvPr/>
        </p:nvGraphicFramePr>
        <p:xfrm>
          <a:off x="6651848" y="5229200"/>
          <a:ext cx="224408" cy="280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3" r:id="rId19" imgW="164957" imgH="203024" progId="">
                  <p:embed/>
                </p:oleObj>
              </mc:Choice>
              <mc:Fallback>
                <p:oleObj r:id="rId19" imgW="164957" imgH="203024" progId="">
                  <p:embed/>
                  <p:pic>
                    <p:nvPicPr>
                      <p:cNvPr id="0" name="Picture 7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848" y="5229200"/>
                        <a:ext cx="224408" cy="2805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45" name="Rectangle 7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3044" name="Object 756"/>
          <p:cNvGraphicFramePr>
            <a:graphicFrameLocks noChangeAspect="1"/>
          </p:cNvGraphicFramePr>
          <p:nvPr/>
        </p:nvGraphicFramePr>
        <p:xfrm>
          <a:off x="2483768" y="5589240"/>
          <a:ext cx="233933" cy="34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4" r:id="rId21" imgW="164957" imgH="241091" progId="">
                  <p:embed/>
                </p:oleObj>
              </mc:Choice>
              <mc:Fallback>
                <p:oleObj r:id="rId21" imgW="164957" imgH="241091" progId="">
                  <p:embed/>
                  <p:pic>
                    <p:nvPicPr>
                      <p:cNvPr id="0" name="Picture 7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589240"/>
                        <a:ext cx="233933" cy="344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2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Methodology (General Form)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In our study gamma is based on a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special nonparametric regression technique</a:t>
            </a:r>
            <a:r>
              <a:rPr lang="en-US" sz="1800" dirty="0"/>
              <a:t>, CMARS, that contains a smoother, i.e., a mollifying operation, such as a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regularization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CMARS uses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expansions in piecewise linear basis functions</a:t>
            </a:r>
            <a:r>
              <a:rPr lang="en-US" sz="1800" dirty="0"/>
              <a:t>; thus,  </a:t>
            </a:r>
            <a:r>
              <a:rPr lang="tr-TR" sz="1800" dirty="0" smtClean="0"/>
              <a:t>        </a:t>
            </a:r>
            <a:r>
              <a:rPr lang="en-US" sz="1800" dirty="0" smtClean="0"/>
              <a:t>can </a:t>
            </a:r>
            <a:r>
              <a:rPr lang="en-US" sz="1800" dirty="0"/>
              <a:t>be represented by a linear combination of the successively built basis functions and the intercept, </a:t>
            </a:r>
            <a:r>
              <a:rPr lang="tr-TR" sz="1800" dirty="0" smtClean="0"/>
              <a:t>     </a:t>
            </a:r>
            <a:r>
              <a:rPr lang="en-US" sz="1800" dirty="0" smtClean="0"/>
              <a:t>, </a:t>
            </a:r>
            <a:r>
              <a:rPr lang="en-US" sz="1800" dirty="0"/>
              <a:t>such that Eqn. (1) </a:t>
            </a:r>
            <a:r>
              <a:rPr lang="en-US" sz="1800" dirty="0" smtClean="0"/>
              <a:t>becomes</a:t>
            </a:r>
            <a:endParaRPr lang="tr-TR" sz="1800" dirty="0" smtClean="0"/>
          </a:p>
          <a:p>
            <a:endParaRPr lang="tr-TR" sz="1800" dirty="0" smtClean="0"/>
          </a:p>
          <a:p>
            <a:endParaRPr lang="tr-TR" sz="1800" dirty="0"/>
          </a:p>
          <a:p>
            <a:r>
              <a:rPr lang="en-US" sz="1800" dirty="0"/>
              <a:t>where </a:t>
            </a:r>
            <a:r>
              <a:rPr lang="en-US" sz="1800" i="1" dirty="0"/>
              <a:t>Y </a:t>
            </a:r>
            <a:r>
              <a:rPr lang="en-US" sz="1800" dirty="0"/>
              <a:t> is a response variable,    </a:t>
            </a:r>
            <a:r>
              <a:rPr lang="tr-TR" sz="1800" dirty="0" smtClean="0"/>
              <a:t>                      </a:t>
            </a:r>
            <a:r>
              <a:rPr lang="en-US" sz="1800" dirty="0" smtClean="0"/>
              <a:t>is </a:t>
            </a:r>
            <a:r>
              <a:rPr lang="en-US" sz="1800" dirty="0"/>
              <a:t>a vector of predictors for </a:t>
            </a:r>
            <a:r>
              <a:rPr lang="en-US" sz="1800" i="1" dirty="0" err="1"/>
              <a:t>m</a:t>
            </a:r>
            <a:r>
              <a:rPr lang="en-US" sz="1800" dirty="0" err="1"/>
              <a:t>th</a:t>
            </a:r>
            <a:r>
              <a:rPr lang="en-US" sz="1800" dirty="0"/>
              <a:t> basis function</a:t>
            </a:r>
          </a:p>
          <a:p>
            <a:r>
              <a:rPr lang="en-US" sz="1800" dirty="0"/>
              <a:t>and </a:t>
            </a:r>
            <a:r>
              <a:rPr lang="tr-TR" sz="1800" dirty="0" smtClean="0"/>
              <a:t>       </a:t>
            </a:r>
            <a:r>
              <a:rPr lang="en-US" sz="1800" dirty="0" smtClean="0"/>
              <a:t> </a:t>
            </a:r>
            <a:r>
              <a:rPr lang="en-US" sz="1800" dirty="0"/>
              <a:t>is an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additive stochastic component </a:t>
            </a:r>
            <a:r>
              <a:rPr lang="en-US" sz="1800" dirty="0"/>
              <a:t>which is assumed to have zero mean and finite variance. </a:t>
            </a:r>
          </a:p>
          <a:p>
            <a:r>
              <a:rPr lang="en-US" sz="1800" dirty="0"/>
              <a:t>Here,   </a:t>
            </a:r>
            <a:r>
              <a:rPr lang="tr-TR" sz="1800" dirty="0" smtClean="0"/>
              <a:t>                             </a:t>
            </a:r>
            <a:r>
              <a:rPr lang="en-US" sz="1800" dirty="0" smtClean="0"/>
              <a:t>are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basis functions</a:t>
            </a:r>
            <a:r>
              <a:rPr lang="en-US" sz="1800" dirty="0"/>
              <a:t> taken from a set of </a:t>
            </a:r>
            <a:r>
              <a:rPr lang="en-US" sz="1800" i="1" dirty="0" err="1"/>
              <a:t>M</a:t>
            </a:r>
            <a:r>
              <a:rPr lang="en-US" sz="1800" i="1" baseline="-25000" dirty="0" err="1"/>
              <a:t>max</a:t>
            </a:r>
            <a:r>
              <a:rPr lang="en-US" sz="1800" baseline="-25000" dirty="0"/>
              <a:t>  </a:t>
            </a:r>
            <a:r>
              <a:rPr lang="en-US" sz="1800" dirty="0"/>
              <a:t>linearly independent basis </a:t>
            </a:r>
            <a:r>
              <a:rPr lang="tr-TR" sz="1800" dirty="0" smtClean="0"/>
              <a:t>       </a:t>
            </a:r>
            <a:r>
              <a:rPr lang="en-US" sz="1800" dirty="0" smtClean="0"/>
              <a:t>elements</a:t>
            </a:r>
            <a:r>
              <a:rPr lang="en-US" sz="1800" dirty="0"/>
              <a:t>,  are the unknown coefficients for the </a:t>
            </a:r>
            <a:r>
              <a:rPr lang="en-US" sz="1800" i="1" dirty="0" err="1"/>
              <a:t>m</a:t>
            </a:r>
            <a:r>
              <a:rPr lang="en-US" sz="1800" dirty="0" err="1"/>
              <a:t>th</a:t>
            </a:r>
            <a:r>
              <a:rPr lang="en-US" sz="1800" dirty="0"/>
              <a:t> basis function </a:t>
            </a:r>
            <a:r>
              <a:rPr lang="tr-TR" sz="1800" dirty="0" smtClean="0"/>
              <a:t>                        </a:t>
            </a:r>
            <a:r>
              <a:rPr lang="en-US" sz="1800" dirty="0" smtClean="0"/>
              <a:t>or </a:t>
            </a:r>
            <a:r>
              <a:rPr lang="en-US" sz="1800" dirty="0"/>
              <a:t>for the </a:t>
            </a:r>
            <a:r>
              <a:rPr lang="tr-TR" sz="1800" dirty="0" smtClean="0"/>
              <a:t> </a:t>
            </a:r>
            <a:r>
              <a:rPr lang="en-US" sz="1800" dirty="0" smtClean="0"/>
              <a:t>constant 1</a:t>
            </a:r>
            <a:r>
              <a:rPr lang="tr-TR" sz="1800" dirty="0" smtClean="0"/>
              <a:t>      </a:t>
            </a:r>
            <a:r>
              <a:rPr lang="en-US" sz="1800" dirty="0" smtClean="0"/>
              <a:t> </a:t>
            </a:r>
            <a:r>
              <a:rPr lang="tr-TR" sz="1800" dirty="0" smtClean="0"/>
              <a:t>   </a:t>
            </a:r>
            <a:r>
              <a:rPr lang="en-US" sz="1800" dirty="0" smtClean="0"/>
              <a:t>. </a:t>
            </a:r>
            <a:endParaRPr lang="tr-TR" sz="1800" dirty="0" smtClean="0"/>
          </a:p>
          <a:p>
            <a:pPr marL="0" indent="0">
              <a:buNone/>
            </a:pPr>
            <a:endParaRPr lang="tr-TR" sz="1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4614"/>
              </p:ext>
            </p:extLst>
          </p:nvPr>
        </p:nvGraphicFramePr>
        <p:xfrm>
          <a:off x="1808511" y="3180434"/>
          <a:ext cx="2619473" cy="59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4" r:id="rId6" imgW="1993900" imgH="444500" progId="">
                  <p:embed/>
                </p:oleObj>
              </mc:Choice>
              <mc:Fallback>
                <p:oleObj r:id="rId6" imgW="1993900" imgH="444500" progId="">
                  <p:embed/>
                  <p:pic>
                    <p:nvPicPr>
                      <p:cNvPr id="0" name="Picture 1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511" y="3180434"/>
                        <a:ext cx="2619473" cy="59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91632"/>
              </p:ext>
            </p:extLst>
          </p:nvPr>
        </p:nvGraphicFramePr>
        <p:xfrm>
          <a:off x="7020272" y="2420888"/>
          <a:ext cx="2952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5" r:id="rId8" imgW="0" imgH="0" progId="">
                  <p:embed/>
                </p:oleObj>
              </mc:Choice>
              <mc:Fallback>
                <p:oleObj r:id="rId8" imgW="0" imgH="0" progId="">
                  <p:embed/>
                  <p:pic>
                    <p:nvPicPr>
                      <p:cNvPr id="0" name="AutoShape 1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420888"/>
                        <a:ext cx="2952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786680"/>
              </p:ext>
            </p:extLst>
          </p:nvPr>
        </p:nvGraphicFramePr>
        <p:xfrm>
          <a:off x="2195737" y="2924943"/>
          <a:ext cx="216024" cy="3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6" r:id="rId9" imgW="165028" imgH="228501" progId="">
                  <p:embed/>
                </p:oleObj>
              </mc:Choice>
              <mc:Fallback>
                <p:oleObj r:id="rId9" imgW="165028" imgH="228501" progId="">
                  <p:embed/>
                  <p:pic>
                    <p:nvPicPr>
                      <p:cNvPr id="0" name="Picture 1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7" y="2924943"/>
                        <a:ext cx="216024" cy="3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567404"/>
              </p:ext>
            </p:extLst>
          </p:nvPr>
        </p:nvGraphicFramePr>
        <p:xfrm>
          <a:off x="3923928" y="3789040"/>
          <a:ext cx="11906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7" r:id="rId11" imgW="1193800" imgH="304800" progId="">
                  <p:embed/>
                </p:oleObj>
              </mc:Choice>
              <mc:Fallback>
                <p:oleObj r:id="rId11" imgW="1193800" imgH="304800" progId="">
                  <p:embed/>
                  <p:pic>
                    <p:nvPicPr>
                      <p:cNvPr id="0" name="Picture 1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789040"/>
                        <a:ext cx="11906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229574"/>
              </p:ext>
            </p:extLst>
          </p:nvPr>
        </p:nvGraphicFramePr>
        <p:xfrm>
          <a:off x="1360443" y="4437112"/>
          <a:ext cx="187221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8" r:id="rId13" imgW="126835" imgH="139518" progId="">
                  <p:embed/>
                </p:oleObj>
              </mc:Choice>
              <mc:Fallback>
                <p:oleObj r:id="rId13" imgW="126835" imgH="139518" progId="">
                  <p:embed/>
                  <p:pic>
                    <p:nvPicPr>
                      <p:cNvPr id="0" name="Picture 1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43" y="4437112"/>
                        <a:ext cx="187221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484484"/>
              </p:ext>
            </p:extLst>
          </p:nvPr>
        </p:nvGraphicFramePr>
        <p:xfrm>
          <a:off x="1795658" y="5445224"/>
          <a:ext cx="11334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9" r:id="rId15" imgW="1130300" imgH="228600" progId="">
                  <p:embed/>
                </p:oleObj>
              </mc:Choice>
              <mc:Fallback>
                <p:oleObj r:id="rId15" imgW="1130300" imgH="228600" progId="">
                  <p:embed/>
                  <p:pic>
                    <p:nvPicPr>
                      <p:cNvPr id="0" name="Picture 15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658" y="5445224"/>
                        <a:ext cx="11334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754037"/>
              </p:ext>
            </p:extLst>
          </p:nvPr>
        </p:nvGraphicFramePr>
        <p:xfrm>
          <a:off x="1890052" y="4941168"/>
          <a:ext cx="11334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0" r:id="rId17" imgW="1130300" imgH="228600" progId="">
                  <p:embed/>
                </p:oleObj>
              </mc:Choice>
              <mc:Fallback>
                <p:oleObj r:id="rId17" imgW="1130300" imgH="228600" progId="">
                  <p:embed/>
                  <p:pic>
                    <p:nvPicPr>
                      <p:cNvPr id="0" name="Picture 15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052" y="4941168"/>
                        <a:ext cx="11334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3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925122"/>
              </p:ext>
            </p:extLst>
          </p:nvPr>
        </p:nvGraphicFramePr>
        <p:xfrm>
          <a:off x="4932040" y="5444876"/>
          <a:ext cx="495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1" r:id="rId18" imgW="494870" imgH="203024" progId="">
                  <p:embed/>
                </p:oleObj>
              </mc:Choice>
              <mc:Fallback>
                <p:oleObj r:id="rId18" imgW="494870" imgH="203024" progId="">
                  <p:embed/>
                  <p:pic>
                    <p:nvPicPr>
                      <p:cNvPr id="0" name="Picture 1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444876"/>
                        <a:ext cx="495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858608"/>
              </p:ext>
            </p:extLst>
          </p:nvPr>
        </p:nvGraphicFramePr>
        <p:xfrm>
          <a:off x="2771800" y="5174624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2" r:id="rId20" imgW="0" imgH="0" progId="">
                  <p:embed/>
                </p:oleObj>
              </mc:Choice>
              <mc:Fallback>
                <p:oleObj r:id="rId20" imgW="0" imgH="0" progId="">
                  <p:embed/>
                  <p:pic>
                    <p:nvPicPr>
                      <p:cNvPr id="0" name="AutoShape 1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174624"/>
                        <a:ext cx="190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80" name="Rectangle 15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67079" name="Object 1543"/>
          <p:cNvGraphicFramePr>
            <a:graphicFrameLocks noChangeAspect="1"/>
          </p:cNvGraphicFramePr>
          <p:nvPr/>
        </p:nvGraphicFramePr>
        <p:xfrm>
          <a:off x="7020272" y="2398787"/>
          <a:ext cx="384565" cy="31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3" r:id="rId21" imgW="317225" imgH="253780" progId="">
                  <p:embed/>
                </p:oleObj>
              </mc:Choice>
              <mc:Fallback>
                <p:oleObj r:id="rId21" imgW="317225" imgH="253780" progId="">
                  <p:embed/>
                  <p:pic>
                    <p:nvPicPr>
                      <p:cNvPr id="0" name="Picture 1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398787"/>
                        <a:ext cx="384565" cy="3101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82" name="Rectangle 15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67081" name="Object 1545"/>
          <p:cNvGraphicFramePr>
            <a:graphicFrameLocks noChangeAspect="1"/>
          </p:cNvGraphicFramePr>
          <p:nvPr/>
        </p:nvGraphicFramePr>
        <p:xfrm>
          <a:off x="1547664" y="4941168"/>
          <a:ext cx="2190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4" r:id="rId23" imgW="215806" imgH="228501" progId="">
                  <p:embed/>
                </p:oleObj>
              </mc:Choice>
              <mc:Fallback>
                <p:oleObj r:id="rId23" imgW="215806" imgH="228501" progId="">
                  <p:embed/>
                  <p:pic>
                    <p:nvPicPr>
                      <p:cNvPr id="0" name="Picture 1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941168"/>
                        <a:ext cx="2190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84" name="Rectangle 15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67083" name="Object 1547"/>
          <p:cNvGraphicFramePr>
            <a:graphicFrameLocks noChangeAspect="1"/>
          </p:cNvGraphicFramePr>
          <p:nvPr/>
        </p:nvGraphicFramePr>
        <p:xfrm>
          <a:off x="2699792" y="5157192"/>
          <a:ext cx="288032" cy="34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5" r:id="rId25" imgW="190500" imgH="228600" progId="">
                  <p:embed/>
                </p:oleObj>
              </mc:Choice>
              <mc:Fallback>
                <p:oleObj r:id="rId25" imgW="190500" imgH="228600" progId="">
                  <p:embed/>
                  <p:pic>
                    <p:nvPicPr>
                      <p:cNvPr id="0" name="Picture 1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157192"/>
                        <a:ext cx="288032" cy="34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436096" y="32756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(2)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08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Methodology (General Form)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form</a:t>
            </a:r>
            <a:r>
              <a:rPr lang="en-US" sz="1800" dirty="0" smtClean="0"/>
              <a:t> of the </a:t>
            </a:r>
            <a:r>
              <a:rPr lang="en-US" sz="1800" i="1" dirty="0" err="1" smtClean="0"/>
              <a:t>m</a:t>
            </a:r>
            <a:r>
              <a:rPr lang="en-US" sz="1800" dirty="0" err="1" smtClean="0"/>
              <a:t>th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basis function</a:t>
            </a:r>
            <a:r>
              <a:rPr lang="en-US" sz="1800" dirty="0" smtClean="0"/>
              <a:t> is as  follows:</a:t>
            </a:r>
            <a:endParaRPr lang="tr-TR" sz="1800" dirty="0" smtClean="0"/>
          </a:p>
          <a:p>
            <a:endParaRPr lang="tr-TR" sz="1800" dirty="0" smtClean="0"/>
          </a:p>
          <a:p>
            <a:endParaRPr lang="tr-TR" sz="1800" dirty="0"/>
          </a:p>
          <a:p>
            <a:r>
              <a:rPr lang="en-US" sz="1800" dirty="0" smtClean="0"/>
              <a:t>where</a:t>
            </a:r>
            <a:r>
              <a:rPr lang="en-US" sz="1800" dirty="0"/>
              <a:t>,  </a:t>
            </a:r>
            <a:r>
              <a:rPr lang="en-US" sz="1800" i="1" dirty="0"/>
              <a:t>  </a:t>
            </a:r>
            <a:r>
              <a:rPr lang="tr-TR" sz="1800" i="1" dirty="0" smtClean="0"/>
              <a:t>                                </a:t>
            </a:r>
            <a:r>
              <a:rPr lang="en-US" sz="1800" dirty="0" smtClean="0"/>
              <a:t>is </a:t>
            </a:r>
            <a:r>
              <a:rPr lang="en-US" sz="1800" dirty="0"/>
              <a:t>the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number of truncated linear functions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/>
              <a:t>multiplied in the </a:t>
            </a:r>
            <a:r>
              <a:rPr lang="en-US" sz="1800" i="1" dirty="0" err="1"/>
              <a:t>m</a:t>
            </a:r>
            <a:r>
              <a:rPr lang="en-US" sz="1800" dirty="0" err="1"/>
              <a:t>th</a:t>
            </a:r>
            <a:r>
              <a:rPr lang="en-US" sz="1800" dirty="0"/>
              <a:t>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basis function</a:t>
            </a:r>
            <a:r>
              <a:rPr lang="en-US" sz="1800" dirty="0"/>
              <a:t>, </a:t>
            </a:r>
            <a:r>
              <a:rPr lang="en-US" sz="1800" i="1" dirty="0"/>
              <a:t> </a:t>
            </a:r>
            <a:r>
              <a:rPr lang="tr-TR" sz="1800" i="1" dirty="0" smtClean="0"/>
              <a:t>          </a:t>
            </a:r>
            <a:r>
              <a:rPr lang="en-US" sz="1800" dirty="0" smtClean="0"/>
              <a:t>is </a:t>
            </a:r>
            <a:r>
              <a:rPr lang="en-US" sz="1800" dirty="0"/>
              <a:t>the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input variable</a:t>
            </a:r>
            <a:r>
              <a:rPr lang="en-US" sz="1800" dirty="0"/>
              <a:t> corresponding to the </a:t>
            </a:r>
            <a:r>
              <a:rPr lang="en-US" sz="1800" i="1" dirty="0" err="1"/>
              <a:t>j</a:t>
            </a:r>
            <a:r>
              <a:rPr lang="en-US" sz="1800" dirty="0" err="1"/>
              <a:t>th</a:t>
            </a:r>
            <a:r>
              <a:rPr lang="en-US" sz="1800" dirty="0"/>
              <a:t>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truncated linear function </a:t>
            </a:r>
            <a:r>
              <a:rPr lang="en-US" sz="1800" dirty="0"/>
              <a:t>in the </a:t>
            </a:r>
            <a:r>
              <a:rPr lang="en-US" sz="1800" i="1" dirty="0" err="1"/>
              <a:t>m</a:t>
            </a:r>
            <a:r>
              <a:rPr lang="en-US" sz="1800" dirty="0" err="1"/>
              <a:t>th</a:t>
            </a:r>
            <a:r>
              <a:rPr lang="en-US" sz="1800" dirty="0"/>
              <a:t> basis function</a:t>
            </a:r>
            <a:r>
              <a:rPr lang="en-US" sz="1800" dirty="0" smtClean="0"/>
              <a:t>,</a:t>
            </a:r>
            <a:r>
              <a:rPr lang="tr-TR" sz="1800" dirty="0" smtClean="0"/>
              <a:t>      </a:t>
            </a:r>
            <a:r>
              <a:rPr lang="en-US" sz="1800" dirty="0" smtClean="0"/>
              <a:t> </a:t>
            </a:r>
            <a:r>
              <a:rPr lang="en-US" sz="1800" i="1" dirty="0" smtClean="0"/>
              <a:t> </a:t>
            </a:r>
            <a:r>
              <a:rPr lang="en-US" sz="1800" dirty="0"/>
              <a:t>is the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knot value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/>
              <a:t>corresponding to the variable </a:t>
            </a:r>
            <a:r>
              <a:rPr lang="tr-TR" sz="1800" dirty="0" smtClean="0"/>
              <a:t>        and        </a:t>
            </a:r>
            <a:r>
              <a:rPr lang="en-US" sz="1800" dirty="0" smtClean="0"/>
              <a:t>is </a:t>
            </a:r>
            <a:r>
              <a:rPr lang="en-US" sz="1800" dirty="0"/>
              <a:t>the selected sign +1 or −1.</a:t>
            </a:r>
          </a:p>
          <a:p>
            <a:pPr lvl="1"/>
            <a:r>
              <a:rPr lang="en-US" sz="1400" dirty="0"/>
              <a:t>semi parametric: parametric (linear part) and nonparametric (CMARS)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i="1" dirty="0" smtClean="0"/>
              <a:t>Application areas</a:t>
            </a:r>
            <a:r>
              <a:rPr lang="tr-TR" sz="1800" dirty="0" smtClean="0"/>
              <a:t>: </a:t>
            </a:r>
          </a:p>
          <a:p>
            <a:pPr>
              <a:buNone/>
            </a:pPr>
            <a:r>
              <a:rPr lang="en-US" sz="1800" dirty="0" smtClean="0"/>
              <a:t>Particularly</a:t>
            </a:r>
            <a:r>
              <a:rPr lang="en-US" sz="1800" dirty="0"/>
              <a:t>, high frequency </a:t>
            </a:r>
            <a:r>
              <a:rPr lang="en-US" sz="1800" dirty="0" smtClean="0"/>
              <a:t>data</a:t>
            </a:r>
            <a:endParaRPr lang="en-US" sz="1800" dirty="0"/>
          </a:p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dependency</a:t>
            </a:r>
            <a:r>
              <a:rPr lang="en-US" sz="1800" dirty="0"/>
              <a:t> among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dependent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independent </a:t>
            </a:r>
            <a:r>
              <a:rPr lang="en-US" sz="1800" dirty="0"/>
              <a:t>variables. </a:t>
            </a:r>
          </a:p>
          <a:p>
            <a:r>
              <a:rPr lang="en-US" sz="1800" dirty="0"/>
              <a:t>parameters encompass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linear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nonlinear</a:t>
            </a:r>
            <a:r>
              <a:rPr lang="en-US" sz="1800" dirty="0"/>
              <a:t> variables.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425623"/>
              </p:ext>
            </p:extLst>
          </p:nvPr>
        </p:nvGraphicFramePr>
        <p:xfrm>
          <a:off x="1403648" y="1988839"/>
          <a:ext cx="2592288" cy="63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7" r:id="rId6" imgW="1955800" imgH="469900" progId="">
                  <p:embed/>
                </p:oleObj>
              </mc:Choice>
              <mc:Fallback>
                <p:oleObj r:id="rId6" imgW="1955800" imgH="469900" progId="">
                  <p:embed/>
                  <p:pic>
                    <p:nvPicPr>
                      <p:cNvPr id="0" name="Picture 1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988839"/>
                        <a:ext cx="2592288" cy="638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473641"/>
              </p:ext>
            </p:extLst>
          </p:nvPr>
        </p:nvGraphicFramePr>
        <p:xfrm>
          <a:off x="2928147" y="234888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8" r:id="rId8" imgW="0" imgH="0" progId="">
                  <p:embed/>
                </p:oleObj>
              </mc:Choice>
              <mc:Fallback>
                <p:oleObj r:id="rId8" imgW="0" imgH="0" progId="">
                  <p:embed/>
                  <p:pic>
                    <p:nvPicPr>
                      <p:cNvPr id="0" name="AutoShape 1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147" y="2348880"/>
                        <a:ext cx="228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152751"/>
              </p:ext>
            </p:extLst>
          </p:nvPr>
        </p:nvGraphicFramePr>
        <p:xfrm>
          <a:off x="5724128" y="3140968"/>
          <a:ext cx="360040" cy="48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9" r:id="rId9" imgW="241195" imgH="291973" progId="">
                  <p:embed/>
                </p:oleObj>
              </mc:Choice>
              <mc:Fallback>
                <p:oleObj r:id="rId9" imgW="241195" imgH="291973" progId="">
                  <p:embed/>
                  <p:pic>
                    <p:nvPicPr>
                      <p:cNvPr id="0" name="Picture 10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140968"/>
                        <a:ext cx="360040" cy="480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01598"/>
              </p:ext>
            </p:extLst>
          </p:nvPr>
        </p:nvGraphicFramePr>
        <p:xfrm>
          <a:off x="3419872" y="2852936"/>
          <a:ext cx="360040" cy="45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0" r:id="rId11" imgW="228501" imgH="291973" progId="">
                  <p:embed/>
                </p:oleObj>
              </mc:Choice>
              <mc:Fallback>
                <p:oleObj r:id="rId11" imgW="228501" imgH="291973" progId="">
                  <p:embed/>
                  <p:pic>
                    <p:nvPicPr>
                      <p:cNvPr id="0" name="Picture 10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852936"/>
                        <a:ext cx="360040" cy="45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057936"/>
              </p:ext>
            </p:extLst>
          </p:nvPr>
        </p:nvGraphicFramePr>
        <p:xfrm>
          <a:off x="4487416" y="3395278"/>
          <a:ext cx="372616" cy="46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1" r:id="rId13" imgW="215713" imgH="291847" progId="">
                  <p:embed/>
                </p:oleObj>
              </mc:Choice>
              <mc:Fallback>
                <p:oleObj r:id="rId13" imgW="215713" imgH="291847" progId="">
                  <p:embed/>
                  <p:pic>
                    <p:nvPicPr>
                      <p:cNvPr id="0" name="Picture 10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416" y="3395278"/>
                        <a:ext cx="372616" cy="465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23" name="Rectangle 10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4322" name="Object 1010"/>
          <p:cNvGraphicFramePr>
            <a:graphicFrameLocks noChangeAspect="1"/>
          </p:cNvGraphicFramePr>
          <p:nvPr/>
        </p:nvGraphicFramePr>
        <p:xfrm>
          <a:off x="1608988" y="2595761"/>
          <a:ext cx="1450844" cy="329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2" r:id="rId15" imgW="1129810" imgH="253890" progId="">
                  <p:embed/>
                </p:oleObj>
              </mc:Choice>
              <mc:Fallback>
                <p:oleObj r:id="rId15" imgW="1129810" imgH="253890" progId="">
                  <p:embed/>
                  <p:pic>
                    <p:nvPicPr>
                      <p:cNvPr id="0" name="Picture 10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988" y="2595761"/>
                        <a:ext cx="1450844" cy="3291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25" name="Rectangle 10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4324" name="Object 1012"/>
          <p:cNvGraphicFramePr>
            <a:graphicFrameLocks noChangeAspect="1"/>
          </p:cNvGraphicFramePr>
          <p:nvPr/>
        </p:nvGraphicFramePr>
        <p:xfrm>
          <a:off x="3059832" y="2601416"/>
          <a:ext cx="323528" cy="323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3" r:id="rId17" imgW="228600" imgH="228600" progId="">
                  <p:embed/>
                </p:oleObj>
              </mc:Choice>
              <mc:Fallback>
                <p:oleObj r:id="rId17" imgW="228600" imgH="228600" progId="">
                  <p:embed/>
                  <p:pic>
                    <p:nvPicPr>
                      <p:cNvPr id="0" name="Picture 1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601416"/>
                        <a:ext cx="323528" cy="323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27" name="Rectangle 10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4326" name="Object 1014"/>
          <p:cNvGraphicFramePr>
            <a:graphicFrameLocks noChangeAspect="1"/>
          </p:cNvGraphicFramePr>
          <p:nvPr/>
        </p:nvGraphicFramePr>
        <p:xfrm>
          <a:off x="3672408" y="3429000"/>
          <a:ext cx="323528" cy="40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4" r:id="rId19" imgW="228501" imgH="291973" progId="">
                  <p:embed/>
                </p:oleObj>
              </mc:Choice>
              <mc:Fallback>
                <p:oleObj r:id="rId19" imgW="228501" imgH="291973" progId="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408" y="3429000"/>
                        <a:ext cx="323528" cy="404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29" name="Rectangle 10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1" name="TextBox 40"/>
          <p:cNvSpPr txBox="1"/>
          <p:nvPr/>
        </p:nvSpPr>
        <p:spPr>
          <a:xfrm>
            <a:off x="4716016" y="21235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06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42988"/>
            <a:ext cx="8229600" cy="46862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</a:t>
            </a:r>
            <a:r>
              <a:rPr lang="tr-TR" dirty="0" smtClean="0"/>
              <a:t>MARS Basis Functions</a:t>
            </a:r>
            <a:endParaRPr lang="en-GB" dirty="0"/>
          </a:p>
        </p:txBody>
      </p:sp>
      <p:graphicFrame>
        <p:nvGraphicFramePr>
          <p:cNvPr id="142338" name="Object 13"/>
          <p:cNvGraphicFramePr>
            <a:graphicFrameLocks noChangeAspect="1"/>
          </p:cNvGraphicFramePr>
          <p:nvPr/>
        </p:nvGraphicFramePr>
        <p:xfrm>
          <a:off x="4937125" y="2613025"/>
          <a:ext cx="338455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6" name="Visio" r:id="rId6" imgW="7308188" imgH="5691862" progId="">
                  <p:embed/>
                </p:oleObj>
              </mc:Choice>
              <mc:Fallback>
                <p:oleObj name="Visio" r:id="rId6" imgW="7308188" imgH="5691862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2613025"/>
                        <a:ext cx="3384550" cy="260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8"/>
          <p:cNvGraphicFramePr>
            <a:graphicFrameLocks noChangeAspect="1"/>
          </p:cNvGraphicFramePr>
          <p:nvPr/>
        </p:nvGraphicFramePr>
        <p:xfrm>
          <a:off x="1008063" y="2543175"/>
          <a:ext cx="3354387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7" name="Visio" r:id="rId8" imgW="7308188" imgH="5691862" progId="">
                  <p:embed/>
                </p:oleObj>
              </mc:Choice>
              <mc:Fallback>
                <p:oleObj name="Visio" r:id="rId8" imgW="7308188" imgH="569186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2543175"/>
                        <a:ext cx="3354387" cy="266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2705100" y="3044825"/>
            <a:ext cx="1497013" cy="1944688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216025" y="4953000"/>
            <a:ext cx="1527175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 flipV="1">
            <a:off x="5154613" y="3044825"/>
            <a:ext cx="1512887" cy="1944688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665913" y="4989513"/>
            <a:ext cx="17272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2190750" y="1838325"/>
          <a:ext cx="19065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8" name="Equation" r:id="rId10" imgW="1358310" imgH="241195" progId="">
                  <p:embed/>
                </p:oleObj>
              </mc:Choice>
              <mc:Fallback>
                <p:oleObj name="Equation" r:id="rId10" imgW="1358310" imgH="24119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1838325"/>
                        <a:ext cx="190658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6"/>
          <p:cNvGraphicFramePr>
            <a:graphicFrameLocks noChangeAspect="1"/>
          </p:cNvGraphicFramePr>
          <p:nvPr/>
        </p:nvGraphicFramePr>
        <p:xfrm>
          <a:off x="5241255" y="1838325"/>
          <a:ext cx="18510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9" name="Equation" r:id="rId12" imgW="1346200" imgH="241300" progId="">
                  <p:embed/>
                </p:oleObj>
              </mc:Choice>
              <mc:Fallback>
                <p:oleObj name="Equation" r:id="rId12" imgW="1346200" imgH="2413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255" y="1838325"/>
                        <a:ext cx="185102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99592" y="119675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CMARS uses expansions in piecewise linear basis functions of the form</a:t>
            </a:r>
          </a:p>
        </p:txBody>
      </p:sp>
    </p:spTree>
    <p:extLst>
      <p:ext uri="{BB962C8B-B14F-4D97-AF65-F5344CB8AC3E}">
        <p14:creationId xmlns:p14="http://schemas.microsoft.com/office/powerpoint/2010/main" val="40868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Generalized Method of Moments (GMM)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r>
              <a:rPr lang="tr-TR" sz="1600" dirty="0" smtClean="0"/>
              <a:t>C</a:t>
            </a:r>
            <a:r>
              <a:rPr lang="en-US" sz="1600" dirty="0" err="1" smtClean="0"/>
              <a:t>lassical</a:t>
            </a:r>
            <a:r>
              <a:rPr lang="en-US" sz="1600" dirty="0" smtClean="0"/>
              <a:t> </a:t>
            </a:r>
            <a:r>
              <a:rPr lang="en-US" sz="1600" dirty="0"/>
              <a:t>methods </a:t>
            </a:r>
            <a:r>
              <a:rPr lang="en-US" sz="1600" dirty="0" smtClean="0"/>
              <a:t>in </a:t>
            </a:r>
            <a:r>
              <a:rPr lang="en-US" sz="1600" dirty="0"/>
              <a:t>finance, such as GMM and Maximum Likelihood (ML), are prone to yielding biased results due to these model deviations. </a:t>
            </a:r>
            <a:r>
              <a:rPr lang="tr-TR" sz="1600" dirty="0" smtClean="0"/>
              <a:t>W</a:t>
            </a:r>
            <a:r>
              <a:rPr lang="en-US" sz="1600" dirty="0" smtClean="0"/>
              <a:t>e </a:t>
            </a:r>
            <a:r>
              <a:rPr lang="en-US" sz="1600" dirty="0"/>
              <a:t>recall the GMM (Hansen, 1982)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parameter estimation techniques </a:t>
            </a:r>
            <a:r>
              <a:rPr lang="en-US" sz="1600" dirty="0"/>
              <a:t>which compute the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unknown values </a:t>
            </a:r>
            <a:r>
              <a:rPr lang="en-US" sz="1600" dirty="0"/>
              <a:t>of our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semi-parametric model</a:t>
            </a:r>
            <a:r>
              <a:rPr lang="en-US" sz="1600" dirty="0"/>
              <a:t> in Eqn. (2). GMM estimation for semi-parametric models will be established for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estimating parameter values</a:t>
            </a:r>
            <a:r>
              <a:rPr lang="en-US" sz="1600" dirty="0"/>
              <a:t> in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statistical models</a:t>
            </a:r>
            <a:r>
              <a:rPr lang="en-US" sz="1600" dirty="0"/>
              <a:t> via a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robust way</a:t>
            </a:r>
            <a:r>
              <a:rPr lang="en-US" sz="1600" dirty="0"/>
              <a:t>. </a:t>
            </a:r>
            <a:endParaRPr lang="tr-TR" sz="1600" dirty="0" smtClean="0"/>
          </a:p>
          <a:p>
            <a:endParaRPr lang="en-US" sz="1600" dirty="0"/>
          </a:p>
          <a:p>
            <a:r>
              <a:rPr lang="en-US" sz="1600" dirty="0" smtClean="0"/>
              <a:t>The GMM is an estimation method commonly used in econometrics. A </a:t>
            </a:r>
            <a:r>
              <a:rPr lang="en-US" sz="1600" dirty="0"/>
              <a:t>set of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orthogonality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conditions</a:t>
            </a:r>
            <a:r>
              <a:rPr lang="en-US" sz="1600" dirty="0"/>
              <a:t> </a:t>
            </a:r>
            <a:r>
              <a:rPr lang="tr-TR" sz="1600" dirty="0" smtClean="0"/>
              <a:t>                            (		            ) and note that here      is iid and to follow a  	 distribution ) is imposed such that                                if            are true parameter values </a:t>
            </a:r>
            <a:r>
              <a:rPr lang="en-US" sz="1600" dirty="0"/>
              <a:t>It is usually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not possible</a:t>
            </a:r>
            <a:r>
              <a:rPr lang="en-US" sz="1600" dirty="0"/>
              <a:t> to choose </a:t>
            </a:r>
            <a:r>
              <a:rPr lang="tr-TR" sz="1600" dirty="0" smtClean="0"/>
              <a:t>    </a:t>
            </a:r>
            <a:r>
              <a:rPr lang="en-US" sz="1600" dirty="0" smtClean="0"/>
              <a:t>so that</a:t>
            </a:r>
            <a:r>
              <a:rPr lang="tr-TR" sz="1600" dirty="0" smtClean="0"/>
              <a:t>                 </a:t>
            </a:r>
            <a:r>
              <a:rPr lang="en-US" sz="1600" dirty="0" smtClean="0"/>
              <a:t>and </a:t>
            </a:r>
            <a:r>
              <a:rPr lang="en-US" sz="1600" dirty="0"/>
              <a:t>so instead we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minimize some norm </a:t>
            </a:r>
            <a:r>
              <a:rPr lang="en-US" sz="1600" dirty="0" smtClean="0"/>
              <a:t>of</a:t>
            </a:r>
            <a:r>
              <a:rPr lang="tr-TR" sz="1600" dirty="0" smtClean="0"/>
              <a:t>           .</a:t>
            </a:r>
          </a:p>
          <a:p>
            <a:r>
              <a:rPr lang="en-US" sz="1600" dirty="0"/>
              <a:t>The orthogonality conditions:</a:t>
            </a:r>
          </a:p>
          <a:p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97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6397"/>
            <a:ext cx="1414289" cy="1373443"/>
          </a:xfrm>
          <a:prstGeom prst="rect">
            <a:avLst/>
          </a:prstGeom>
          <a:solidFill>
            <a:srgbClr val="973736"/>
          </a:solid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5472"/>
            <a:ext cx="1533142" cy="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60901"/>
            <a:ext cx="774703" cy="6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258531"/>
              </p:ext>
            </p:extLst>
          </p:nvPr>
        </p:nvGraphicFramePr>
        <p:xfrm>
          <a:off x="1804197" y="3503290"/>
          <a:ext cx="12382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2" r:id="rId6" imgW="1244600" imgH="279400" progId="">
                  <p:embed/>
                </p:oleObj>
              </mc:Choice>
              <mc:Fallback>
                <p:oleObj r:id="rId6" imgW="1244600" imgH="279400" progId="">
                  <p:embed/>
                  <p:pic>
                    <p:nvPicPr>
                      <p:cNvPr id="0" name="Picture 1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197" y="3503290"/>
                        <a:ext cx="12382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82523"/>
              </p:ext>
            </p:extLst>
          </p:nvPr>
        </p:nvGraphicFramePr>
        <p:xfrm>
          <a:off x="3131840" y="3501008"/>
          <a:ext cx="6477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3" r:id="rId8" imgW="647419" imgH="253890" progId="">
                  <p:embed/>
                </p:oleObj>
              </mc:Choice>
              <mc:Fallback>
                <p:oleObj r:id="rId8" imgW="647419" imgH="253890" progId="">
                  <p:embed/>
                  <p:pic>
                    <p:nvPicPr>
                      <p:cNvPr id="0" name="Picture 1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501008"/>
                        <a:ext cx="6477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637420"/>
              </p:ext>
            </p:extLst>
          </p:nvPr>
        </p:nvGraphicFramePr>
        <p:xfrm>
          <a:off x="3923928" y="3517007"/>
          <a:ext cx="7620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4" r:id="rId10" imgW="761669" imgH="203112" progId="">
                  <p:embed/>
                </p:oleObj>
              </mc:Choice>
              <mc:Fallback>
                <p:oleObj r:id="rId10" imgW="761669" imgH="203112" progId="">
                  <p:embed/>
                  <p:pic>
                    <p:nvPicPr>
                      <p:cNvPr id="0" name="Picture 1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517007"/>
                        <a:ext cx="76200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560965"/>
              </p:ext>
            </p:extLst>
          </p:nvPr>
        </p:nvGraphicFramePr>
        <p:xfrm>
          <a:off x="6420204" y="3429000"/>
          <a:ext cx="240027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5" r:id="rId12" imgW="152334" imgH="228501" progId="">
                  <p:embed/>
                </p:oleObj>
              </mc:Choice>
              <mc:Fallback>
                <p:oleObj r:id="rId12" imgW="152334" imgH="228501" progId="">
                  <p:embed/>
                  <p:pic>
                    <p:nvPicPr>
                      <p:cNvPr id="0" name="Picture 1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0204" y="3429000"/>
                        <a:ext cx="240027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857078"/>
              </p:ext>
            </p:extLst>
          </p:nvPr>
        </p:nvGraphicFramePr>
        <p:xfrm>
          <a:off x="899592" y="3747889"/>
          <a:ext cx="5715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6" r:id="rId14" imgW="571252" imgH="253890" progId="">
                  <p:embed/>
                </p:oleObj>
              </mc:Choice>
              <mc:Fallback>
                <p:oleObj r:id="rId14" imgW="571252" imgH="253890" progId="">
                  <p:embed/>
                  <p:pic>
                    <p:nvPicPr>
                      <p:cNvPr id="0" name="Picture 1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747889"/>
                        <a:ext cx="5715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82851"/>
              </p:ext>
            </p:extLst>
          </p:nvPr>
        </p:nvGraphicFramePr>
        <p:xfrm>
          <a:off x="4427984" y="3700264"/>
          <a:ext cx="121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7" r:id="rId16" imgW="1231366" imgH="304668" progId="">
                  <p:embed/>
                </p:oleObj>
              </mc:Choice>
              <mc:Fallback>
                <p:oleObj r:id="rId16" imgW="1231366" imgH="304668" progId="">
                  <p:embed/>
                  <p:pic>
                    <p:nvPicPr>
                      <p:cNvPr id="0" name="Picture 1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700264"/>
                        <a:ext cx="1219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145517"/>
              </p:ext>
            </p:extLst>
          </p:nvPr>
        </p:nvGraphicFramePr>
        <p:xfrm>
          <a:off x="6084168" y="3717032"/>
          <a:ext cx="216024" cy="23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8" r:id="rId18" imgW="177569" imgH="202936" progId="">
                  <p:embed/>
                </p:oleObj>
              </mc:Choice>
              <mc:Fallback>
                <p:oleObj r:id="rId18" imgW="177569" imgH="202936" progId="">
                  <p:embed/>
                  <p:pic>
                    <p:nvPicPr>
                      <p:cNvPr id="0" name="Picture 15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717032"/>
                        <a:ext cx="216024" cy="238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16056"/>
              </p:ext>
            </p:extLst>
          </p:nvPr>
        </p:nvGraphicFramePr>
        <p:xfrm>
          <a:off x="3742953" y="4005064"/>
          <a:ext cx="1809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9" r:id="rId20" imgW="177569" imgH="202936" progId="">
                  <p:embed/>
                </p:oleObj>
              </mc:Choice>
              <mc:Fallback>
                <p:oleObj r:id="rId20" imgW="177569" imgH="202936" progId="">
                  <p:embed/>
                  <p:pic>
                    <p:nvPicPr>
                      <p:cNvPr id="0" name="Picture 15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953" y="4005064"/>
                        <a:ext cx="1809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719798"/>
              </p:ext>
            </p:extLst>
          </p:nvPr>
        </p:nvGraphicFramePr>
        <p:xfrm>
          <a:off x="4572000" y="4007346"/>
          <a:ext cx="6286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90" r:id="rId22" imgW="634725" imgH="279279" progId="">
                  <p:embed/>
                </p:oleObj>
              </mc:Choice>
              <mc:Fallback>
                <p:oleObj r:id="rId22" imgW="634725" imgH="279279" progId="">
                  <p:embed/>
                  <p:pic>
                    <p:nvPicPr>
                      <p:cNvPr id="0" name="Picture 15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7346"/>
                        <a:ext cx="6286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586561"/>
              </p:ext>
            </p:extLst>
          </p:nvPr>
        </p:nvGraphicFramePr>
        <p:xfrm>
          <a:off x="1619672" y="4221088"/>
          <a:ext cx="4095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91" r:id="rId24" imgW="406224" imgH="279279" progId="">
                  <p:embed/>
                </p:oleObj>
              </mc:Choice>
              <mc:Fallback>
                <p:oleObj r:id="rId24" imgW="406224" imgH="279279" progId="">
                  <p:embed/>
                  <p:pic>
                    <p:nvPicPr>
                      <p:cNvPr id="0" name="Picture 15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221088"/>
                        <a:ext cx="4095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2339"/>
              </p:ext>
            </p:extLst>
          </p:nvPr>
        </p:nvGraphicFramePr>
        <p:xfrm>
          <a:off x="4139952" y="4581128"/>
          <a:ext cx="2304256" cy="126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92" r:id="rId26" imgW="1866900" imgH="1016000" progId="">
                  <p:embed/>
                </p:oleObj>
              </mc:Choice>
              <mc:Fallback>
                <p:oleObj r:id="rId26" imgW="1866900" imgH="1016000" progId="">
                  <p:embed/>
                  <p:pic>
                    <p:nvPicPr>
                      <p:cNvPr id="0" name="Picture 15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581128"/>
                        <a:ext cx="2304256" cy="126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43808" y="50758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35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EURO2015 template</Template>
  <TotalTime>6381</TotalTime>
  <Words>1484</Words>
  <Application>Microsoft Office PowerPoint</Application>
  <PresentationFormat>On-screen Show (4:3)</PresentationFormat>
  <Paragraphs>245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Visio</vt:lpstr>
      <vt:lpstr>Equation</vt:lpstr>
      <vt:lpstr>GMM Estimation for Semi-parametric Models by Conic Optimization:  Special Application to Finance  Erdem Kilic, Fatma Yerlikaya-Özkurt, Gerhard Wilhelm Weber</vt:lpstr>
      <vt:lpstr>Introduction</vt:lpstr>
      <vt:lpstr>Introduction</vt:lpstr>
      <vt:lpstr>Methodology (General Form)</vt:lpstr>
      <vt:lpstr>Methodology (General Form)</vt:lpstr>
      <vt:lpstr>Methodology (General Form)</vt:lpstr>
      <vt:lpstr>Methodology (General Form)</vt:lpstr>
      <vt:lpstr>PowerPoint Presentation</vt:lpstr>
      <vt:lpstr>Generalized Method of Moments (GMM)</vt:lpstr>
      <vt:lpstr>Generalized Method of Moments (GMM)</vt:lpstr>
      <vt:lpstr>GMM Moments for Conic GPLM</vt:lpstr>
      <vt:lpstr>GMM Moments for Conic GPLM</vt:lpstr>
      <vt:lpstr>GMM Moments for Conic GPLM</vt:lpstr>
      <vt:lpstr>Optimality Conditions</vt:lpstr>
      <vt:lpstr>Consistency</vt:lpstr>
      <vt:lpstr>Consistency</vt:lpstr>
      <vt:lpstr>Consistency</vt:lpstr>
      <vt:lpstr>Consistency</vt:lpstr>
      <vt:lpstr>Efficiency</vt:lpstr>
      <vt:lpstr>Asymptotic distribution of the GMM CMARS Tikhonov estimator</vt:lpstr>
      <vt:lpstr>Asymptotic distribution of the GMM CMARS Tikhonov estimator</vt:lpstr>
      <vt:lpstr>Asymptotic distribution of the GMM CMARS Tikhonov estimator</vt:lpstr>
      <vt:lpstr>Asymptotic distribution of the GMM CMARS Tikhonov estimator</vt:lpstr>
      <vt:lpstr>Asymptotic distribution of the GMM CMARS Tikhonov estimator</vt:lpstr>
      <vt:lpstr>Application(s) to Finance</vt:lpstr>
      <vt:lpstr>Numerical experiments / Monte Carlo simulations</vt:lpstr>
      <vt:lpstr>PowerPoint Presentation</vt:lpstr>
      <vt:lpstr>EURO2015</vt:lpstr>
    </vt:vector>
  </TitlesOfParts>
  <Company>Operational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Heading</dc:title>
  <dc:creator>Graham Sharp</dc:creator>
  <cp:lastModifiedBy>Erdem</cp:lastModifiedBy>
  <cp:revision>242</cp:revision>
  <cp:lastPrinted>2015-07-11T18:36:41Z</cp:lastPrinted>
  <dcterms:created xsi:type="dcterms:W3CDTF">2015-06-25T12:51:03Z</dcterms:created>
  <dcterms:modified xsi:type="dcterms:W3CDTF">2015-08-18T19:42:46Z</dcterms:modified>
</cp:coreProperties>
</file>