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9" r:id="rId4"/>
    <p:sldId id="260" r:id="rId5"/>
    <p:sldId id="272" r:id="rId6"/>
    <p:sldId id="266" r:id="rId7"/>
    <p:sldId id="262" r:id="rId8"/>
    <p:sldId id="263" r:id="rId9"/>
    <p:sldId id="273" r:id="rId10"/>
    <p:sldId id="274" r:id="rId11"/>
    <p:sldId id="264" r:id="rId12"/>
    <p:sldId id="258" r:id="rId13"/>
  </p:sldIdLst>
  <p:sldSz cx="18288000" cy="10287000"/>
  <p:notesSz cx="6858000" cy="9144000"/>
  <p:embeddedFontLst>
    <p:embeddedFont>
      <p:font typeface="Sarabun" panose="020B0604020202020204" charset="-34"/>
      <p:regular r:id="rId15"/>
    </p:embeddedFont>
    <p:embeddedFont>
      <p:font typeface="Tomorrow" panose="020B0604020202020204" charset="0"/>
      <p:regular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F5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39" d="100"/>
          <a:sy n="39" d="100"/>
        </p:scale>
        <p:origin x="940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1A75C3-08CF-4A92-9042-66A0C1FC3DF3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0266860-0F2B-49CF-9F5F-4CD41C756202}">
      <dgm:prSet/>
      <dgm:spPr/>
      <dgm:t>
        <a:bodyPr/>
        <a:lstStyle/>
        <a:p>
          <a:pPr>
            <a:lnSpc>
              <a:spcPct val="100000"/>
            </a:lnSpc>
          </a:pPr>
          <a:r>
            <a:rPr lang="tr-TR" b="1"/>
            <a:t>Akıllı Asistanlar: </a:t>
          </a:r>
          <a:r>
            <a:rPr lang="tr-TR"/>
            <a:t>Siri, Alexa, Google Asistan</a:t>
          </a:r>
          <a:endParaRPr lang="en-US"/>
        </a:p>
      </dgm:t>
    </dgm:pt>
    <dgm:pt modelId="{E052E3E8-3621-4E78-A49B-BEF11C526D80}" type="parTrans" cxnId="{36CA7202-E9F2-4E86-8782-F84B15307E3F}">
      <dgm:prSet/>
      <dgm:spPr/>
      <dgm:t>
        <a:bodyPr/>
        <a:lstStyle/>
        <a:p>
          <a:endParaRPr lang="en-US"/>
        </a:p>
      </dgm:t>
    </dgm:pt>
    <dgm:pt modelId="{4E6FD620-9F49-4DE5-B887-80D1B4862E94}" type="sibTrans" cxnId="{36CA7202-E9F2-4E86-8782-F84B15307E3F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2464E20F-A6D0-44A5-BD07-F52A1FF95D2E}">
      <dgm:prSet/>
      <dgm:spPr/>
      <dgm:t>
        <a:bodyPr/>
        <a:lstStyle/>
        <a:p>
          <a:pPr>
            <a:lnSpc>
              <a:spcPct val="100000"/>
            </a:lnSpc>
          </a:pPr>
          <a:r>
            <a:rPr lang="tr-TR" b="1"/>
            <a:t>Akıllı İçerik Önerileri: </a:t>
          </a:r>
          <a:r>
            <a:rPr lang="tr-TR"/>
            <a:t>Netflix, Spotify, Amazon</a:t>
          </a:r>
          <a:endParaRPr lang="en-US"/>
        </a:p>
      </dgm:t>
    </dgm:pt>
    <dgm:pt modelId="{755E2E09-4618-4152-905D-EEC0196659F9}" type="parTrans" cxnId="{57A82022-EB01-4DCE-A011-AF4282C0832E}">
      <dgm:prSet/>
      <dgm:spPr/>
      <dgm:t>
        <a:bodyPr/>
        <a:lstStyle/>
        <a:p>
          <a:endParaRPr lang="en-US"/>
        </a:p>
      </dgm:t>
    </dgm:pt>
    <dgm:pt modelId="{D488BF2B-DA38-4AFD-A5BD-7D65E8F476D5}" type="sibTrans" cxnId="{57A82022-EB01-4DCE-A011-AF4282C0832E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3F675291-F4A3-498B-B374-1062B198694C}">
      <dgm:prSet/>
      <dgm:spPr/>
      <dgm:t>
        <a:bodyPr/>
        <a:lstStyle/>
        <a:p>
          <a:pPr>
            <a:lnSpc>
              <a:spcPct val="100000"/>
            </a:lnSpc>
          </a:pPr>
          <a:r>
            <a:rPr lang="tr-TR" b="1"/>
            <a:t>Harita ve Navigasyon: </a:t>
          </a:r>
          <a:r>
            <a:rPr lang="tr-TR"/>
            <a:t>Google Maps</a:t>
          </a:r>
          <a:endParaRPr lang="en-US"/>
        </a:p>
      </dgm:t>
    </dgm:pt>
    <dgm:pt modelId="{0487F6C2-0981-43B3-8FD7-043FA6BDE6B8}" type="parTrans" cxnId="{772A86E0-6A53-479F-A31D-0746D2501C67}">
      <dgm:prSet/>
      <dgm:spPr/>
      <dgm:t>
        <a:bodyPr/>
        <a:lstStyle/>
        <a:p>
          <a:endParaRPr lang="en-US"/>
        </a:p>
      </dgm:t>
    </dgm:pt>
    <dgm:pt modelId="{0B32B96F-1456-4B28-AAF3-DF282700D7C2}" type="sibTrans" cxnId="{772A86E0-6A53-479F-A31D-0746D2501C67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62B1AA89-84F0-4E2B-A592-E06BA1B64C26}">
      <dgm:prSet/>
      <dgm:spPr/>
      <dgm:t>
        <a:bodyPr/>
        <a:lstStyle/>
        <a:p>
          <a:pPr>
            <a:lnSpc>
              <a:spcPct val="100000"/>
            </a:lnSpc>
          </a:pPr>
          <a:r>
            <a:rPr lang="tr-TR" b="1"/>
            <a:t>Sosyal Medya: </a:t>
          </a:r>
          <a:r>
            <a:rPr lang="tr-TR"/>
            <a:t>İçerik filtreleme, otomatik etiketleme</a:t>
          </a:r>
          <a:endParaRPr lang="en-US"/>
        </a:p>
      </dgm:t>
    </dgm:pt>
    <dgm:pt modelId="{A21FA90A-6156-49AE-8F6F-A8A437A5A6C5}" type="parTrans" cxnId="{0FDB2D3F-0F80-4130-B802-1CF3E8BC2F6C}">
      <dgm:prSet/>
      <dgm:spPr/>
      <dgm:t>
        <a:bodyPr/>
        <a:lstStyle/>
        <a:p>
          <a:endParaRPr lang="en-US"/>
        </a:p>
      </dgm:t>
    </dgm:pt>
    <dgm:pt modelId="{2065A2D1-10B4-4BD6-94F4-6AACB3B6F829}" type="sibTrans" cxnId="{0FDB2D3F-0F80-4130-B802-1CF3E8BC2F6C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A99FB52C-4FEB-4E72-8E19-ECE11DDF5E9F}">
      <dgm:prSet/>
      <dgm:spPr/>
      <dgm:t>
        <a:bodyPr/>
        <a:lstStyle/>
        <a:p>
          <a:pPr>
            <a:lnSpc>
              <a:spcPct val="100000"/>
            </a:lnSpc>
          </a:pPr>
          <a:r>
            <a:rPr lang="tr-TR" b="1"/>
            <a:t>Finans: </a:t>
          </a:r>
          <a:r>
            <a:rPr lang="tr-TR"/>
            <a:t>Dolandırıcılık tespiti, yatırım sistemleri</a:t>
          </a:r>
          <a:endParaRPr lang="en-US"/>
        </a:p>
      </dgm:t>
    </dgm:pt>
    <dgm:pt modelId="{723EBCD2-9689-4951-854C-423239169968}" type="parTrans" cxnId="{F291FFD4-7EAB-4A7A-AF0D-0450A36DA3C7}">
      <dgm:prSet/>
      <dgm:spPr/>
      <dgm:t>
        <a:bodyPr/>
        <a:lstStyle/>
        <a:p>
          <a:endParaRPr lang="en-US"/>
        </a:p>
      </dgm:t>
    </dgm:pt>
    <dgm:pt modelId="{11BFEBC5-46A2-4AD7-9B5D-4A25F47B5BC3}" type="sibTrans" cxnId="{F291FFD4-7EAB-4A7A-AF0D-0450A36DA3C7}">
      <dgm:prSet/>
      <dgm:spPr/>
      <dgm:t>
        <a:bodyPr/>
        <a:lstStyle/>
        <a:p>
          <a:endParaRPr lang="en-US"/>
        </a:p>
      </dgm:t>
    </dgm:pt>
    <dgm:pt modelId="{E1CA0A64-02BA-49C7-95B6-184854D898F1}" type="pres">
      <dgm:prSet presAssocID="{391A75C3-08CF-4A92-9042-66A0C1FC3DF3}" presName="root" presStyleCnt="0">
        <dgm:presLayoutVars>
          <dgm:dir/>
          <dgm:resizeHandles val="exact"/>
        </dgm:presLayoutVars>
      </dgm:prSet>
      <dgm:spPr/>
    </dgm:pt>
    <dgm:pt modelId="{FB413F70-B3C9-453C-8976-BEBCF545F498}" type="pres">
      <dgm:prSet presAssocID="{391A75C3-08CF-4A92-9042-66A0C1FC3DF3}" presName="container" presStyleCnt="0">
        <dgm:presLayoutVars>
          <dgm:dir/>
          <dgm:resizeHandles val="exact"/>
        </dgm:presLayoutVars>
      </dgm:prSet>
      <dgm:spPr/>
    </dgm:pt>
    <dgm:pt modelId="{C6510F9B-37BB-4D1E-B5A2-103A465BD406}" type="pres">
      <dgm:prSet presAssocID="{00266860-0F2B-49CF-9F5F-4CD41C756202}" presName="compNode" presStyleCnt="0"/>
      <dgm:spPr/>
    </dgm:pt>
    <dgm:pt modelId="{3915EBC8-5DE1-4162-AC7D-071748F7544A}" type="pres">
      <dgm:prSet presAssocID="{00266860-0F2B-49CF-9F5F-4CD41C756202}" presName="iconBgRect" presStyleLbl="bgShp" presStyleIdx="0" presStyleCnt="5"/>
      <dgm:spPr/>
    </dgm:pt>
    <dgm:pt modelId="{01EF3F22-564E-4FC1-A37D-23FE6A48ADA9}" type="pres">
      <dgm:prSet presAssocID="{00266860-0F2B-49CF-9F5F-4CD41C756202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oustache Face with Solid Fill"/>
        </a:ext>
      </dgm:extLst>
    </dgm:pt>
    <dgm:pt modelId="{3406881E-9A94-4F73-A260-1B83068D29B4}" type="pres">
      <dgm:prSet presAssocID="{00266860-0F2B-49CF-9F5F-4CD41C756202}" presName="spaceRect" presStyleCnt="0"/>
      <dgm:spPr/>
    </dgm:pt>
    <dgm:pt modelId="{41AF8654-0217-46F8-A929-06346BC153A5}" type="pres">
      <dgm:prSet presAssocID="{00266860-0F2B-49CF-9F5F-4CD41C756202}" presName="textRect" presStyleLbl="revTx" presStyleIdx="0" presStyleCnt="5">
        <dgm:presLayoutVars>
          <dgm:chMax val="1"/>
          <dgm:chPref val="1"/>
        </dgm:presLayoutVars>
      </dgm:prSet>
      <dgm:spPr/>
    </dgm:pt>
    <dgm:pt modelId="{50F8B631-5D08-4560-A708-E82DD7E2DEEF}" type="pres">
      <dgm:prSet presAssocID="{4E6FD620-9F49-4DE5-B887-80D1B4862E94}" presName="sibTrans" presStyleLbl="sibTrans2D1" presStyleIdx="0" presStyleCnt="0"/>
      <dgm:spPr/>
    </dgm:pt>
    <dgm:pt modelId="{29EECAAC-0469-41B1-9B0B-8690F40FAE05}" type="pres">
      <dgm:prSet presAssocID="{2464E20F-A6D0-44A5-BD07-F52A1FF95D2E}" presName="compNode" presStyleCnt="0"/>
      <dgm:spPr/>
    </dgm:pt>
    <dgm:pt modelId="{1059760F-BD31-4D92-8A32-B36E2B0DE593}" type="pres">
      <dgm:prSet presAssocID="{2464E20F-A6D0-44A5-BD07-F52A1FF95D2E}" presName="iconBgRect" presStyleLbl="bgShp" presStyleIdx="1" presStyleCnt="5"/>
      <dgm:spPr/>
    </dgm:pt>
    <dgm:pt modelId="{C13910FD-6C68-4391-A5E1-476D3303C706}" type="pres">
      <dgm:prSet presAssocID="{2464E20F-A6D0-44A5-BD07-F52A1FF95D2E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30E95780-9C98-4028-A822-D9477A3819C3}" type="pres">
      <dgm:prSet presAssocID="{2464E20F-A6D0-44A5-BD07-F52A1FF95D2E}" presName="spaceRect" presStyleCnt="0"/>
      <dgm:spPr/>
    </dgm:pt>
    <dgm:pt modelId="{94E93133-89AF-41AB-BBE8-7C7857054E23}" type="pres">
      <dgm:prSet presAssocID="{2464E20F-A6D0-44A5-BD07-F52A1FF95D2E}" presName="textRect" presStyleLbl="revTx" presStyleIdx="1" presStyleCnt="5">
        <dgm:presLayoutVars>
          <dgm:chMax val="1"/>
          <dgm:chPref val="1"/>
        </dgm:presLayoutVars>
      </dgm:prSet>
      <dgm:spPr/>
    </dgm:pt>
    <dgm:pt modelId="{DD125684-2B5C-41D8-A277-525F4175DEFD}" type="pres">
      <dgm:prSet presAssocID="{D488BF2B-DA38-4AFD-A5BD-7D65E8F476D5}" presName="sibTrans" presStyleLbl="sibTrans2D1" presStyleIdx="0" presStyleCnt="0"/>
      <dgm:spPr/>
    </dgm:pt>
    <dgm:pt modelId="{9B960600-6EA7-45A3-8D9C-CEE5402D8F63}" type="pres">
      <dgm:prSet presAssocID="{3F675291-F4A3-498B-B374-1062B198694C}" presName="compNode" presStyleCnt="0"/>
      <dgm:spPr/>
    </dgm:pt>
    <dgm:pt modelId="{3FD4AEBC-6CA6-4375-A5E7-53722D0AA5C5}" type="pres">
      <dgm:prSet presAssocID="{3F675291-F4A3-498B-B374-1062B198694C}" presName="iconBgRect" presStyleLbl="bgShp" presStyleIdx="2" presStyleCnt="5"/>
      <dgm:spPr/>
    </dgm:pt>
    <dgm:pt modelId="{F8DD2A33-3090-4478-B4A1-550F6CD0EA5F}" type="pres">
      <dgm:prSet presAssocID="{3F675291-F4A3-498B-B374-1062B198694C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p with pin"/>
        </a:ext>
      </dgm:extLst>
    </dgm:pt>
    <dgm:pt modelId="{246E15B2-2B87-4F69-A22F-96ECC3ABA1C4}" type="pres">
      <dgm:prSet presAssocID="{3F675291-F4A3-498B-B374-1062B198694C}" presName="spaceRect" presStyleCnt="0"/>
      <dgm:spPr/>
    </dgm:pt>
    <dgm:pt modelId="{E622FF3E-C2E1-471C-A173-4D28556B4AB3}" type="pres">
      <dgm:prSet presAssocID="{3F675291-F4A3-498B-B374-1062B198694C}" presName="textRect" presStyleLbl="revTx" presStyleIdx="2" presStyleCnt="5">
        <dgm:presLayoutVars>
          <dgm:chMax val="1"/>
          <dgm:chPref val="1"/>
        </dgm:presLayoutVars>
      </dgm:prSet>
      <dgm:spPr/>
    </dgm:pt>
    <dgm:pt modelId="{07F0E842-7F4F-4AFE-BCD2-E881DC9864C9}" type="pres">
      <dgm:prSet presAssocID="{0B32B96F-1456-4B28-AAF3-DF282700D7C2}" presName="sibTrans" presStyleLbl="sibTrans2D1" presStyleIdx="0" presStyleCnt="0"/>
      <dgm:spPr/>
    </dgm:pt>
    <dgm:pt modelId="{F3550EE9-4DBC-4DC3-81BF-A69A2BFEBA29}" type="pres">
      <dgm:prSet presAssocID="{62B1AA89-84F0-4E2B-A592-E06BA1B64C26}" presName="compNode" presStyleCnt="0"/>
      <dgm:spPr/>
    </dgm:pt>
    <dgm:pt modelId="{E4B4FAEE-78F3-48A5-A753-B56129F59C41}" type="pres">
      <dgm:prSet presAssocID="{62B1AA89-84F0-4E2B-A592-E06BA1B64C26}" presName="iconBgRect" presStyleLbl="bgShp" presStyleIdx="3" presStyleCnt="5"/>
      <dgm:spPr/>
    </dgm:pt>
    <dgm:pt modelId="{5F85EDF5-326C-4464-A4F7-700CAC2FCEDB}" type="pres">
      <dgm:prSet presAssocID="{62B1AA89-84F0-4E2B-A592-E06BA1B64C26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iltrele"/>
        </a:ext>
      </dgm:extLst>
    </dgm:pt>
    <dgm:pt modelId="{FD1C364E-4108-424E-9083-6A960D420C94}" type="pres">
      <dgm:prSet presAssocID="{62B1AA89-84F0-4E2B-A592-E06BA1B64C26}" presName="spaceRect" presStyleCnt="0"/>
      <dgm:spPr/>
    </dgm:pt>
    <dgm:pt modelId="{C442BB02-770A-4D38-BAB2-DA75CD6D4921}" type="pres">
      <dgm:prSet presAssocID="{62B1AA89-84F0-4E2B-A592-E06BA1B64C26}" presName="textRect" presStyleLbl="revTx" presStyleIdx="3" presStyleCnt="5">
        <dgm:presLayoutVars>
          <dgm:chMax val="1"/>
          <dgm:chPref val="1"/>
        </dgm:presLayoutVars>
      </dgm:prSet>
      <dgm:spPr/>
    </dgm:pt>
    <dgm:pt modelId="{E279C3D5-4BAE-4885-B005-FE4826D93E55}" type="pres">
      <dgm:prSet presAssocID="{2065A2D1-10B4-4BD6-94F4-6AACB3B6F829}" presName="sibTrans" presStyleLbl="sibTrans2D1" presStyleIdx="0" presStyleCnt="0"/>
      <dgm:spPr/>
    </dgm:pt>
    <dgm:pt modelId="{A85B47E6-8723-46C1-B14D-35CD6CE00104}" type="pres">
      <dgm:prSet presAssocID="{A99FB52C-4FEB-4E72-8E19-ECE11DDF5E9F}" presName="compNode" presStyleCnt="0"/>
      <dgm:spPr/>
    </dgm:pt>
    <dgm:pt modelId="{6E88CA4E-2130-4B2D-8FB6-63A1D1B8877C}" type="pres">
      <dgm:prSet presAssocID="{A99FB52C-4FEB-4E72-8E19-ECE11DDF5E9F}" presName="iconBgRect" presStyleLbl="bgShp" presStyleIdx="4" presStyleCnt="5"/>
      <dgm:spPr/>
    </dgm:pt>
    <dgm:pt modelId="{9D75FD14-EADC-479F-BB73-AC1B149A228A}" type="pres">
      <dgm:prSet presAssocID="{A99FB52C-4FEB-4E72-8E19-ECE11DDF5E9F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anka"/>
        </a:ext>
      </dgm:extLst>
    </dgm:pt>
    <dgm:pt modelId="{2AC7724B-F30F-4AC1-BD27-FD5D71CE3659}" type="pres">
      <dgm:prSet presAssocID="{A99FB52C-4FEB-4E72-8E19-ECE11DDF5E9F}" presName="spaceRect" presStyleCnt="0"/>
      <dgm:spPr/>
    </dgm:pt>
    <dgm:pt modelId="{3E7D4F5B-2947-4D0D-8E99-8C1E56685949}" type="pres">
      <dgm:prSet presAssocID="{A99FB52C-4FEB-4E72-8E19-ECE11DDF5E9F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36CA7202-E9F2-4E86-8782-F84B15307E3F}" srcId="{391A75C3-08CF-4A92-9042-66A0C1FC3DF3}" destId="{00266860-0F2B-49CF-9F5F-4CD41C756202}" srcOrd="0" destOrd="0" parTransId="{E052E3E8-3621-4E78-A49B-BEF11C526D80}" sibTransId="{4E6FD620-9F49-4DE5-B887-80D1B4862E94}"/>
    <dgm:cxn modelId="{57A82022-EB01-4DCE-A011-AF4282C0832E}" srcId="{391A75C3-08CF-4A92-9042-66A0C1FC3DF3}" destId="{2464E20F-A6D0-44A5-BD07-F52A1FF95D2E}" srcOrd="1" destOrd="0" parTransId="{755E2E09-4618-4152-905D-EEC0196659F9}" sibTransId="{D488BF2B-DA38-4AFD-A5BD-7D65E8F476D5}"/>
    <dgm:cxn modelId="{0FDB2D3F-0F80-4130-B802-1CF3E8BC2F6C}" srcId="{391A75C3-08CF-4A92-9042-66A0C1FC3DF3}" destId="{62B1AA89-84F0-4E2B-A592-E06BA1B64C26}" srcOrd="3" destOrd="0" parTransId="{A21FA90A-6156-49AE-8F6F-A8A437A5A6C5}" sibTransId="{2065A2D1-10B4-4BD6-94F4-6AACB3B6F829}"/>
    <dgm:cxn modelId="{9DC16F6E-C94D-46B1-B62C-CB2B24377FAD}" type="presOf" srcId="{3F675291-F4A3-498B-B374-1062B198694C}" destId="{E622FF3E-C2E1-471C-A173-4D28556B4AB3}" srcOrd="0" destOrd="0" presId="urn:microsoft.com/office/officeart/2018/2/layout/IconCircleList"/>
    <dgm:cxn modelId="{6C69B459-D1F7-4070-AF12-E9630654B511}" type="presOf" srcId="{4E6FD620-9F49-4DE5-B887-80D1B4862E94}" destId="{50F8B631-5D08-4560-A708-E82DD7E2DEEF}" srcOrd="0" destOrd="0" presId="urn:microsoft.com/office/officeart/2018/2/layout/IconCircleList"/>
    <dgm:cxn modelId="{49385B7A-AB3F-427F-AAB8-43180F8987B0}" type="presOf" srcId="{391A75C3-08CF-4A92-9042-66A0C1FC3DF3}" destId="{E1CA0A64-02BA-49C7-95B6-184854D898F1}" srcOrd="0" destOrd="0" presId="urn:microsoft.com/office/officeart/2018/2/layout/IconCircleList"/>
    <dgm:cxn modelId="{C663455A-34DB-4834-9389-A5E14A303C5E}" type="presOf" srcId="{2065A2D1-10B4-4BD6-94F4-6AACB3B6F829}" destId="{E279C3D5-4BAE-4885-B005-FE4826D93E55}" srcOrd="0" destOrd="0" presId="urn:microsoft.com/office/officeart/2018/2/layout/IconCircleList"/>
    <dgm:cxn modelId="{906C3781-9621-44F5-A468-2E88F8D07414}" type="presOf" srcId="{00266860-0F2B-49CF-9F5F-4CD41C756202}" destId="{41AF8654-0217-46F8-A929-06346BC153A5}" srcOrd="0" destOrd="0" presId="urn:microsoft.com/office/officeart/2018/2/layout/IconCircleList"/>
    <dgm:cxn modelId="{48F7C2B4-E9E6-4D93-8B93-24C611E540CF}" type="presOf" srcId="{0B32B96F-1456-4B28-AAF3-DF282700D7C2}" destId="{07F0E842-7F4F-4AFE-BCD2-E881DC9864C9}" srcOrd="0" destOrd="0" presId="urn:microsoft.com/office/officeart/2018/2/layout/IconCircleList"/>
    <dgm:cxn modelId="{3779B0BA-B6E9-4085-B8F2-8539EB2DCA82}" type="presOf" srcId="{A99FB52C-4FEB-4E72-8E19-ECE11DDF5E9F}" destId="{3E7D4F5B-2947-4D0D-8E99-8C1E56685949}" srcOrd="0" destOrd="0" presId="urn:microsoft.com/office/officeart/2018/2/layout/IconCircleList"/>
    <dgm:cxn modelId="{F44C02C6-97E1-4F9E-9E21-CE15B9ABC447}" type="presOf" srcId="{2464E20F-A6D0-44A5-BD07-F52A1FF95D2E}" destId="{94E93133-89AF-41AB-BBE8-7C7857054E23}" srcOrd="0" destOrd="0" presId="urn:microsoft.com/office/officeart/2018/2/layout/IconCircleList"/>
    <dgm:cxn modelId="{F291FFD4-7EAB-4A7A-AF0D-0450A36DA3C7}" srcId="{391A75C3-08CF-4A92-9042-66A0C1FC3DF3}" destId="{A99FB52C-4FEB-4E72-8E19-ECE11DDF5E9F}" srcOrd="4" destOrd="0" parTransId="{723EBCD2-9689-4951-854C-423239169968}" sibTransId="{11BFEBC5-46A2-4AD7-9B5D-4A25F47B5BC3}"/>
    <dgm:cxn modelId="{772A86E0-6A53-479F-A31D-0746D2501C67}" srcId="{391A75C3-08CF-4A92-9042-66A0C1FC3DF3}" destId="{3F675291-F4A3-498B-B374-1062B198694C}" srcOrd="2" destOrd="0" parTransId="{0487F6C2-0981-43B3-8FD7-043FA6BDE6B8}" sibTransId="{0B32B96F-1456-4B28-AAF3-DF282700D7C2}"/>
    <dgm:cxn modelId="{138433E1-A278-4616-A069-5EAEF00D77DB}" type="presOf" srcId="{62B1AA89-84F0-4E2B-A592-E06BA1B64C26}" destId="{C442BB02-770A-4D38-BAB2-DA75CD6D4921}" srcOrd="0" destOrd="0" presId="urn:microsoft.com/office/officeart/2018/2/layout/IconCircleList"/>
    <dgm:cxn modelId="{398147F8-EF64-436A-B6BA-CF32182C5466}" type="presOf" srcId="{D488BF2B-DA38-4AFD-A5BD-7D65E8F476D5}" destId="{DD125684-2B5C-41D8-A277-525F4175DEFD}" srcOrd="0" destOrd="0" presId="urn:microsoft.com/office/officeart/2018/2/layout/IconCircleList"/>
    <dgm:cxn modelId="{F6A529E1-DBD4-43E3-892A-4F4A9E5EB73E}" type="presParOf" srcId="{E1CA0A64-02BA-49C7-95B6-184854D898F1}" destId="{FB413F70-B3C9-453C-8976-BEBCF545F498}" srcOrd="0" destOrd="0" presId="urn:microsoft.com/office/officeart/2018/2/layout/IconCircleList"/>
    <dgm:cxn modelId="{6B82CA1A-328D-4496-B59E-90D4CF4C0FC0}" type="presParOf" srcId="{FB413F70-B3C9-453C-8976-BEBCF545F498}" destId="{C6510F9B-37BB-4D1E-B5A2-103A465BD406}" srcOrd="0" destOrd="0" presId="urn:microsoft.com/office/officeart/2018/2/layout/IconCircleList"/>
    <dgm:cxn modelId="{AB80A9F1-9BE9-4447-9714-3648A36754CC}" type="presParOf" srcId="{C6510F9B-37BB-4D1E-B5A2-103A465BD406}" destId="{3915EBC8-5DE1-4162-AC7D-071748F7544A}" srcOrd="0" destOrd="0" presId="urn:microsoft.com/office/officeart/2018/2/layout/IconCircleList"/>
    <dgm:cxn modelId="{18458632-65CC-4A80-9866-81962021F41F}" type="presParOf" srcId="{C6510F9B-37BB-4D1E-B5A2-103A465BD406}" destId="{01EF3F22-564E-4FC1-A37D-23FE6A48ADA9}" srcOrd="1" destOrd="0" presId="urn:microsoft.com/office/officeart/2018/2/layout/IconCircleList"/>
    <dgm:cxn modelId="{63C26DDE-7D95-441B-868F-C53A4A6FE26C}" type="presParOf" srcId="{C6510F9B-37BB-4D1E-B5A2-103A465BD406}" destId="{3406881E-9A94-4F73-A260-1B83068D29B4}" srcOrd="2" destOrd="0" presId="urn:microsoft.com/office/officeart/2018/2/layout/IconCircleList"/>
    <dgm:cxn modelId="{4E2D721B-88AA-46C7-92C1-FB5761A8A536}" type="presParOf" srcId="{C6510F9B-37BB-4D1E-B5A2-103A465BD406}" destId="{41AF8654-0217-46F8-A929-06346BC153A5}" srcOrd="3" destOrd="0" presId="urn:microsoft.com/office/officeart/2018/2/layout/IconCircleList"/>
    <dgm:cxn modelId="{CD3BA487-2E76-4BFB-B26B-76B7DF8FA8D8}" type="presParOf" srcId="{FB413F70-B3C9-453C-8976-BEBCF545F498}" destId="{50F8B631-5D08-4560-A708-E82DD7E2DEEF}" srcOrd="1" destOrd="0" presId="urn:microsoft.com/office/officeart/2018/2/layout/IconCircleList"/>
    <dgm:cxn modelId="{D35271AB-DFD3-4F39-A834-8E0091493B78}" type="presParOf" srcId="{FB413F70-B3C9-453C-8976-BEBCF545F498}" destId="{29EECAAC-0469-41B1-9B0B-8690F40FAE05}" srcOrd="2" destOrd="0" presId="urn:microsoft.com/office/officeart/2018/2/layout/IconCircleList"/>
    <dgm:cxn modelId="{744B8974-0B3D-4A2E-A6C2-2D49A906946C}" type="presParOf" srcId="{29EECAAC-0469-41B1-9B0B-8690F40FAE05}" destId="{1059760F-BD31-4D92-8A32-B36E2B0DE593}" srcOrd="0" destOrd="0" presId="urn:microsoft.com/office/officeart/2018/2/layout/IconCircleList"/>
    <dgm:cxn modelId="{2D393AD1-0ACB-49E1-B980-4D3570BFBA85}" type="presParOf" srcId="{29EECAAC-0469-41B1-9B0B-8690F40FAE05}" destId="{C13910FD-6C68-4391-A5E1-476D3303C706}" srcOrd="1" destOrd="0" presId="urn:microsoft.com/office/officeart/2018/2/layout/IconCircleList"/>
    <dgm:cxn modelId="{0FD95EE4-6129-427D-9BE1-755BC68BB5A9}" type="presParOf" srcId="{29EECAAC-0469-41B1-9B0B-8690F40FAE05}" destId="{30E95780-9C98-4028-A822-D9477A3819C3}" srcOrd="2" destOrd="0" presId="urn:microsoft.com/office/officeart/2018/2/layout/IconCircleList"/>
    <dgm:cxn modelId="{443C19E1-8C4A-4016-AB2E-30030B6D8EAD}" type="presParOf" srcId="{29EECAAC-0469-41B1-9B0B-8690F40FAE05}" destId="{94E93133-89AF-41AB-BBE8-7C7857054E23}" srcOrd="3" destOrd="0" presId="urn:microsoft.com/office/officeart/2018/2/layout/IconCircleList"/>
    <dgm:cxn modelId="{0606394C-8C8D-4DF5-BC0A-39E7B8284183}" type="presParOf" srcId="{FB413F70-B3C9-453C-8976-BEBCF545F498}" destId="{DD125684-2B5C-41D8-A277-525F4175DEFD}" srcOrd="3" destOrd="0" presId="urn:microsoft.com/office/officeart/2018/2/layout/IconCircleList"/>
    <dgm:cxn modelId="{01CED0C5-4097-423C-BA6D-B91D467E6043}" type="presParOf" srcId="{FB413F70-B3C9-453C-8976-BEBCF545F498}" destId="{9B960600-6EA7-45A3-8D9C-CEE5402D8F63}" srcOrd="4" destOrd="0" presId="urn:microsoft.com/office/officeart/2018/2/layout/IconCircleList"/>
    <dgm:cxn modelId="{EF6FEB86-E7C8-49C5-8782-2B10D8F70A76}" type="presParOf" srcId="{9B960600-6EA7-45A3-8D9C-CEE5402D8F63}" destId="{3FD4AEBC-6CA6-4375-A5E7-53722D0AA5C5}" srcOrd="0" destOrd="0" presId="urn:microsoft.com/office/officeart/2018/2/layout/IconCircleList"/>
    <dgm:cxn modelId="{69EB8FA1-07B5-4BC7-81C9-AD43AA5FB6ED}" type="presParOf" srcId="{9B960600-6EA7-45A3-8D9C-CEE5402D8F63}" destId="{F8DD2A33-3090-4478-B4A1-550F6CD0EA5F}" srcOrd="1" destOrd="0" presId="urn:microsoft.com/office/officeart/2018/2/layout/IconCircleList"/>
    <dgm:cxn modelId="{843A691C-B2CD-44A5-A790-55B3C7E29BB6}" type="presParOf" srcId="{9B960600-6EA7-45A3-8D9C-CEE5402D8F63}" destId="{246E15B2-2B87-4F69-A22F-96ECC3ABA1C4}" srcOrd="2" destOrd="0" presId="urn:microsoft.com/office/officeart/2018/2/layout/IconCircleList"/>
    <dgm:cxn modelId="{FDEA87CF-083C-46FD-BC08-89E5D4033442}" type="presParOf" srcId="{9B960600-6EA7-45A3-8D9C-CEE5402D8F63}" destId="{E622FF3E-C2E1-471C-A173-4D28556B4AB3}" srcOrd="3" destOrd="0" presId="urn:microsoft.com/office/officeart/2018/2/layout/IconCircleList"/>
    <dgm:cxn modelId="{1A3C6B4F-0225-462A-A119-16098ED8AC87}" type="presParOf" srcId="{FB413F70-B3C9-453C-8976-BEBCF545F498}" destId="{07F0E842-7F4F-4AFE-BCD2-E881DC9864C9}" srcOrd="5" destOrd="0" presId="urn:microsoft.com/office/officeart/2018/2/layout/IconCircleList"/>
    <dgm:cxn modelId="{DE987F9E-997F-4372-A619-AE9D0D955FEA}" type="presParOf" srcId="{FB413F70-B3C9-453C-8976-BEBCF545F498}" destId="{F3550EE9-4DBC-4DC3-81BF-A69A2BFEBA29}" srcOrd="6" destOrd="0" presId="urn:microsoft.com/office/officeart/2018/2/layout/IconCircleList"/>
    <dgm:cxn modelId="{DE6301F6-E611-41B3-B7CB-AAF6E735662C}" type="presParOf" srcId="{F3550EE9-4DBC-4DC3-81BF-A69A2BFEBA29}" destId="{E4B4FAEE-78F3-48A5-A753-B56129F59C41}" srcOrd="0" destOrd="0" presId="urn:microsoft.com/office/officeart/2018/2/layout/IconCircleList"/>
    <dgm:cxn modelId="{680F4FF5-8CD9-4EC8-A453-1CF3D1AF86CC}" type="presParOf" srcId="{F3550EE9-4DBC-4DC3-81BF-A69A2BFEBA29}" destId="{5F85EDF5-326C-4464-A4F7-700CAC2FCEDB}" srcOrd="1" destOrd="0" presId="urn:microsoft.com/office/officeart/2018/2/layout/IconCircleList"/>
    <dgm:cxn modelId="{B6EE0051-6410-4A8F-862C-58FD74600284}" type="presParOf" srcId="{F3550EE9-4DBC-4DC3-81BF-A69A2BFEBA29}" destId="{FD1C364E-4108-424E-9083-6A960D420C94}" srcOrd="2" destOrd="0" presId="urn:microsoft.com/office/officeart/2018/2/layout/IconCircleList"/>
    <dgm:cxn modelId="{A5512FD5-44DE-4B8D-AADA-01257226C67F}" type="presParOf" srcId="{F3550EE9-4DBC-4DC3-81BF-A69A2BFEBA29}" destId="{C442BB02-770A-4D38-BAB2-DA75CD6D4921}" srcOrd="3" destOrd="0" presId="urn:microsoft.com/office/officeart/2018/2/layout/IconCircleList"/>
    <dgm:cxn modelId="{66C27C8D-A520-492D-A7F1-33834EBF4514}" type="presParOf" srcId="{FB413F70-B3C9-453C-8976-BEBCF545F498}" destId="{E279C3D5-4BAE-4885-B005-FE4826D93E55}" srcOrd="7" destOrd="0" presId="urn:microsoft.com/office/officeart/2018/2/layout/IconCircleList"/>
    <dgm:cxn modelId="{9B663E10-C90F-4CF8-9C23-556704FBC3F7}" type="presParOf" srcId="{FB413F70-B3C9-453C-8976-BEBCF545F498}" destId="{A85B47E6-8723-46C1-B14D-35CD6CE00104}" srcOrd="8" destOrd="0" presId="urn:microsoft.com/office/officeart/2018/2/layout/IconCircleList"/>
    <dgm:cxn modelId="{D92763E5-FE65-4F71-8E56-331A00B496E7}" type="presParOf" srcId="{A85B47E6-8723-46C1-B14D-35CD6CE00104}" destId="{6E88CA4E-2130-4B2D-8FB6-63A1D1B8877C}" srcOrd="0" destOrd="0" presId="urn:microsoft.com/office/officeart/2018/2/layout/IconCircleList"/>
    <dgm:cxn modelId="{4340747E-685A-45F8-94F7-2A866001840A}" type="presParOf" srcId="{A85B47E6-8723-46C1-B14D-35CD6CE00104}" destId="{9D75FD14-EADC-479F-BB73-AC1B149A228A}" srcOrd="1" destOrd="0" presId="urn:microsoft.com/office/officeart/2018/2/layout/IconCircleList"/>
    <dgm:cxn modelId="{519E4CD8-6FB5-492A-9245-C96D1ED7AEE0}" type="presParOf" srcId="{A85B47E6-8723-46C1-B14D-35CD6CE00104}" destId="{2AC7724B-F30F-4AC1-BD27-FD5D71CE3659}" srcOrd="2" destOrd="0" presId="urn:microsoft.com/office/officeart/2018/2/layout/IconCircleList"/>
    <dgm:cxn modelId="{5A1A3108-50FC-42C8-AD71-3B9905875632}" type="presParOf" srcId="{A85B47E6-8723-46C1-B14D-35CD6CE00104}" destId="{3E7D4F5B-2947-4D0D-8E99-8C1E56685949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15EBC8-5DE1-4162-AC7D-071748F7544A}">
      <dsp:nvSpPr>
        <dsp:cNvPr id="0" name=""/>
        <dsp:cNvSpPr/>
      </dsp:nvSpPr>
      <dsp:spPr>
        <a:xfrm>
          <a:off x="33727" y="641220"/>
          <a:ext cx="891506" cy="891506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EF3F22-564E-4FC1-A37D-23FE6A48ADA9}">
      <dsp:nvSpPr>
        <dsp:cNvPr id="0" name=""/>
        <dsp:cNvSpPr/>
      </dsp:nvSpPr>
      <dsp:spPr>
        <a:xfrm>
          <a:off x="220943" y="828437"/>
          <a:ext cx="517073" cy="51707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AF8654-0217-46F8-A929-06346BC153A5}">
      <dsp:nvSpPr>
        <dsp:cNvPr id="0" name=""/>
        <dsp:cNvSpPr/>
      </dsp:nvSpPr>
      <dsp:spPr>
        <a:xfrm>
          <a:off x="1116270" y="641220"/>
          <a:ext cx="2101408" cy="891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900" b="1" kern="1200"/>
            <a:t>Akıllı Asistanlar: </a:t>
          </a:r>
          <a:r>
            <a:rPr lang="tr-TR" sz="1900" kern="1200"/>
            <a:t>Siri, Alexa, Google Asistan</a:t>
          </a:r>
          <a:endParaRPr lang="en-US" sz="1900" kern="1200"/>
        </a:p>
      </dsp:txBody>
      <dsp:txXfrm>
        <a:off x="1116270" y="641220"/>
        <a:ext cx="2101408" cy="891506"/>
      </dsp:txXfrm>
    </dsp:sp>
    <dsp:sp modelId="{1059760F-BD31-4D92-8A32-B36E2B0DE593}">
      <dsp:nvSpPr>
        <dsp:cNvPr id="0" name=""/>
        <dsp:cNvSpPr/>
      </dsp:nvSpPr>
      <dsp:spPr>
        <a:xfrm>
          <a:off x="3583834" y="641220"/>
          <a:ext cx="891506" cy="891506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3910FD-6C68-4391-A5E1-476D3303C706}">
      <dsp:nvSpPr>
        <dsp:cNvPr id="0" name=""/>
        <dsp:cNvSpPr/>
      </dsp:nvSpPr>
      <dsp:spPr>
        <a:xfrm>
          <a:off x="3771050" y="828437"/>
          <a:ext cx="517073" cy="51707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E93133-89AF-41AB-BBE8-7C7857054E23}">
      <dsp:nvSpPr>
        <dsp:cNvPr id="0" name=""/>
        <dsp:cNvSpPr/>
      </dsp:nvSpPr>
      <dsp:spPr>
        <a:xfrm>
          <a:off x="4666378" y="641220"/>
          <a:ext cx="2101408" cy="891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900" b="1" kern="1200"/>
            <a:t>Akıllı İçerik Önerileri: </a:t>
          </a:r>
          <a:r>
            <a:rPr lang="tr-TR" sz="1900" kern="1200"/>
            <a:t>Netflix, Spotify, Amazon</a:t>
          </a:r>
          <a:endParaRPr lang="en-US" sz="1900" kern="1200"/>
        </a:p>
      </dsp:txBody>
      <dsp:txXfrm>
        <a:off x="4666378" y="641220"/>
        <a:ext cx="2101408" cy="891506"/>
      </dsp:txXfrm>
    </dsp:sp>
    <dsp:sp modelId="{3FD4AEBC-6CA6-4375-A5E7-53722D0AA5C5}">
      <dsp:nvSpPr>
        <dsp:cNvPr id="0" name=""/>
        <dsp:cNvSpPr/>
      </dsp:nvSpPr>
      <dsp:spPr>
        <a:xfrm>
          <a:off x="7133941" y="641220"/>
          <a:ext cx="891506" cy="891506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DD2A33-3090-4478-B4A1-550F6CD0EA5F}">
      <dsp:nvSpPr>
        <dsp:cNvPr id="0" name=""/>
        <dsp:cNvSpPr/>
      </dsp:nvSpPr>
      <dsp:spPr>
        <a:xfrm>
          <a:off x="7321157" y="828437"/>
          <a:ext cx="517073" cy="51707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22FF3E-C2E1-471C-A173-4D28556B4AB3}">
      <dsp:nvSpPr>
        <dsp:cNvPr id="0" name=""/>
        <dsp:cNvSpPr/>
      </dsp:nvSpPr>
      <dsp:spPr>
        <a:xfrm>
          <a:off x="8216485" y="641220"/>
          <a:ext cx="2101408" cy="891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900" b="1" kern="1200"/>
            <a:t>Harita ve Navigasyon: </a:t>
          </a:r>
          <a:r>
            <a:rPr lang="tr-TR" sz="1900" kern="1200"/>
            <a:t>Google Maps</a:t>
          </a:r>
          <a:endParaRPr lang="en-US" sz="1900" kern="1200"/>
        </a:p>
      </dsp:txBody>
      <dsp:txXfrm>
        <a:off x="8216485" y="641220"/>
        <a:ext cx="2101408" cy="891506"/>
      </dsp:txXfrm>
    </dsp:sp>
    <dsp:sp modelId="{E4B4FAEE-78F3-48A5-A753-B56129F59C41}">
      <dsp:nvSpPr>
        <dsp:cNvPr id="0" name=""/>
        <dsp:cNvSpPr/>
      </dsp:nvSpPr>
      <dsp:spPr>
        <a:xfrm>
          <a:off x="33727" y="2160591"/>
          <a:ext cx="891506" cy="891506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85EDF5-326C-4464-A4F7-700CAC2FCEDB}">
      <dsp:nvSpPr>
        <dsp:cNvPr id="0" name=""/>
        <dsp:cNvSpPr/>
      </dsp:nvSpPr>
      <dsp:spPr>
        <a:xfrm>
          <a:off x="220943" y="2347808"/>
          <a:ext cx="517073" cy="51707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42BB02-770A-4D38-BAB2-DA75CD6D4921}">
      <dsp:nvSpPr>
        <dsp:cNvPr id="0" name=""/>
        <dsp:cNvSpPr/>
      </dsp:nvSpPr>
      <dsp:spPr>
        <a:xfrm>
          <a:off x="1116270" y="2160591"/>
          <a:ext cx="2101408" cy="891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900" b="1" kern="1200"/>
            <a:t>Sosyal Medya: </a:t>
          </a:r>
          <a:r>
            <a:rPr lang="tr-TR" sz="1900" kern="1200"/>
            <a:t>İçerik filtreleme, otomatik etiketleme</a:t>
          </a:r>
          <a:endParaRPr lang="en-US" sz="1900" kern="1200"/>
        </a:p>
      </dsp:txBody>
      <dsp:txXfrm>
        <a:off x="1116270" y="2160591"/>
        <a:ext cx="2101408" cy="891506"/>
      </dsp:txXfrm>
    </dsp:sp>
    <dsp:sp modelId="{6E88CA4E-2130-4B2D-8FB6-63A1D1B8877C}">
      <dsp:nvSpPr>
        <dsp:cNvPr id="0" name=""/>
        <dsp:cNvSpPr/>
      </dsp:nvSpPr>
      <dsp:spPr>
        <a:xfrm>
          <a:off x="3583834" y="2160591"/>
          <a:ext cx="891506" cy="891506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75FD14-EADC-479F-BB73-AC1B149A228A}">
      <dsp:nvSpPr>
        <dsp:cNvPr id="0" name=""/>
        <dsp:cNvSpPr/>
      </dsp:nvSpPr>
      <dsp:spPr>
        <a:xfrm>
          <a:off x="3771050" y="2347808"/>
          <a:ext cx="517073" cy="517073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7D4F5B-2947-4D0D-8E99-8C1E56685949}">
      <dsp:nvSpPr>
        <dsp:cNvPr id="0" name=""/>
        <dsp:cNvSpPr/>
      </dsp:nvSpPr>
      <dsp:spPr>
        <a:xfrm>
          <a:off x="4666378" y="2160591"/>
          <a:ext cx="2101408" cy="891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900" b="1" kern="1200"/>
            <a:t>Finans: </a:t>
          </a:r>
          <a:r>
            <a:rPr lang="tr-TR" sz="1900" kern="1200"/>
            <a:t>Dolandırıcılık tespiti, yatırım sistemleri</a:t>
          </a:r>
          <a:endParaRPr lang="en-US" sz="1900" kern="1200"/>
        </a:p>
      </dsp:txBody>
      <dsp:txXfrm>
        <a:off x="4666378" y="2160591"/>
        <a:ext cx="2101408" cy="8915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07634B-02DA-4477-B6DD-802B6051E999}" type="datetimeFigureOut">
              <a:rPr lang="tr-TR" smtClean="0"/>
              <a:t>5.05.2025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B37468-2A58-46C1-8E32-FE66F6729F1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28728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B37468-2A58-46C1-8E32-FE66F6729F17}" type="slidenum">
              <a:rPr lang="tr-TR" smtClean="0"/>
              <a:t>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226443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0C6E70-4E0F-1B03-77EE-4DE93600A5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>
            <a:extLst>
              <a:ext uri="{FF2B5EF4-FFF2-40B4-BE49-F238E27FC236}">
                <a16:creationId xmlns:a16="http://schemas.microsoft.com/office/drawing/2014/main" id="{E13D4846-5E04-6F00-FCA1-C1616F6900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>
            <a:extLst>
              <a:ext uri="{FF2B5EF4-FFF2-40B4-BE49-F238E27FC236}">
                <a16:creationId xmlns:a16="http://schemas.microsoft.com/office/drawing/2014/main" id="{8CBD993F-F81A-AF45-DC5F-7526323D7B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8B18EE87-0F83-B446-D8E5-F59DA694B2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B37468-2A58-46C1-8E32-FE66F6729F17}" type="slidenum">
              <a:rPr lang="tr-TR" smtClean="0"/>
              <a:t>11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643162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B37468-2A58-46C1-8E32-FE66F6729F17}" type="slidenum">
              <a:rPr lang="tr-TR" smtClean="0"/>
              <a:t>12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934934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26F93B-E86A-2663-A214-9A78C3B2F5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>
            <a:extLst>
              <a:ext uri="{FF2B5EF4-FFF2-40B4-BE49-F238E27FC236}">
                <a16:creationId xmlns:a16="http://schemas.microsoft.com/office/drawing/2014/main" id="{D08F31FA-4242-6AAC-A667-AE8BBB4EBE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>
            <a:extLst>
              <a:ext uri="{FF2B5EF4-FFF2-40B4-BE49-F238E27FC236}">
                <a16:creationId xmlns:a16="http://schemas.microsoft.com/office/drawing/2014/main" id="{9F330491-DD1F-A24A-B8A2-5424776F21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26162DD7-1BDC-DB85-246E-D3F473BEC3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B37468-2A58-46C1-8E32-FE66F6729F17}" type="slidenum">
              <a:rPr lang="tr-TR" smtClean="0"/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94907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0B5943-C503-A59C-D7D1-41E0C80C18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>
            <a:extLst>
              <a:ext uri="{FF2B5EF4-FFF2-40B4-BE49-F238E27FC236}">
                <a16:creationId xmlns:a16="http://schemas.microsoft.com/office/drawing/2014/main" id="{306575A6-439D-040D-8115-D15B608DE1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>
            <a:extLst>
              <a:ext uri="{FF2B5EF4-FFF2-40B4-BE49-F238E27FC236}">
                <a16:creationId xmlns:a16="http://schemas.microsoft.com/office/drawing/2014/main" id="{741416B4-EE52-C8DE-D8B0-DD638C5AB1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C0949F1D-DDFA-8289-0B98-C4FBFEE4A0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B37468-2A58-46C1-8E32-FE66F6729F17}" type="slidenum">
              <a:rPr lang="tr-TR" smtClean="0"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683691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195D95-C620-1B98-9C90-4DEEAC2C41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>
            <a:extLst>
              <a:ext uri="{FF2B5EF4-FFF2-40B4-BE49-F238E27FC236}">
                <a16:creationId xmlns:a16="http://schemas.microsoft.com/office/drawing/2014/main" id="{B301C04B-BACC-7F51-5FA0-5ECBE1A98F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>
            <a:extLst>
              <a:ext uri="{FF2B5EF4-FFF2-40B4-BE49-F238E27FC236}">
                <a16:creationId xmlns:a16="http://schemas.microsoft.com/office/drawing/2014/main" id="{7ED6B6B8-98C8-CD95-21BC-FAE6790D7C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34B1EEE0-6C0D-3547-8933-6527212876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B37468-2A58-46C1-8E32-FE66F6729F17}" type="slidenum">
              <a:rPr lang="tr-TR" smtClean="0"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752523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3B3E27-C2DB-49D1-F188-0C82DBE6F4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>
            <a:extLst>
              <a:ext uri="{FF2B5EF4-FFF2-40B4-BE49-F238E27FC236}">
                <a16:creationId xmlns:a16="http://schemas.microsoft.com/office/drawing/2014/main" id="{0ADD4471-3595-E2A3-0EEC-5A5ABC31F7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>
            <a:extLst>
              <a:ext uri="{FF2B5EF4-FFF2-40B4-BE49-F238E27FC236}">
                <a16:creationId xmlns:a16="http://schemas.microsoft.com/office/drawing/2014/main" id="{9C671183-B998-1EFE-EE53-4FFD85942E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4C94DF5B-88F6-7237-5BD9-B0E501A65D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B37468-2A58-46C1-8E32-FE66F6729F17}" type="slidenum">
              <a:rPr lang="tr-TR" smtClean="0"/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588442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E9DF55-CFD4-7A47-D5D0-BA2F8BC595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>
            <a:extLst>
              <a:ext uri="{FF2B5EF4-FFF2-40B4-BE49-F238E27FC236}">
                <a16:creationId xmlns:a16="http://schemas.microsoft.com/office/drawing/2014/main" id="{800E9BF9-B7A4-8591-F7D1-E54A936214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>
            <a:extLst>
              <a:ext uri="{FF2B5EF4-FFF2-40B4-BE49-F238E27FC236}">
                <a16:creationId xmlns:a16="http://schemas.microsoft.com/office/drawing/2014/main" id="{92E6D543-96D1-B3C1-3D93-EBC7F5C4E9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D2C773EF-37C7-7B3F-8304-CAB31FAE63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B37468-2A58-46C1-8E32-FE66F6729F17}" type="slidenum">
              <a:rPr lang="tr-TR" smtClean="0"/>
              <a:t>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324132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978E33-971C-C4DB-95B5-2AA43950A9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>
            <a:extLst>
              <a:ext uri="{FF2B5EF4-FFF2-40B4-BE49-F238E27FC236}">
                <a16:creationId xmlns:a16="http://schemas.microsoft.com/office/drawing/2014/main" id="{F7B2E23B-82B8-C319-E918-4C40F3512F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>
            <a:extLst>
              <a:ext uri="{FF2B5EF4-FFF2-40B4-BE49-F238E27FC236}">
                <a16:creationId xmlns:a16="http://schemas.microsoft.com/office/drawing/2014/main" id="{EF0B199C-94DB-9C05-8958-B9F53DB45C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D12E1B01-D731-7806-01CB-D2DD3FE752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B37468-2A58-46C1-8E32-FE66F6729F17}" type="slidenum">
              <a:rPr lang="tr-TR" smtClean="0"/>
              <a:t>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06269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6F7364-C001-FB46-0487-6644FDB168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>
            <a:extLst>
              <a:ext uri="{FF2B5EF4-FFF2-40B4-BE49-F238E27FC236}">
                <a16:creationId xmlns:a16="http://schemas.microsoft.com/office/drawing/2014/main" id="{41264AB4-0065-C045-8ECE-C1CF23EE6D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>
            <a:extLst>
              <a:ext uri="{FF2B5EF4-FFF2-40B4-BE49-F238E27FC236}">
                <a16:creationId xmlns:a16="http://schemas.microsoft.com/office/drawing/2014/main" id="{5DEB7F81-EB1D-BC96-A956-FF9E974543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8F44B37C-EC8F-FFDF-DD4B-BFC7A0333F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B37468-2A58-46C1-8E32-FE66F6729F17}" type="slidenum">
              <a:rPr lang="tr-TR" smtClean="0"/>
              <a:t>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876251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5513E1-842E-2BA1-B68E-01CCD1B9A6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>
            <a:extLst>
              <a:ext uri="{FF2B5EF4-FFF2-40B4-BE49-F238E27FC236}">
                <a16:creationId xmlns:a16="http://schemas.microsoft.com/office/drawing/2014/main" id="{0EA5CC83-3B1B-9615-8811-DECC017302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>
            <a:extLst>
              <a:ext uri="{FF2B5EF4-FFF2-40B4-BE49-F238E27FC236}">
                <a16:creationId xmlns:a16="http://schemas.microsoft.com/office/drawing/2014/main" id="{3AC34F6B-FA16-7965-3CA5-AFBC513CAE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385CD4B2-EC0D-4553-635F-F2A4CCC78E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B37468-2A58-46C1-8E32-FE66F6729F17}" type="slidenum">
              <a:rPr lang="tr-TR" smtClean="0"/>
              <a:t>10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73615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celikr@mef.edu.tr" TargetMode="Externa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1.pn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1.xml"/><Relationship Id="rId5" Type="http://schemas.openxmlformats.org/officeDocument/2006/relationships/image" Target="../media/image6.png"/><Relationship Id="rId10" Type="http://schemas.microsoft.com/office/2007/relationships/diagramDrawing" Target="../diagrams/drawing1.xml"/><Relationship Id="rId4" Type="http://schemas.openxmlformats.org/officeDocument/2006/relationships/image" Target="../media/image2.png"/><Relationship Id="rId9" Type="http://schemas.openxmlformats.org/officeDocument/2006/relationships/diagramColors" Target="../diagrams/colors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/>
          <p:cNvSpPr/>
          <p:nvPr/>
        </p:nvSpPr>
        <p:spPr>
          <a:xfrm>
            <a:off x="0" y="9105900"/>
            <a:ext cx="18288000" cy="0"/>
          </a:xfrm>
          <a:prstGeom prst="line">
            <a:avLst/>
          </a:prstGeom>
          <a:ln w="9525" cap="flat">
            <a:solidFill>
              <a:srgbClr val="222429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tr-TR" dirty="0"/>
          </a:p>
        </p:txBody>
      </p:sp>
      <p:sp>
        <p:nvSpPr>
          <p:cNvPr id="6" name="AutoShape 6"/>
          <p:cNvSpPr/>
          <p:nvPr/>
        </p:nvSpPr>
        <p:spPr>
          <a:xfrm>
            <a:off x="12420600" y="5524499"/>
            <a:ext cx="16727" cy="4322445"/>
          </a:xfrm>
          <a:prstGeom prst="line">
            <a:avLst/>
          </a:prstGeom>
          <a:ln w="9525" cap="flat">
            <a:solidFill>
              <a:srgbClr val="222429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tr-TR"/>
          </a:p>
        </p:txBody>
      </p:sp>
      <p:grpSp>
        <p:nvGrpSpPr>
          <p:cNvPr id="29" name="Grup 28">
            <a:extLst>
              <a:ext uri="{FF2B5EF4-FFF2-40B4-BE49-F238E27FC236}">
                <a16:creationId xmlns:a16="http://schemas.microsoft.com/office/drawing/2014/main" id="{3817BE57-E2B6-C827-33D5-58CC69E9517C}"/>
              </a:ext>
            </a:extLst>
          </p:cNvPr>
          <p:cNvGrpSpPr/>
          <p:nvPr/>
        </p:nvGrpSpPr>
        <p:grpSpPr>
          <a:xfrm>
            <a:off x="1019247" y="9229014"/>
            <a:ext cx="3656244" cy="425496"/>
            <a:chOff x="1019247" y="9229014"/>
            <a:chExt cx="3656244" cy="425496"/>
          </a:xfrm>
        </p:grpSpPr>
        <p:grpSp>
          <p:nvGrpSpPr>
            <p:cNvPr id="13" name="Group 13"/>
            <p:cNvGrpSpPr/>
            <p:nvPr/>
          </p:nvGrpSpPr>
          <p:grpSpPr>
            <a:xfrm rot="16200000">
              <a:off x="3173079" y="9229014"/>
              <a:ext cx="425496" cy="425496"/>
              <a:chOff x="0" y="0"/>
              <a:chExt cx="812800" cy="8128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3964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15" name="TextBox 15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 rot="16200000">
              <a:off x="1019247" y="9229014"/>
              <a:ext cx="425496" cy="425496"/>
              <a:chOff x="0" y="0"/>
              <a:chExt cx="812800" cy="8128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9F5F6"/>
              </a:solidFill>
              <a:ln w="9525" cap="sq">
                <a:solidFill>
                  <a:srgbClr val="000000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tr-TR" dirty="0"/>
              </a:p>
            </p:txBody>
          </p:sp>
          <p:sp>
            <p:nvSpPr>
              <p:cNvPr id="9" name="TextBox 9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  <p:grpSp>
          <p:nvGrpSpPr>
            <p:cNvPr id="10" name="Group 10"/>
            <p:cNvGrpSpPr/>
            <p:nvPr/>
          </p:nvGrpSpPr>
          <p:grpSpPr>
            <a:xfrm rot="16200000">
              <a:off x="2096163" y="9229014"/>
              <a:ext cx="425496" cy="425496"/>
              <a:chOff x="0" y="0"/>
              <a:chExt cx="812800" cy="8128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670AB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12" name="TextBox 12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 dirty="0"/>
              </a:p>
            </p:txBody>
          </p:sp>
        </p:grpSp>
        <p:grpSp>
          <p:nvGrpSpPr>
            <p:cNvPr id="16" name="Group 16"/>
            <p:cNvGrpSpPr/>
            <p:nvPr/>
          </p:nvGrpSpPr>
          <p:grpSpPr>
            <a:xfrm rot="16200000">
              <a:off x="4249995" y="9229014"/>
              <a:ext cx="425496" cy="425496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670AB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</p:grpSp>
      <p:sp>
        <p:nvSpPr>
          <p:cNvPr id="21" name="TextBox 21"/>
          <p:cNvSpPr txBox="1"/>
          <p:nvPr/>
        </p:nvSpPr>
        <p:spPr>
          <a:xfrm>
            <a:off x="565166" y="1963503"/>
            <a:ext cx="15284434" cy="17566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5843"/>
              </a:lnSpc>
            </a:pPr>
            <a:r>
              <a:rPr lang="en-US" sz="7000" b="1" dirty="0">
                <a:solidFill>
                  <a:srgbClr val="010101"/>
                </a:solidFill>
                <a:latin typeface="+mj-lt"/>
                <a:cs typeface="Sarabun" panose="020B0604020202020204" charset="-34"/>
              </a:rPr>
              <a:t>YAPAY ZEKA GELECEĞİN TEKNOLOJİSİ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2623064" y="6727945"/>
            <a:ext cx="4905038" cy="292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470"/>
              </a:lnSpc>
            </a:pPr>
            <a:r>
              <a:rPr lang="en-US" sz="1976" dirty="0">
                <a:solidFill>
                  <a:srgbClr val="010101"/>
                </a:solidFill>
                <a:latin typeface="Sarabun"/>
              </a:rPr>
              <a:t>MEF </a:t>
            </a:r>
            <a:r>
              <a:rPr lang="en-US" sz="1976" dirty="0" err="1">
                <a:solidFill>
                  <a:srgbClr val="010101"/>
                </a:solidFill>
                <a:latin typeface="Sarabun"/>
              </a:rPr>
              <a:t>Üniversitesi</a:t>
            </a:r>
            <a:endParaRPr lang="en-US" sz="1976" dirty="0">
              <a:solidFill>
                <a:srgbClr val="010101"/>
              </a:solidFill>
              <a:latin typeface="Sarabun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12623064" y="6028724"/>
            <a:ext cx="5664936" cy="485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166"/>
              </a:lnSpc>
            </a:pPr>
            <a:r>
              <a:rPr lang="en-US" sz="2976" dirty="0">
                <a:solidFill>
                  <a:srgbClr val="010101"/>
                </a:solidFill>
                <a:latin typeface="Sarabun"/>
              </a:rPr>
              <a:t>RAMAZAN ÇELİK</a:t>
            </a:r>
          </a:p>
        </p:txBody>
      </p:sp>
      <p:grpSp>
        <p:nvGrpSpPr>
          <p:cNvPr id="24" name="Group 6">
            <a:extLst>
              <a:ext uri="{FF2B5EF4-FFF2-40B4-BE49-F238E27FC236}">
                <a16:creationId xmlns:a16="http://schemas.microsoft.com/office/drawing/2014/main" id="{96FF0AC1-A419-3218-B979-4657FDBD1F3A}"/>
              </a:ext>
            </a:extLst>
          </p:cNvPr>
          <p:cNvGrpSpPr/>
          <p:nvPr/>
        </p:nvGrpSpPr>
        <p:grpSpPr>
          <a:xfrm>
            <a:off x="1" y="9849937"/>
            <a:ext cx="18288000" cy="437063"/>
            <a:chOff x="-159127" y="-28575"/>
            <a:chExt cx="5606107" cy="1351377"/>
          </a:xfrm>
        </p:grpSpPr>
        <p:sp>
          <p:nvSpPr>
            <p:cNvPr id="25" name="Freeform 7">
              <a:extLst>
                <a:ext uri="{FF2B5EF4-FFF2-40B4-BE49-F238E27FC236}">
                  <a16:creationId xmlns:a16="http://schemas.microsoft.com/office/drawing/2014/main" id="{E2A1F66D-FEF1-27E7-5856-84B93855AA48}"/>
                </a:ext>
              </a:extLst>
            </p:cNvPr>
            <p:cNvSpPr/>
            <p:nvPr/>
          </p:nvSpPr>
          <p:spPr>
            <a:xfrm>
              <a:off x="-159127" y="0"/>
              <a:ext cx="5606107" cy="1322802"/>
            </a:xfrm>
            <a:custGeom>
              <a:avLst/>
              <a:gdLst/>
              <a:ahLst/>
              <a:cxnLst/>
              <a:rect l="l" t="t" r="r" b="b"/>
              <a:pathLst>
                <a:path w="5446980" h="812800">
                  <a:moveTo>
                    <a:pt x="0" y="0"/>
                  </a:moveTo>
                  <a:lnTo>
                    <a:pt x="5446980" y="0"/>
                  </a:lnTo>
                  <a:lnTo>
                    <a:pt x="544698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670AB"/>
            </a:solidFill>
          </p:spPr>
          <p:txBody>
            <a:bodyPr/>
            <a:lstStyle/>
            <a:p>
              <a:r>
                <a:rPr lang="tr-TR" dirty="0">
                  <a:solidFill>
                    <a:schemeClr val="bg1"/>
                  </a:solidFill>
                  <a:latin typeface="Sarabun" panose="020B0604020202020204" charset="-34"/>
                  <a:cs typeface="Sarabun" panose="020B0604020202020204" charset="-34"/>
                </a:rPr>
                <a:t>TKD İstanbul Öğrenci Gelişim Akademisi -2</a:t>
              </a:r>
            </a:p>
          </p:txBody>
        </p:sp>
        <p:sp>
          <p:nvSpPr>
            <p:cNvPr id="26" name="TextBox 8">
              <a:extLst>
                <a:ext uri="{FF2B5EF4-FFF2-40B4-BE49-F238E27FC236}">
                  <a16:creationId xmlns:a16="http://schemas.microsoft.com/office/drawing/2014/main" id="{42C00E85-5FB0-6C50-6713-CD360E231565}"/>
                </a:ext>
              </a:extLst>
            </p:cNvPr>
            <p:cNvSpPr txBox="1"/>
            <p:nvPr/>
          </p:nvSpPr>
          <p:spPr>
            <a:xfrm>
              <a:off x="0" y="-28575"/>
              <a:ext cx="5446980" cy="841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43" name="TextBox 22">
            <a:extLst>
              <a:ext uri="{FF2B5EF4-FFF2-40B4-BE49-F238E27FC236}">
                <a16:creationId xmlns:a16="http://schemas.microsoft.com/office/drawing/2014/main" id="{46F97392-A019-F008-077C-637E81772F19}"/>
              </a:ext>
            </a:extLst>
          </p:cNvPr>
          <p:cNvSpPr txBox="1"/>
          <p:nvPr/>
        </p:nvSpPr>
        <p:spPr>
          <a:xfrm>
            <a:off x="12623064" y="7169997"/>
            <a:ext cx="4905038" cy="292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470"/>
              </a:lnSpc>
            </a:pPr>
            <a:r>
              <a:rPr lang="en-US" sz="1976" dirty="0">
                <a:solidFill>
                  <a:srgbClr val="010101"/>
                </a:solidFill>
                <a:latin typeface="Sarabun"/>
              </a:rPr>
              <a:t>MEF </a:t>
            </a:r>
            <a:r>
              <a:rPr lang="tr-TR" sz="1976" dirty="0">
                <a:solidFill>
                  <a:srgbClr val="010101"/>
                </a:solidFill>
                <a:latin typeface="Sarabun"/>
              </a:rPr>
              <a:t>Kütüphane</a:t>
            </a:r>
            <a:endParaRPr lang="en-US" sz="1976" dirty="0">
              <a:solidFill>
                <a:srgbClr val="010101"/>
              </a:solidFill>
              <a:latin typeface="Sarabun"/>
            </a:endParaRPr>
          </a:p>
        </p:txBody>
      </p:sp>
      <p:sp>
        <p:nvSpPr>
          <p:cNvPr id="44" name="TextBox 22">
            <a:extLst>
              <a:ext uri="{FF2B5EF4-FFF2-40B4-BE49-F238E27FC236}">
                <a16:creationId xmlns:a16="http://schemas.microsoft.com/office/drawing/2014/main" id="{14FF36B6-3B6D-8F03-BEA8-0BD7F6FA0500}"/>
              </a:ext>
            </a:extLst>
          </p:cNvPr>
          <p:cNvSpPr txBox="1"/>
          <p:nvPr/>
        </p:nvSpPr>
        <p:spPr>
          <a:xfrm>
            <a:off x="12623064" y="7589044"/>
            <a:ext cx="4905038" cy="292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470"/>
              </a:lnSpc>
            </a:pPr>
            <a:r>
              <a:rPr lang="tr-TR" sz="1976" dirty="0">
                <a:solidFill>
                  <a:srgbClr val="010101"/>
                </a:solidFill>
                <a:latin typeface="Sarabun"/>
              </a:rPr>
              <a:t>Tarih/Saat </a:t>
            </a:r>
            <a:endParaRPr lang="en-US" sz="1976" dirty="0">
              <a:solidFill>
                <a:srgbClr val="010101"/>
              </a:solidFill>
              <a:latin typeface="Sarabun"/>
            </a:endParaRPr>
          </a:p>
        </p:txBody>
      </p:sp>
      <p:sp>
        <p:nvSpPr>
          <p:cNvPr id="45" name="Freeform 20">
            <a:extLst>
              <a:ext uri="{FF2B5EF4-FFF2-40B4-BE49-F238E27FC236}">
                <a16:creationId xmlns:a16="http://schemas.microsoft.com/office/drawing/2014/main" id="{D9145C01-8D0B-EE96-1F87-9912072CAA78}"/>
              </a:ext>
            </a:extLst>
          </p:cNvPr>
          <p:cNvSpPr/>
          <p:nvPr/>
        </p:nvSpPr>
        <p:spPr>
          <a:xfrm>
            <a:off x="191244" y="164835"/>
            <a:ext cx="1332756" cy="1321065"/>
          </a:xfrm>
          <a:custGeom>
            <a:avLst/>
            <a:gdLst/>
            <a:ahLst/>
            <a:cxnLst/>
            <a:rect l="l" t="t" r="r" b="b"/>
            <a:pathLst>
              <a:path w="1607834" h="1902762">
                <a:moveTo>
                  <a:pt x="0" y="0"/>
                </a:moveTo>
                <a:lnTo>
                  <a:pt x="1607833" y="0"/>
                </a:lnTo>
                <a:lnTo>
                  <a:pt x="1607833" y="1902762"/>
                </a:lnTo>
                <a:lnTo>
                  <a:pt x="0" y="190276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46" name="Freeform 19">
            <a:extLst>
              <a:ext uri="{FF2B5EF4-FFF2-40B4-BE49-F238E27FC236}">
                <a16:creationId xmlns:a16="http://schemas.microsoft.com/office/drawing/2014/main" id="{7A6DAABD-1A91-F521-B7D1-BB0BE091297C}"/>
              </a:ext>
            </a:extLst>
          </p:cNvPr>
          <p:cNvSpPr/>
          <p:nvPr/>
        </p:nvSpPr>
        <p:spPr>
          <a:xfrm>
            <a:off x="15916303" y="127968"/>
            <a:ext cx="2371697" cy="1510332"/>
          </a:xfrm>
          <a:custGeom>
            <a:avLst/>
            <a:gdLst/>
            <a:ahLst/>
            <a:cxnLst/>
            <a:rect l="l" t="t" r="r" b="b"/>
            <a:pathLst>
              <a:path w="3286097" h="2361769">
                <a:moveTo>
                  <a:pt x="0" y="0"/>
                </a:moveTo>
                <a:lnTo>
                  <a:pt x="3286097" y="0"/>
                </a:lnTo>
                <a:lnTo>
                  <a:pt x="3286097" y="2361769"/>
                </a:lnTo>
                <a:lnTo>
                  <a:pt x="0" y="236176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4241" t="-72174" r="-41104" b="-85709"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2" name="TextBox 22">
            <a:extLst>
              <a:ext uri="{FF2B5EF4-FFF2-40B4-BE49-F238E27FC236}">
                <a16:creationId xmlns:a16="http://schemas.microsoft.com/office/drawing/2014/main" id="{8DAE008F-8CF7-EC75-BC38-20D1A6B81ECC}"/>
              </a:ext>
            </a:extLst>
          </p:cNvPr>
          <p:cNvSpPr txBox="1"/>
          <p:nvPr/>
        </p:nvSpPr>
        <p:spPr>
          <a:xfrm>
            <a:off x="750477" y="4464174"/>
            <a:ext cx="11179467" cy="41434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4000" dirty="0" err="1">
                <a:latin typeface="+mj-lt"/>
                <a:ea typeface="Syne" pitchFamily="34" charset="-122"/>
                <a:cs typeface="Syne" pitchFamily="34" charset="-120"/>
              </a:rPr>
              <a:t>Yapay</a:t>
            </a:r>
            <a:r>
              <a:rPr lang="en-US" sz="4000" dirty="0">
                <a:latin typeface="+mj-lt"/>
                <a:ea typeface="Syne" pitchFamily="34" charset="-122"/>
                <a:cs typeface="Syne" pitchFamily="34" charset="-120"/>
              </a:rPr>
              <a:t> </a:t>
            </a:r>
            <a:r>
              <a:rPr lang="en-US" sz="4000" dirty="0" err="1">
                <a:latin typeface="+mj-lt"/>
                <a:ea typeface="Syne" pitchFamily="34" charset="-122"/>
                <a:cs typeface="Syne" pitchFamily="34" charset="-120"/>
              </a:rPr>
              <a:t>zeka</a:t>
            </a:r>
            <a:r>
              <a:rPr lang="en-US" sz="4000" dirty="0">
                <a:latin typeface="+mj-lt"/>
                <a:ea typeface="Syne" pitchFamily="34" charset="-122"/>
                <a:cs typeface="Syne" pitchFamily="34" charset="-120"/>
              </a:rPr>
              <a:t> </a:t>
            </a:r>
            <a:r>
              <a:rPr lang="en-US" sz="4000" dirty="0" err="1">
                <a:latin typeface="+mj-lt"/>
                <a:ea typeface="Syne" pitchFamily="34" charset="-122"/>
                <a:cs typeface="Syne" pitchFamily="34" charset="-120"/>
              </a:rPr>
              <a:t>hayatımızı</a:t>
            </a:r>
            <a:r>
              <a:rPr lang="en-US" sz="4000" dirty="0">
                <a:latin typeface="+mj-lt"/>
                <a:ea typeface="Syne" pitchFamily="34" charset="-122"/>
                <a:cs typeface="Syne" pitchFamily="34" charset="-120"/>
              </a:rPr>
              <a:t> </a:t>
            </a:r>
            <a:r>
              <a:rPr lang="en-US" sz="4000" dirty="0" err="1">
                <a:latin typeface="+mj-lt"/>
                <a:ea typeface="Syne" pitchFamily="34" charset="-122"/>
                <a:cs typeface="Syne" pitchFamily="34" charset="-120"/>
              </a:rPr>
              <a:t>şekillendiriyor</a:t>
            </a:r>
            <a:r>
              <a:rPr lang="en-US" sz="4000" dirty="0">
                <a:latin typeface="+mj-lt"/>
                <a:ea typeface="Syne" pitchFamily="34" charset="-122"/>
                <a:cs typeface="Syne" pitchFamily="34" charset="-120"/>
              </a:rPr>
              <a:t> </a:t>
            </a:r>
            <a:r>
              <a:rPr lang="en-US" sz="4000" dirty="0" err="1">
                <a:latin typeface="+mj-lt"/>
                <a:ea typeface="Syne" pitchFamily="34" charset="-122"/>
                <a:cs typeface="Syne" pitchFamily="34" charset="-120"/>
              </a:rPr>
              <a:t>ve</a:t>
            </a:r>
            <a:r>
              <a:rPr lang="en-US" sz="4000" dirty="0">
                <a:latin typeface="+mj-lt"/>
                <a:ea typeface="Syne" pitchFamily="34" charset="-122"/>
                <a:cs typeface="Syne" pitchFamily="34" charset="-120"/>
              </a:rPr>
              <a:t> </a:t>
            </a:r>
            <a:r>
              <a:rPr lang="en-US" sz="4000" dirty="0" err="1">
                <a:latin typeface="+mj-lt"/>
                <a:ea typeface="Syne" pitchFamily="34" charset="-122"/>
                <a:cs typeface="Syne" pitchFamily="34" charset="-120"/>
              </a:rPr>
              <a:t>hızla</a:t>
            </a:r>
            <a:r>
              <a:rPr lang="en-US" sz="4000" dirty="0">
                <a:latin typeface="+mj-lt"/>
                <a:ea typeface="Syne" pitchFamily="34" charset="-122"/>
                <a:cs typeface="Syne" pitchFamily="34" charset="-120"/>
              </a:rPr>
              <a:t> </a:t>
            </a:r>
            <a:r>
              <a:rPr lang="en-US" sz="4000" dirty="0" err="1">
                <a:latin typeface="+mj-lt"/>
                <a:ea typeface="Syne" pitchFamily="34" charset="-122"/>
                <a:cs typeface="Syne" pitchFamily="34" charset="-120"/>
              </a:rPr>
              <a:t>gelişiyor</a:t>
            </a:r>
            <a:r>
              <a:rPr lang="en-US" sz="4000" dirty="0">
                <a:latin typeface="+mj-lt"/>
                <a:ea typeface="Syne" pitchFamily="34" charset="-122"/>
                <a:cs typeface="Syne" pitchFamily="34" charset="-120"/>
              </a:rPr>
              <a:t>.</a:t>
            </a:r>
            <a:endParaRPr lang="en-US" sz="4000" dirty="0">
              <a:latin typeface="+mj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770106-0FF3-6DBD-9C25-4435289CC1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E0E955B8-B43E-A019-3498-DE10C95845A0}"/>
              </a:ext>
            </a:extLst>
          </p:cNvPr>
          <p:cNvSpPr/>
          <p:nvPr/>
        </p:nvSpPr>
        <p:spPr>
          <a:xfrm flipH="1" flipV="1">
            <a:off x="1028700" y="1758017"/>
            <a:ext cx="9525" cy="8528991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3" name="AutoShape 3">
            <a:extLst>
              <a:ext uri="{FF2B5EF4-FFF2-40B4-BE49-F238E27FC236}">
                <a16:creationId xmlns:a16="http://schemas.microsoft.com/office/drawing/2014/main" id="{5E9BBA65-75D9-DA6C-7A15-AB05225DF1DE}"/>
              </a:ext>
            </a:extLst>
          </p:cNvPr>
          <p:cNvSpPr/>
          <p:nvPr/>
        </p:nvSpPr>
        <p:spPr>
          <a:xfrm>
            <a:off x="1028700" y="9253537"/>
            <a:ext cx="17259300" cy="4763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29E00684-EE15-EA23-743E-DE2E43AB881E}"/>
              </a:ext>
            </a:extLst>
          </p:cNvPr>
          <p:cNvSpPr txBox="1"/>
          <p:nvPr/>
        </p:nvSpPr>
        <p:spPr>
          <a:xfrm>
            <a:off x="1758562" y="2012754"/>
            <a:ext cx="10351621" cy="6771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tr-TR" sz="4400" b="1" dirty="0"/>
              <a:t>Yapay Zeka ve Kütüphaneler</a:t>
            </a:r>
            <a:endParaRPr lang="en-US" sz="4400" b="1" dirty="0"/>
          </a:p>
        </p:txBody>
      </p:sp>
      <p:sp>
        <p:nvSpPr>
          <p:cNvPr id="5" name="TextBox 5">
            <a:extLst>
              <a:ext uri="{FF2B5EF4-FFF2-40B4-BE49-F238E27FC236}">
                <a16:creationId xmlns:a16="http://schemas.microsoft.com/office/drawing/2014/main" id="{76ADE719-BC0A-40BE-24C5-B95D971445F9}"/>
              </a:ext>
            </a:extLst>
          </p:cNvPr>
          <p:cNvSpPr txBox="1"/>
          <p:nvPr/>
        </p:nvSpPr>
        <p:spPr>
          <a:xfrm>
            <a:off x="1758561" y="3509486"/>
            <a:ext cx="10351621" cy="24622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4000" dirty="0"/>
              <a:t>Otomatik kataloglama sistemleri (ör. MARC21)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4000" dirty="0"/>
              <a:t>Kullanıcı odaklı öneri sistemleri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4000" dirty="0"/>
              <a:t>Sanal asistanlar ve </a:t>
            </a:r>
            <a:r>
              <a:rPr lang="tr-TR" sz="4000" dirty="0" err="1"/>
              <a:t>chatbotlarla</a:t>
            </a:r>
            <a:r>
              <a:rPr lang="tr-TR" sz="4000" dirty="0"/>
              <a:t> 7/24 hizmet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4000" dirty="0"/>
              <a:t>Dijitalleştirme ile erişim kolaylığı</a:t>
            </a:r>
          </a:p>
        </p:txBody>
      </p:sp>
      <p:grpSp>
        <p:nvGrpSpPr>
          <p:cNvPr id="6" name="Group 6">
            <a:extLst>
              <a:ext uri="{FF2B5EF4-FFF2-40B4-BE49-F238E27FC236}">
                <a16:creationId xmlns:a16="http://schemas.microsoft.com/office/drawing/2014/main" id="{274F89AE-E8BD-1DBE-66BA-D575F3574200}"/>
              </a:ext>
            </a:extLst>
          </p:cNvPr>
          <p:cNvGrpSpPr/>
          <p:nvPr/>
        </p:nvGrpSpPr>
        <p:grpSpPr>
          <a:xfrm>
            <a:off x="1" y="9849937"/>
            <a:ext cx="18288000" cy="437063"/>
            <a:chOff x="-159127" y="-28575"/>
            <a:chExt cx="5606107" cy="1351377"/>
          </a:xfrm>
        </p:grpSpPr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FD3946CD-067C-568C-4295-0E3F655CDE5B}"/>
                </a:ext>
              </a:extLst>
            </p:cNvPr>
            <p:cNvSpPr/>
            <p:nvPr/>
          </p:nvSpPr>
          <p:spPr>
            <a:xfrm>
              <a:off x="-159127" y="0"/>
              <a:ext cx="5606107" cy="1322802"/>
            </a:xfrm>
            <a:custGeom>
              <a:avLst/>
              <a:gdLst/>
              <a:ahLst/>
              <a:cxnLst/>
              <a:rect l="l" t="t" r="r" b="b"/>
              <a:pathLst>
                <a:path w="5446980" h="812800">
                  <a:moveTo>
                    <a:pt x="0" y="0"/>
                  </a:moveTo>
                  <a:lnTo>
                    <a:pt x="5446980" y="0"/>
                  </a:lnTo>
                  <a:lnTo>
                    <a:pt x="544698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670AB"/>
            </a:solidFill>
          </p:spPr>
          <p:txBody>
            <a:bodyPr/>
            <a:lstStyle/>
            <a:p>
              <a:endParaRPr lang="tr-TR" dirty="0"/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C3CC1752-C66B-41AF-2BB1-D9B1E24C6F5C}"/>
                </a:ext>
              </a:extLst>
            </p:cNvPr>
            <p:cNvSpPr txBox="1"/>
            <p:nvPr/>
          </p:nvSpPr>
          <p:spPr>
            <a:xfrm>
              <a:off x="0" y="-28575"/>
              <a:ext cx="5446980" cy="841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7" name="Grup 36">
            <a:extLst>
              <a:ext uri="{FF2B5EF4-FFF2-40B4-BE49-F238E27FC236}">
                <a16:creationId xmlns:a16="http://schemas.microsoft.com/office/drawing/2014/main" id="{D879BA36-9D77-E0B2-77FD-0486001E606F}"/>
              </a:ext>
            </a:extLst>
          </p:cNvPr>
          <p:cNvGrpSpPr/>
          <p:nvPr/>
        </p:nvGrpSpPr>
        <p:grpSpPr>
          <a:xfrm>
            <a:off x="1372956" y="9366204"/>
            <a:ext cx="3656244" cy="425496"/>
            <a:chOff x="1019247" y="9229014"/>
            <a:chExt cx="3656244" cy="425496"/>
          </a:xfrm>
        </p:grpSpPr>
        <p:grpSp>
          <p:nvGrpSpPr>
            <p:cNvPr id="38" name="Group 13">
              <a:extLst>
                <a:ext uri="{FF2B5EF4-FFF2-40B4-BE49-F238E27FC236}">
                  <a16:creationId xmlns:a16="http://schemas.microsoft.com/office/drawing/2014/main" id="{652BC121-E49D-4AFE-81B7-7F998A213F88}"/>
                </a:ext>
              </a:extLst>
            </p:cNvPr>
            <p:cNvGrpSpPr/>
            <p:nvPr/>
          </p:nvGrpSpPr>
          <p:grpSpPr>
            <a:xfrm rot="16200000">
              <a:off x="3173079" y="9229014"/>
              <a:ext cx="425496" cy="425496"/>
              <a:chOff x="0" y="0"/>
              <a:chExt cx="812800" cy="812800"/>
            </a:xfrm>
          </p:grpSpPr>
          <p:sp>
            <p:nvSpPr>
              <p:cNvPr id="48" name="Freeform 14">
                <a:extLst>
                  <a:ext uri="{FF2B5EF4-FFF2-40B4-BE49-F238E27FC236}">
                    <a16:creationId xmlns:a16="http://schemas.microsoft.com/office/drawing/2014/main" id="{8DF179F9-E0B5-98CE-B755-7FE304F6A9F3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3964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49" name="TextBox 15">
                <a:extLst>
                  <a:ext uri="{FF2B5EF4-FFF2-40B4-BE49-F238E27FC236}">
                    <a16:creationId xmlns:a16="http://schemas.microsoft.com/office/drawing/2014/main" id="{0224E26B-6363-1782-8D06-1C696820660D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  <p:grpSp>
          <p:nvGrpSpPr>
            <p:cNvPr id="39" name="Group 7">
              <a:extLst>
                <a:ext uri="{FF2B5EF4-FFF2-40B4-BE49-F238E27FC236}">
                  <a16:creationId xmlns:a16="http://schemas.microsoft.com/office/drawing/2014/main" id="{4FCC1ABB-F9FA-028B-C214-87D41F3F9035}"/>
                </a:ext>
              </a:extLst>
            </p:cNvPr>
            <p:cNvGrpSpPr/>
            <p:nvPr/>
          </p:nvGrpSpPr>
          <p:grpSpPr>
            <a:xfrm rot="16200000">
              <a:off x="1019247" y="9229014"/>
              <a:ext cx="425496" cy="425496"/>
              <a:chOff x="0" y="0"/>
              <a:chExt cx="812800" cy="812800"/>
            </a:xfrm>
          </p:grpSpPr>
          <p:sp>
            <p:nvSpPr>
              <p:cNvPr id="46" name="Freeform 8">
                <a:extLst>
                  <a:ext uri="{FF2B5EF4-FFF2-40B4-BE49-F238E27FC236}">
                    <a16:creationId xmlns:a16="http://schemas.microsoft.com/office/drawing/2014/main" id="{3619EB0B-F9CA-4789-7A49-BB9D5F6A0711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9F5F6"/>
              </a:solidFill>
              <a:ln w="9525" cap="sq">
                <a:solidFill>
                  <a:srgbClr val="000000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tr-TR" dirty="0"/>
              </a:p>
            </p:txBody>
          </p:sp>
          <p:sp>
            <p:nvSpPr>
              <p:cNvPr id="47" name="TextBox 9">
                <a:extLst>
                  <a:ext uri="{FF2B5EF4-FFF2-40B4-BE49-F238E27FC236}">
                    <a16:creationId xmlns:a16="http://schemas.microsoft.com/office/drawing/2014/main" id="{5386D8EF-AB07-EDE5-ED10-55F18B1D4698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  <p:grpSp>
          <p:nvGrpSpPr>
            <p:cNvPr id="40" name="Group 10">
              <a:extLst>
                <a:ext uri="{FF2B5EF4-FFF2-40B4-BE49-F238E27FC236}">
                  <a16:creationId xmlns:a16="http://schemas.microsoft.com/office/drawing/2014/main" id="{6EBEE927-C1F5-0C76-5D76-E69A523941C9}"/>
                </a:ext>
              </a:extLst>
            </p:cNvPr>
            <p:cNvGrpSpPr/>
            <p:nvPr/>
          </p:nvGrpSpPr>
          <p:grpSpPr>
            <a:xfrm rot="16200000">
              <a:off x="2096163" y="9229014"/>
              <a:ext cx="425496" cy="425496"/>
              <a:chOff x="0" y="0"/>
              <a:chExt cx="812800" cy="812800"/>
            </a:xfrm>
          </p:grpSpPr>
          <p:sp>
            <p:nvSpPr>
              <p:cNvPr id="44" name="Freeform 11">
                <a:extLst>
                  <a:ext uri="{FF2B5EF4-FFF2-40B4-BE49-F238E27FC236}">
                    <a16:creationId xmlns:a16="http://schemas.microsoft.com/office/drawing/2014/main" id="{61D52A19-141E-9D30-7010-ABE236374FE1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670AB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45" name="TextBox 12">
                <a:extLst>
                  <a:ext uri="{FF2B5EF4-FFF2-40B4-BE49-F238E27FC236}">
                    <a16:creationId xmlns:a16="http://schemas.microsoft.com/office/drawing/2014/main" id="{12163F00-D9E8-EFCE-BCD1-C9A4085FEA77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 dirty="0"/>
              </a:p>
            </p:txBody>
          </p:sp>
        </p:grpSp>
        <p:grpSp>
          <p:nvGrpSpPr>
            <p:cNvPr id="41" name="Group 16">
              <a:extLst>
                <a:ext uri="{FF2B5EF4-FFF2-40B4-BE49-F238E27FC236}">
                  <a16:creationId xmlns:a16="http://schemas.microsoft.com/office/drawing/2014/main" id="{A51742C4-E88F-EB2F-8BD5-235B11BF0C19}"/>
                </a:ext>
              </a:extLst>
            </p:cNvPr>
            <p:cNvGrpSpPr/>
            <p:nvPr/>
          </p:nvGrpSpPr>
          <p:grpSpPr>
            <a:xfrm rot="16200000">
              <a:off x="4249995" y="9229014"/>
              <a:ext cx="425496" cy="425496"/>
              <a:chOff x="0" y="0"/>
              <a:chExt cx="812800" cy="812800"/>
            </a:xfrm>
          </p:grpSpPr>
          <p:sp>
            <p:nvSpPr>
              <p:cNvPr id="42" name="Freeform 17">
                <a:extLst>
                  <a:ext uri="{FF2B5EF4-FFF2-40B4-BE49-F238E27FC236}">
                    <a16:creationId xmlns:a16="http://schemas.microsoft.com/office/drawing/2014/main" id="{EB10938F-CE32-7735-D96F-47AA72E2F167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670AB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43" name="TextBox 18">
                <a:extLst>
                  <a:ext uri="{FF2B5EF4-FFF2-40B4-BE49-F238E27FC236}">
                    <a16:creationId xmlns:a16="http://schemas.microsoft.com/office/drawing/2014/main" id="{A123A63D-9C55-C658-BBE9-B35134527799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</p:grpSp>
      <p:sp>
        <p:nvSpPr>
          <p:cNvPr id="50" name="Freeform 20">
            <a:extLst>
              <a:ext uri="{FF2B5EF4-FFF2-40B4-BE49-F238E27FC236}">
                <a16:creationId xmlns:a16="http://schemas.microsoft.com/office/drawing/2014/main" id="{AF046993-3618-4F54-9F3E-6FF999FC1815}"/>
              </a:ext>
            </a:extLst>
          </p:cNvPr>
          <p:cNvSpPr/>
          <p:nvPr/>
        </p:nvSpPr>
        <p:spPr>
          <a:xfrm>
            <a:off x="191244" y="164835"/>
            <a:ext cx="1332756" cy="1321065"/>
          </a:xfrm>
          <a:custGeom>
            <a:avLst/>
            <a:gdLst/>
            <a:ahLst/>
            <a:cxnLst/>
            <a:rect l="l" t="t" r="r" b="b"/>
            <a:pathLst>
              <a:path w="1607834" h="1902762">
                <a:moveTo>
                  <a:pt x="0" y="0"/>
                </a:moveTo>
                <a:lnTo>
                  <a:pt x="1607833" y="0"/>
                </a:lnTo>
                <a:lnTo>
                  <a:pt x="1607833" y="1902762"/>
                </a:lnTo>
                <a:lnTo>
                  <a:pt x="0" y="190276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51" name="Freeform 19">
            <a:extLst>
              <a:ext uri="{FF2B5EF4-FFF2-40B4-BE49-F238E27FC236}">
                <a16:creationId xmlns:a16="http://schemas.microsoft.com/office/drawing/2014/main" id="{34B05ADC-0AA6-8CCA-2BCA-28AFADB4D90C}"/>
              </a:ext>
            </a:extLst>
          </p:cNvPr>
          <p:cNvSpPr/>
          <p:nvPr/>
        </p:nvSpPr>
        <p:spPr>
          <a:xfrm>
            <a:off x="15916303" y="127968"/>
            <a:ext cx="2371697" cy="1510332"/>
          </a:xfrm>
          <a:custGeom>
            <a:avLst/>
            <a:gdLst/>
            <a:ahLst/>
            <a:cxnLst/>
            <a:rect l="l" t="t" r="r" b="b"/>
            <a:pathLst>
              <a:path w="3286097" h="2361769">
                <a:moveTo>
                  <a:pt x="0" y="0"/>
                </a:moveTo>
                <a:lnTo>
                  <a:pt x="3286097" y="0"/>
                </a:lnTo>
                <a:lnTo>
                  <a:pt x="3286097" y="2361769"/>
                </a:lnTo>
                <a:lnTo>
                  <a:pt x="0" y="23617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4241" t="-72174" r="-41104" b="-85709"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A938F37F-FB2C-E6B8-4782-C118ED6DB6E4}"/>
              </a:ext>
            </a:extLst>
          </p:cNvPr>
          <p:cNvSpPr/>
          <p:nvPr/>
        </p:nvSpPr>
        <p:spPr>
          <a:xfrm>
            <a:off x="0" y="9867900"/>
            <a:ext cx="18288000" cy="427821"/>
          </a:xfrm>
          <a:custGeom>
            <a:avLst/>
            <a:gdLst/>
            <a:ahLst/>
            <a:cxnLst/>
            <a:rect l="l" t="t" r="r" b="b"/>
            <a:pathLst>
              <a:path w="5446980" h="812800">
                <a:moveTo>
                  <a:pt x="0" y="0"/>
                </a:moveTo>
                <a:lnTo>
                  <a:pt x="5446980" y="0"/>
                </a:lnTo>
                <a:lnTo>
                  <a:pt x="5446980" y="812800"/>
                </a:lnTo>
                <a:lnTo>
                  <a:pt x="0" y="812800"/>
                </a:lnTo>
                <a:close/>
              </a:path>
            </a:pathLst>
          </a:custGeom>
          <a:solidFill>
            <a:srgbClr val="0670AB"/>
          </a:solidFill>
        </p:spPr>
        <p:txBody>
          <a:bodyPr/>
          <a:lstStyle/>
          <a:p>
            <a:r>
              <a:rPr lang="tr-TR" dirty="0">
                <a:solidFill>
                  <a:schemeClr val="bg1"/>
                </a:solidFill>
                <a:latin typeface="Sarabun" panose="020B0604020202020204" charset="-34"/>
                <a:cs typeface="Sarabun" panose="020B0604020202020204" charset="-34"/>
              </a:rPr>
              <a:t>TKD İstanbul Öğrenci Gelişim Akademisi - 2</a:t>
            </a:r>
          </a:p>
        </p:txBody>
      </p:sp>
      <p:pic>
        <p:nvPicPr>
          <p:cNvPr id="13" name="Resim 12" descr="oyuncak, çizgi film, ekran görüntüsü, Animasyon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BCE7E799-8019-A87C-8EED-9FD53A22A2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5815" y="5482321"/>
            <a:ext cx="5743575" cy="368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298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AB9630-0C1A-BBA3-8D95-3263936821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785E0F6D-EABE-7170-0521-5072D27981AE}"/>
              </a:ext>
            </a:extLst>
          </p:cNvPr>
          <p:cNvSpPr/>
          <p:nvPr/>
        </p:nvSpPr>
        <p:spPr>
          <a:xfrm flipH="1" flipV="1">
            <a:off x="1028700" y="1758017"/>
            <a:ext cx="9525" cy="8528991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3" name="AutoShape 3">
            <a:extLst>
              <a:ext uri="{FF2B5EF4-FFF2-40B4-BE49-F238E27FC236}">
                <a16:creationId xmlns:a16="http://schemas.microsoft.com/office/drawing/2014/main" id="{06E511D0-87FA-17CB-85F9-22749AFEFAD3}"/>
              </a:ext>
            </a:extLst>
          </p:cNvPr>
          <p:cNvSpPr/>
          <p:nvPr/>
        </p:nvSpPr>
        <p:spPr>
          <a:xfrm>
            <a:off x="1028700" y="9253537"/>
            <a:ext cx="17259300" cy="4763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9D31F6AA-CB41-2F4C-B692-A67F55AB7D08}"/>
              </a:ext>
            </a:extLst>
          </p:cNvPr>
          <p:cNvSpPr txBox="1"/>
          <p:nvPr/>
        </p:nvSpPr>
        <p:spPr>
          <a:xfrm>
            <a:off x="3968190" y="1923263"/>
            <a:ext cx="10351621" cy="7357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50"/>
              </a:lnSpc>
            </a:pPr>
            <a:r>
              <a:rPr lang="en-US" sz="6000" b="1" dirty="0" err="1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Özet</a:t>
            </a:r>
            <a:r>
              <a:rPr lang="en-US" sz="6000" b="1" dirty="0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 </a:t>
            </a:r>
            <a:r>
              <a:rPr lang="en-US" sz="6000" b="1" dirty="0" err="1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ve</a:t>
            </a:r>
            <a:r>
              <a:rPr lang="en-US" sz="6000" b="1" dirty="0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 </a:t>
            </a:r>
            <a:r>
              <a:rPr lang="en-US" sz="6000" b="1" dirty="0" err="1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Geleceğe</a:t>
            </a:r>
            <a:r>
              <a:rPr lang="en-US" sz="6000" b="1" dirty="0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 </a:t>
            </a:r>
            <a:r>
              <a:rPr lang="en-US" sz="6000" b="1" dirty="0" err="1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Bakış</a:t>
            </a:r>
            <a:endParaRPr lang="en-US" sz="6000" b="1" dirty="0">
              <a:latin typeface="+mj-lt"/>
            </a:endParaRPr>
          </a:p>
        </p:txBody>
      </p:sp>
      <p:grpSp>
        <p:nvGrpSpPr>
          <p:cNvPr id="6" name="Group 6">
            <a:extLst>
              <a:ext uri="{FF2B5EF4-FFF2-40B4-BE49-F238E27FC236}">
                <a16:creationId xmlns:a16="http://schemas.microsoft.com/office/drawing/2014/main" id="{473B1EBD-E275-E3D8-53E8-141B7D8D9AD4}"/>
              </a:ext>
            </a:extLst>
          </p:cNvPr>
          <p:cNvGrpSpPr/>
          <p:nvPr/>
        </p:nvGrpSpPr>
        <p:grpSpPr>
          <a:xfrm>
            <a:off x="1" y="9849937"/>
            <a:ext cx="18288000" cy="437063"/>
            <a:chOff x="-159127" y="-28575"/>
            <a:chExt cx="5606107" cy="1351377"/>
          </a:xfrm>
        </p:grpSpPr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0B66BCEC-4F71-D0F7-2B09-DE126B6A8FA2}"/>
                </a:ext>
              </a:extLst>
            </p:cNvPr>
            <p:cNvSpPr/>
            <p:nvPr/>
          </p:nvSpPr>
          <p:spPr>
            <a:xfrm>
              <a:off x="-159127" y="0"/>
              <a:ext cx="5606107" cy="1322802"/>
            </a:xfrm>
            <a:custGeom>
              <a:avLst/>
              <a:gdLst/>
              <a:ahLst/>
              <a:cxnLst/>
              <a:rect l="l" t="t" r="r" b="b"/>
              <a:pathLst>
                <a:path w="5446980" h="812800">
                  <a:moveTo>
                    <a:pt x="0" y="0"/>
                  </a:moveTo>
                  <a:lnTo>
                    <a:pt x="5446980" y="0"/>
                  </a:lnTo>
                  <a:lnTo>
                    <a:pt x="544698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670AB"/>
            </a:solidFill>
          </p:spPr>
          <p:txBody>
            <a:bodyPr/>
            <a:lstStyle/>
            <a:p>
              <a:endParaRPr lang="tr-TR" dirty="0"/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B10D8E07-2B9F-92E5-4473-84576F7381DD}"/>
                </a:ext>
              </a:extLst>
            </p:cNvPr>
            <p:cNvSpPr txBox="1"/>
            <p:nvPr/>
          </p:nvSpPr>
          <p:spPr>
            <a:xfrm>
              <a:off x="0" y="-28575"/>
              <a:ext cx="5446980" cy="841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7" name="Grup 36">
            <a:extLst>
              <a:ext uri="{FF2B5EF4-FFF2-40B4-BE49-F238E27FC236}">
                <a16:creationId xmlns:a16="http://schemas.microsoft.com/office/drawing/2014/main" id="{D4F99CDC-05AE-15AE-FEAF-5943EA9062C3}"/>
              </a:ext>
            </a:extLst>
          </p:cNvPr>
          <p:cNvGrpSpPr/>
          <p:nvPr/>
        </p:nvGrpSpPr>
        <p:grpSpPr>
          <a:xfrm>
            <a:off x="1372956" y="9366204"/>
            <a:ext cx="3656244" cy="425496"/>
            <a:chOff x="1019247" y="9229014"/>
            <a:chExt cx="3656244" cy="425496"/>
          </a:xfrm>
        </p:grpSpPr>
        <p:grpSp>
          <p:nvGrpSpPr>
            <p:cNvPr id="38" name="Group 13">
              <a:extLst>
                <a:ext uri="{FF2B5EF4-FFF2-40B4-BE49-F238E27FC236}">
                  <a16:creationId xmlns:a16="http://schemas.microsoft.com/office/drawing/2014/main" id="{F11D230F-71EF-5E03-E5AC-207A12477FB0}"/>
                </a:ext>
              </a:extLst>
            </p:cNvPr>
            <p:cNvGrpSpPr/>
            <p:nvPr/>
          </p:nvGrpSpPr>
          <p:grpSpPr>
            <a:xfrm rot="16200000">
              <a:off x="3173079" y="9229014"/>
              <a:ext cx="425496" cy="425496"/>
              <a:chOff x="0" y="0"/>
              <a:chExt cx="812800" cy="812800"/>
            </a:xfrm>
          </p:grpSpPr>
          <p:sp>
            <p:nvSpPr>
              <p:cNvPr id="48" name="Freeform 14">
                <a:extLst>
                  <a:ext uri="{FF2B5EF4-FFF2-40B4-BE49-F238E27FC236}">
                    <a16:creationId xmlns:a16="http://schemas.microsoft.com/office/drawing/2014/main" id="{27EE7058-1B48-7272-3CAC-A42B48705566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3964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49" name="TextBox 15">
                <a:extLst>
                  <a:ext uri="{FF2B5EF4-FFF2-40B4-BE49-F238E27FC236}">
                    <a16:creationId xmlns:a16="http://schemas.microsoft.com/office/drawing/2014/main" id="{564EF102-453E-09FB-F877-D0ED8C4B796B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  <p:grpSp>
          <p:nvGrpSpPr>
            <p:cNvPr id="39" name="Group 7">
              <a:extLst>
                <a:ext uri="{FF2B5EF4-FFF2-40B4-BE49-F238E27FC236}">
                  <a16:creationId xmlns:a16="http://schemas.microsoft.com/office/drawing/2014/main" id="{2026CFA5-7669-0A52-4654-7CD9909641D1}"/>
                </a:ext>
              </a:extLst>
            </p:cNvPr>
            <p:cNvGrpSpPr/>
            <p:nvPr/>
          </p:nvGrpSpPr>
          <p:grpSpPr>
            <a:xfrm rot="16200000">
              <a:off x="1019247" y="9229014"/>
              <a:ext cx="425496" cy="425496"/>
              <a:chOff x="0" y="0"/>
              <a:chExt cx="812800" cy="812800"/>
            </a:xfrm>
          </p:grpSpPr>
          <p:sp>
            <p:nvSpPr>
              <p:cNvPr id="46" name="Freeform 8">
                <a:extLst>
                  <a:ext uri="{FF2B5EF4-FFF2-40B4-BE49-F238E27FC236}">
                    <a16:creationId xmlns:a16="http://schemas.microsoft.com/office/drawing/2014/main" id="{01BFDBC1-93C9-2322-9D9C-CACF5A63E3E3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9F5F6"/>
              </a:solidFill>
              <a:ln w="9525" cap="sq">
                <a:solidFill>
                  <a:srgbClr val="000000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tr-TR" dirty="0"/>
              </a:p>
            </p:txBody>
          </p:sp>
          <p:sp>
            <p:nvSpPr>
              <p:cNvPr id="47" name="TextBox 9">
                <a:extLst>
                  <a:ext uri="{FF2B5EF4-FFF2-40B4-BE49-F238E27FC236}">
                    <a16:creationId xmlns:a16="http://schemas.microsoft.com/office/drawing/2014/main" id="{82D2E1B1-700A-7B4B-BDD7-F412CE465A07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  <p:grpSp>
          <p:nvGrpSpPr>
            <p:cNvPr id="40" name="Group 10">
              <a:extLst>
                <a:ext uri="{FF2B5EF4-FFF2-40B4-BE49-F238E27FC236}">
                  <a16:creationId xmlns:a16="http://schemas.microsoft.com/office/drawing/2014/main" id="{FC16F3BC-7799-1AB2-8F4F-4F48611A5F58}"/>
                </a:ext>
              </a:extLst>
            </p:cNvPr>
            <p:cNvGrpSpPr/>
            <p:nvPr/>
          </p:nvGrpSpPr>
          <p:grpSpPr>
            <a:xfrm rot="16200000">
              <a:off x="2096163" y="9229014"/>
              <a:ext cx="425496" cy="425496"/>
              <a:chOff x="0" y="0"/>
              <a:chExt cx="812800" cy="812800"/>
            </a:xfrm>
          </p:grpSpPr>
          <p:sp>
            <p:nvSpPr>
              <p:cNvPr id="44" name="Freeform 11">
                <a:extLst>
                  <a:ext uri="{FF2B5EF4-FFF2-40B4-BE49-F238E27FC236}">
                    <a16:creationId xmlns:a16="http://schemas.microsoft.com/office/drawing/2014/main" id="{BBB48F19-DE28-D046-5D4A-CD8307758F49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670AB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45" name="TextBox 12">
                <a:extLst>
                  <a:ext uri="{FF2B5EF4-FFF2-40B4-BE49-F238E27FC236}">
                    <a16:creationId xmlns:a16="http://schemas.microsoft.com/office/drawing/2014/main" id="{91E462C1-E147-2CED-56A4-1E91D8F8D843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 dirty="0"/>
              </a:p>
            </p:txBody>
          </p:sp>
        </p:grpSp>
        <p:grpSp>
          <p:nvGrpSpPr>
            <p:cNvPr id="41" name="Group 16">
              <a:extLst>
                <a:ext uri="{FF2B5EF4-FFF2-40B4-BE49-F238E27FC236}">
                  <a16:creationId xmlns:a16="http://schemas.microsoft.com/office/drawing/2014/main" id="{4FA7787B-D358-E9D3-FDFC-1DD70AC45F50}"/>
                </a:ext>
              </a:extLst>
            </p:cNvPr>
            <p:cNvGrpSpPr/>
            <p:nvPr/>
          </p:nvGrpSpPr>
          <p:grpSpPr>
            <a:xfrm rot="16200000">
              <a:off x="4249995" y="9229014"/>
              <a:ext cx="425496" cy="425496"/>
              <a:chOff x="0" y="0"/>
              <a:chExt cx="812800" cy="812800"/>
            </a:xfrm>
          </p:grpSpPr>
          <p:sp>
            <p:nvSpPr>
              <p:cNvPr id="42" name="Freeform 17">
                <a:extLst>
                  <a:ext uri="{FF2B5EF4-FFF2-40B4-BE49-F238E27FC236}">
                    <a16:creationId xmlns:a16="http://schemas.microsoft.com/office/drawing/2014/main" id="{9EF12480-E87A-1E65-EBF2-4C1381824CDA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670AB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43" name="TextBox 18">
                <a:extLst>
                  <a:ext uri="{FF2B5EF4-FFF2-40B4-BE49-F238E27FC236}">
                    <a16:creationId xmlns:a16="http://schemas.microsoft.com/office/drawing/2014/main" id="{B729A464-4E55-7A8B-8E29-ABC535DE61AB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</p:grpSp>
      <p:sp>
        <p:nvSpPr>
          <p:cNvPr id="50" name="Freeform 20">
            <a:extLst>
              <a:ext uri="{FF2B5EF4-FFF2-40B4-BE49-F238E27FC236}">
                <a16:creationId xmlns:a16="http://schemas.microsoft.com/office/drawing/2014/main" id="{E375ADD3-3F81-CA76-2C22-D8BE5D77C993}"/>
              </a:ext>
            </a:extLst>
          </p:cNvPr>
          <p:cNvSpPr/>
          <p:nvPr/>
        </p:nvSpPr>
        <p:spPr>
          <a:xfrm>
            <a:off x="191244" y="164835"/>
            <a:ext cx="1332756" cy="1321065"/>
          </a:xfrm>
          <a:custGeom>
            <a:avLst/>
            <a:gdLst/>
            <a:ahLst/>
            <a:cxnLst/>
            <a:rect l="l" t="t" r="r" b="b"/>
            <a:pathLst>
              <a:path w="1607834" h="1902762">
                <a:moveTo>
                  <a:pt x="0" y="0"/>
                </a:moveTo>
                <a:lnTo>
                  <a:pt x="1607833" y="0"/>
                </a:lnTo>
                <a:lnTo>
                  <a:pt x="1607833" y="1902762"/>
                </a:lnTo>
                <a:lnTo>
                  <a:pt x="0" y="190276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51" name="Freeform 19">
            <a:extLst>
              <a:ext uri="{FF2B5EF4-FFF2-40B4-BE49-F238E27FC236}">
                <a16:creationId xmlns:a16="http://schemas.microsoft.com/office/drawing/2014/main" id="{FD5AB26C-5087-6304-786C-4E73A2393468}"/>
              </a:ext>
            </a:extLst>
          </p:cNvPr>
          <p:cNvSpPr/>
          <p:nvPr/>
        </p:nvSpPr>
        <p:spPr>
          <a:xfrm>
            <a:off x="15916303" y="127968"/>
            <a:ext cx="2371697" cy="1510332"/>
          </a:xfrm>
          <a:custGeom>
            <a:avLst/>
            <a:gdLst/>
            <a:ahLst/>
            <a:cxnLst/>
            <a:rect l="l" t="t" r="r" b="b"/>
            <a:pathLst>
              <a:path w="3286097" h="2361769">
                <a:moveTo>
                  <a:pt x="0" y="0"/>
                </a:moveTo>
                <a:lnTo>
                  <a:pt x="3286097" y="0"/>
                </a:lnTo>
                <a:lnTo>
                  <a:pt x="3286097" y="2361769"/>
                </a:lnTo>
                <a:lnTo>
                  <a:pt x="0" y="23617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4241" t="-72174" r="-41104" b="-85709"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11E24ADA-0F71-1073-51F6-38FC50A685A0}"/>
              </a:ext>
            </a:extLst>
          </p:cNvPr>
          <p:cNvSpPr/>
          <p:nvPr/>
        </p:nvSpPr>
        <p:spPr>
          <a:xfrm>
            <a:off x="0" y="9867900"/>
            <a:ext cx="18288000" cy="427821"/>
          </a:xfrm>
          <a:custGeom>
            <a:avLst/>
            <a:gdLst/>
            <a:ahLst/>
            <a:cxnLst/>
            <a:rect l="l" t="t" r="r" b="b"/>
            <a:pathLst>
              <a:path w="5446980" h="812800">
                <a:moveTo>
                  <a:pt x="0" y="0"/>
                </a:moveTo>
                <a:lnTo>
                  <a:pt x="5446980" y="0"/>
                </a:lnTo>
                <a:lnTo>
                  <a:pt x="5446980" y="812800"/>
                </a:lnTo>
                <a:lnTo>
                  <a:pt x="0" y="812800"/>
                </a:lnTo>
                <a:close/>
              </a:path>
            </a:pathLst>
          </a:custGeom>
          <a:solidFill>
            <a:srgbClr val="0670AB"/>
          </a:solidFill>
        </p:spPr>
        <p:txBody>
          <a:bodyPr/>
          <a:lstStyle/>
          <a:p>
            <a:r>
              <a:rPr lang="tr-TR" dirty="0">
                <a:solidFill>
                  <a:schemeClr val="bg1"/>
                </a:solidFill>
                <a:latin typeface="Sarabun" panose="020B0604020202020204" charset="-34"/>
                <a:cs typeface="Sarabun" panose="020B0604020202020204" charset="-34"/>
              </a:rPr>
              <a:t>TKD İstanbul Öğrenci Gelişim Akademisi - 2</a:t>
            </a:r>
          </a:p>
        </p:txBody>
      </p:sp>
      <p:sp>
        <p:nvSpPr>
          <p:cNvPr id="10" name="Text 2">
            <a:extLst>
              <a:ext uri="{FF2B5EF4-FFF2-40B4-BE49-F238E27FC236}">
                <a16:creationId xmlns:a16="http://schemas.microsoft.com/office/drawing/2014/main" id="{D1DD80F3-CEE8-4182-A6FA-90FEA39AA6A5}"/>
              </a:ext>
            </a:extLst>
          </p:cNvPr>
          <p:cNvSpPr/>
          <p:nvPr/>
        </p:nvSpPr>
        <p:spPr>
          <a:xfrm>
            <a:off x="2478762" y="3577709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61615C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Anlayış</a:t>
            </a:r>
            <a:endParaRPr lang="en-US" sz="2200" b="1" dirty="0">
              <a:latin typeface="+mj-lt"/>
            </a:endParaRPr>
          </a:p>
        </p:txBody>
      </p:sp>
      <p:sp>
        <p:nvSpPr>
          <p:cNvPr id="11" name="Text 3">
            <a:extLst>
              <a:ext uri="{FF2B5EF4-FFF2-40B4-BE49-F238E27FC236}">
                <a16:creationId xmlns:a16="http://schemas.microsoft.com/office/drawing/2014/main" id="{6E19255E-F02A-C68F-FA20-E3CF8129DED9}"/>
              </a:ext>
            </a:extLst>
          </p:cNvPr>
          <p:cNvSpPr/>
          <p:nvPr/>
        </p:nvSpPr>
        <p:spPr>
          <a:xfrm>
            <a:off x="2478762" y="4068127"/>
            <a:ext cx="7046238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Yapay zekayı öğrenmek korkusuz yaklaşımı destekler.</a:t>
            </a:r>
            <a:endParaRPr lang="en-US" sz="1750" dirty="0"/>
          </a:p>
        </p:txBody>
      </p:sp>
      <p:sp>
        <p:nvSpPr>
          <p:cNvPr id="13" name="Text 5">
            <a:extLst>
              <a:ext uri="{FF2B5EF4-FFF2-40B4-BE49-F238E27FC236}">
                <a16:creationId xmlns:a16="http://schemas.microsoft.com/office/drawing/2014/main" id="{A57C3301-2AC3-21E5-8AC6-B3692D9DF1ED}"/>
              </a:ext>
            </a:extLst>
          </p:cNvPr>
          <p:cNvSpPr/>
          <p:nvPr/>
        </p:nvSpPr>
        <p:spPr>
          <a:xfrm>
            <a:off x="2818923" y="4657844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61615C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Uygun Kullanım</a:t>
            </a:r>
            <a:endParaRPr lang="en-US" sz="2200" b="1" dirty="0">
              <a:latin typeface="+mj-lt"/>
            </a:endParaRPr>
          </a:p>
        </p:txBody>
      </p:sp>
      <p:sp>
        <p:nvSpPr>
          <p:cNvPr id="14" name="Text 6">
            <a:extLst>
              <a:ext uri="{FF2B5EF4-FFF2-40B4-BE49-F238E27FC236}">
                <a16:creationId xmlns:a16="http://schemas.microsoft.com/office/drawing/2014/main" id="{CA6BE730-6A1C-CD6B-02E6-964E6DDB0890}"/>
              </a:ext>
            </a:extLst>
          </p:cNvPr>
          <p:cNvSpPr/>
          <p:nvPr/>
        </p:nvSpPr>
        <p:spPr>
          <a:xfrm>
            <a:off x="2818923" y="5148262"/>
            <a:ext cx="6706076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Etik ve şeffaf uygulamalar yapay zekayı güvenilir kılar.</a:t>
            </a:r>
            <a:endParaRPr lang="en-US" sz="1750" dirty="0"/>
          </a:p>
        </p:txBody>
      </p:sp>
      <p:sp>
        <p:nvSpPr>
          <p:cNvPr id="16" name="Text 8">
            <a:extLst>
              <a:ext uri="{FF2B5EF4-FFF2-40B4-BE49-F238E27FC236}">
                <a16:creationId xmlns:a16="http://schemas.microsoft.com/office/drawing/2014/main" id="{39A37E08-9C78-AFC4-04AB-645316B838A7}"/>
              </a:ext>
            </a:extLst>
          </p:cNvPr>
          <p:cNvSpPr/>
          <p:nvPr/>
        </p:nvSpPr>
        <p:spPr>
          <a:xfrm>
            <a:off x="3159204" y="5737979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61615C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Birlikte Yaşam</a:t>
            </a:r>
            <a:endParaRPr lang="en-US" sz="2200" b="1" dirty="0">
              <a:latin typeface="+mj-lt"/>
            </a:endParaRPr>
          </a:p>
        </p:txBody>
      </p:sp>
      <p:sp>
        <p:nvSpPr>
          <p:cNvPr id="17" name="Text 9">
            <a:extLst>
              <a:ext uri="{FF2B5EF4-FFF2-40B4-BE49-F238E27FC236}">
                <a16:creationId xmlns:a16="http://schemas.microsoft.com/office/drawing/2014/main" id="{E3591185-FDD9-43C2-109A-EEEF88549E62}"/>
              </a:ext>
            </a:extLst>
          </p:cNvPr>
          <p:cNvSpPr/>
          <p:nvPr/>
        </p:nvSpPr>
        <p:spPr>
          <a:xfrm>
            <a:off x="3159204" y="6228397"/>
            <a:ext cx="6365796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61615C"/>
                </a:solidFill>
                <a:latin typeface="Tomorrow" pitchFamily="34" charset="0"/>
                <a:ea typeface="Tomorrow" pitchFamily="34" charset="-122"/>
                <a:cs typeface="Tomorrow" pitchFamily="34" charset="-120"/>
              </a:rPr>
              <a:t>İnsan ve yapay zeka işbirliği geleceği şekillendirir.</a:t>
            </a:r>
            <a:endParaRPr lang="en-US" sz="1750" dirty="0"/>
          </a:p>
        </p:txBody>
      </p:sp>
      <p:pic>
        <p:nvPicPr>
          <p:cNvPr id="19" name="Image 0" descr="preencoded.png">
            <a:extLst>
              <a:ext uri="{FF2B5EF4-FFF2-40B4-BE49-F238E27FC236}">
                <a16:creationId xmlns:a16="http://schemas.microsoft.com/office/drawing/2014/main" id="{70D412AC-6494-3B9E-0F1D-E0749FF2BC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83528" y="2501627"/>
            <a:ext cx="4520883" cy="6781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Shape 1">
            <a:extLst>
              <a:ext uri="{FF2B5EF4-FFF2-40B4-BE49-F238E27FC236}">
                <a16:creationId xmlns:a16="http://schemas.microsoft.com/office/drawing/2014/main" id="{47EDBF4E-F70A-E090-881C-0F18E6409177}"/>
              </a:ext>
            </a:extLst>
          </p:cNvPr>
          <p:cNvSpPr/>
          <p:nvPr/>
        </p:nvSpPr>
        <p:spPr>
          <a:xfrm>
            <a:off x="2129782" y="3577709"/>
            <a:ext cx="170021" cy="853321"/>
          </a:xfrm>
          <a:prstGeom prst="roundRect">
            <a:avLst>
              <a:gd name="adj" fmla="val 56033"/>
            </a:avLst>
          </a:prstGeom>
          <a:solidFill>
            <a:srgbClr val="547808"/>
          </a:solidFill>
          <a:ln w="7620">
            <a:solidFill>
              <a:srgbClr val="6D912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1" name="Shape 1">
            <a:extLst>
              <a:ext uri="{FF2B5EF4-FFF2-40B4-BE49-F238E27FC236}">
                <a16:creationId xmlns:a16="http://schemas.microsoft.com/office/drawing/2014/main" id="{68027FBE-9C94-C0C4-702D-10C62B25FCC3}"/>
              </a:ext>
            </a:extLst>
          </p:cNvPr>
          <p:cNvSpPr/>
          <p:nvPr/>
        </p:nvSpPr>
        <p:spPr>
          <a:xfrm>
            <a:off x="2447598" y="4716839"/>
            <a:ext cx="170021" cy="853321"/>
          </a:xfrm>
          <a:prstGeom prst="roundRect">
            <a:avLst>
              <a:gd name="adj" fmla="val 56033"/>
            </a:avLst>
          </a:prstGeom>
          <a:solidFill>
            <a:srgbClr val="547808"/>
          </a:solidFill>
          <a:ln w="7620">
            <a:solidFill>
              <a:srgbClr val="6D912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22" name="Shape 1">
            <a:extLst>
              <a:ext uri="{FF2B5EF4-FFF2-40B4-BE49-F238E27FC236}">
                <a16:creationId xmlns:a16="http://schemas.microsoft.com/office/drawing/2014/main" id="{933F1A10-1683-ED02-0012-356AFFE83072}"/>
              </a:ext>
            </a:extLst>
          </p:cNvPr>
          <p:cNvSpPr/>
          <p:nvPr/>
        </p:nvSpPr>
        <p:spPr>
          <a:xfrm>
            <a:off x="2818923" y="5801736"/>
            <a:ext cx="170021" cy="853321"/>
          </a:xfrm>
          <a:prstGeom prst="roundRect">
            <a:avLst>
              <a:gd name="adj" fmla="val 56033"/>
            </a:avLst>
          </a:prstGeom>
          <a:solidFill>
            <a:srgbClr val="547808"/>
          </a:solidFill>
          <a:ln w="7620">
            <a:solidFill>
              <a:srgbClr val="6D912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1744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/>
          <p:cNvSpPr/>
          <p:nvPr/>
        </p:nvSpPr>
        <p:spPr>
          <a:xfrm>
            <a:off x="0" y="9105900"/>
            <a:ext cx="18288000" cy="0"/>
          </a:xfrm>
          <a:prstGeom prst="line">
            <a:avLst/>
          </a:prstGeom>
          <a:ln w="9525" cap="flat">
            <a:solidFill>
              <a:srgbClr val="222429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tr-TR" dirty="0"/>
          </a:p>
        </p:txBody>
      </p:sp>
      <p:sp>
        <p:nvSpPr>
          <p:cNvPr id="6" name="AutoShape 6"/>
          <p:cNvSpPr/>
          <p:nvPr/>
        </p:nvSpPr>
        <p:spPr>
          <a:xfrm>
            <a:off x="12420600" y="5524499"/>
            <a:ext cx="16727" cy="4322445"/>
          </a:xfrm>
          <a:prstGeom prst="line">
            <a:avLst/>
          </a:prstGeom>
          <a:ln w="9525" cap="flat">
            <a:solidFill>
              <a:srgbClr val="222429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tr-TR"/>
          </a:p>
        </p:txBody>
      </p:sp>
      <p:grpSp>
        <p:nvGrpSpPr>
          <p:cNvPr id="29" name="Grup 28">
            <a:extLst>
              <a:ext uri="{FF2B5EF4-FFF2-40B4-BE49-F238E27FC236}">
                <a16:creationId xmlns:a16="http://schemas.microsoft.com/office/drawing/2014/main" id="{3817BE57-E2B6-C827-33D5-58CC69E9517C}"/>
              </a:ext>
            </a:extLst>
          </p:cNvPr>
          <p:cNvGrpSpPr/>
          <p:nvPr/>
        </p:nvGrpSpPr>
        <p:grpSpPr>
          <a:xfrm>
            <a:off x="1019247" y="9229014"/>
            <a:ext cx="3656244" cy="425496"/>
            <a:chOff x="1019247" y="9229014"/>
            <a:chExt cx="3656244" cy="425496"/>
          </a:xfrm>
        </p:grpSpPr>
        <p:grpSp>
          <p:nvGrpSpPr>
            <p:cNvPr id="13" name="Group 13"/>
            <p:cNvGrpSpPr/>
            <p:nvPr/>
          </p:nvGrpSpPr>
          <p:grpSpPr>
            <a:xfrm rot="16200000">
              <a:off x="3173079" y="9229014"/>
              <a:ext cx="425496" cy="425496"/>
              <a:chOff x="0" y="0"/>
              <a:chExt cx="812800" cy="8128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3964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15" name="TextBox 15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 rot="16200000">
              <a:off x="1019247" y="9229014"/>
              <a:ext cx="425496" cy="425496"/>
              <a:chOff x="0" y="0"/>
              <a:chExt cx="812800" cy="8128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9F5F6"/>
              </a:solidFill>
              <a:ln w="9525" cap="sq">
                <a:solidFill>
                  <a:srgbClr val="000000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tr-TR" dirty="0"/>
              </a:p>
            </p:txBody>
          </p:sp>
          <p:sp>
            <p:nvSpPr>
              <p:cNvPr id="9" name="TextBox 9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  <p:grpSp>
          <p:nvGrpSpPr>
            <p:cNvPr id="10" name="Group 10"/>
            <p:cNvGrpSpPr/>
            <p:nvPr/>
          </p:nvGrpSpPr>
          <p:grpSpPr>
            <a:xfrm rot="16200000">
              <a:off x="2096163" y="9229014"/>
              <a:ext cx="425496" cy="425496"/>
              <a:chOff x="0" y="0"/>
              <a:chExt cx="812800" cy="8128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670AB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12" name="TextBox 12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 dirty="0"/>
              </a:p>
            </p:txBody>
          </p:sp>
        </p:grpSp>
        <p:grpSp>
          <p:nvGrpSpPr>
            <p:cNvPr id="16" name="Group 16"/>
            <p:cNvGrpSpPr/>
            <p:nvPr/>
          </p:nvGrpSpPr>
          <p:grpSpPr>
            <a:xfrm rot="16200000">
              <a:off x="4249995" y="9229014"/>
              <a:ext cx="425496" cy="425496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670AB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</p:grpSp>
      <p:sp>
        <p:nvSpPr>
          <p:cNvPr id="19" name="Freeform 19"/>
          <p:cNvSpPr/>
          <p:nvPr/>
        </p:nvSpPr>
        <p:spPr>
          <a:xfrm>
            <a:off x="15916303" y="127968"/>
            <a:ext cx="2371697" cy="1510332"/>
          </a:xfrm>
          <a:custGeom>
            <a:avLst/>
            <a:gdLst/>
            <a:ahLst/>
            <a:cxnLst/>
            <a:rect l="l" t="t" r="r" b="b"/>
            <a:pathLst>
              <a:path w="3286097" h="2361769">
                <a:moveTo>
                  <a:pt x="0" y="0"/>
                </a:moveTo>
                <a:lnTo>
                  <a:pt x="3286097" y="0"/>
                </a:lnTo>
                <a:lnTo>
                  <a:pt x="3286097" y="2361769"/>
                </a:lnTo>
                <a:lnTo>
                  <a:pt x="0" y="236176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4241" t="-72174" r="-41104" b="-85709"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20" name="Freeform 20"/>
          <p:cNvSpPr/>
          <p:nvPr/>
        </p:nvSpPr>
        <p:spPr>
          <a:xfrm>
            <a:off x="191244" y="164835"/>
            <a:ext cx="1332756" cy="1321065"/>
          </a:xfrm>
          <a:custGeom>
            <a:avLst/>
            <a:gdLst/>
            <a:ahLst/>
            <a:cxnLst/>
            <a:rect l="l" t="t" r="r" b="b"/>
            <a:pathLst>
              <a:path w="1607834" h="1902762">
                <a:moveTo>
                  <a:pt x="0" y="0"/>
                </a:moveTo>
                <a:lnTo>
                  <a:pt x="1607833" y="0"/>
                </a:lnTo>
                <a:lnTo>
                  <a:pt x="1607833" y="1902762"/>
                </a:lnTo>
                <a:lnTo>
                  <a:pt x="0" y="190276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21" name="TextBox 21"/>
          <p:cNvSpPr txBox="1"/>
          <p:nvPr/>
        </p:nvSpPr>
        <p:spPr>
          <a:xfrm>
            <a:off x="611231" y="2352244"/>
            <a:ext cx="13561969" cy="172277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5843"/>
              </a:lnSpc>
            </a:pPr>
            <a:r>
              <a:rPr lang="en-US" sz="6000" b="1" dirty="0">
                <a:latin typeface="+mj-lt"/>
                <a:cs typeface="Sarabun" panose="020B0604020202020204" charset="-34"/>
              </a:rPr>
              <a:t>Beni </a:t>
            </a:r>
            <a:r>
              <a:rPr lang="en-US" sz="6000" b="1" dirty="0" err="1">
                <a:latin typeface="+mj-lt"/>
                <a:cs typeface="Sarabun" panose="020B0604020202020204" charset="-34"/>
              </a:rPr>
              <a:t>dinlediğiniz</a:t>
            </a:r>
            <a:r>
              <a:rPr lang="en-US" sz="6000" b="1" dirty="0">
                <a:latin typeface="+mj-lt"/>
                <a:cs typeface="Sarabun" panose="020B0604020202020204" charset="-34"/>
              </a:rPr>
              <a:t> </a:t>
            </a:r>
            <a:r>
              <a:rPr lang="en-US" sz="6000" b="1" dirty="0" err="1">
                <a:latin typeface="+mj-lt"/>
                <a:cs typeface="Sarabun" panose="020B0604020202020204" charset="-34"/>
              </a:rPr>
              <a:t>için</a:t>
            </a:r>
            <a:r>
              <a:rPr lang="en-US" sz="6000" b="1" dirty="0">
                <a:latin typeface="+mj-lt"/>
                <a:cs typeface="Sarabun" panose="020B0604020202020204" charset="-34"/>
              </a:rPr>
              <a:t> </a:t>
            </a:r>
            <a:r>
              <a:rPr lang="en-US" sz="6000" b="1" dirty="0" err="1">
                <a:latin typeface="+mj-lt"/>
                <a:cs typeface="Sarabun" panose="020B0604020202020204" charset="-34"/>
              </a:rPr>
              <a:t>teşekkür</a:t>
            </a:r>
            <a:r>
              <a:rPr lang="en-US" sz="6000" b="1" dirty="0">
                <a:latin typeface="+mj-lt"/>
                <a:cs typeface="Sarabun" panose="020B0604020202020204" charset="-34"/>
              </a:rPr>
              <a:t> </a:t>
            </a:r>
            <a:r>
              <a:rPr lang="en-US" sz="6000" b="1" dirty="0" err="1">
                <a:latin typeface="+mj-lt"/>
                <a:cs typeface="Sarabun" panose="020B0604020202020204" charset="-34"/>
              </a:rPr>
              <a:t>ederim</a:t>
            </a:r>
            <a:r>
              <a:rPr lang="en-US" sz="6000" b="1" dirty="0">
                <a:latin typeface="+mj-lt"/>
                <a:cs typeface="Sarabun" panose="020B0604020202020204" charset="-34"/>
              </a:rPr>
              <a:t>.</a:t>
            </a:r>
            <a:endParaRPr lang="en-US" sz="60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12623064" y="6727945"/>
            <a:ext cx="4905038" cy="2218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470"/>
              </a:lnSpc>
            </a:pPr>
            <a:r>
              <a:rPr lang="tr-TR" sz="1976" dirty="0">
                <a:solidFill>
                  <a:srgbClr val="010101"/>
                </a:solidFill>
                <a:latin typeface="Sarabun"/>
              </a:rPr>
              <a:t>0505 4112922</a:t>
            </a:r>
            <a:endParaRPr lang="en-US" sz="1976" dirty="0">
              <a:solidFill>
                <a:srgbClr val="010101"/>
              </a:solidFill>
              <a:latin typeface="Sarabun"/>
            </a:endParaRPr>
          </a:p>
          <a:p>
            <a:pPr>
              <a:lnSpc>
                <a:spcPts val="2470"/>
              </a:lnSpc>
            </a:pPr>
            <a:r>
              <a:rPr lang="en-US" sz="1976" dirty="0">
                <a:solidFill>
                  <a:srgbClr val="010101"/>
                </a:solidFill>
                <a:latin typeface="Sarabun"/>
                <a:hlinkClick r:id="rId5"/>
              </a:rPr>
              <a:t>celikr@mef.edu.tr</a:t>
            </a:r>
            <a:br>
              <a:rPr lang="en-US" sz="1976" dirty="0">
                <a:solidFill>
                  <a:srgbClr val="010101"/>
                </a:solidFill>
                <a:latin typeface="Sarabun"/>
              </a:rPr>
            </a:br>
            <a:endParaRPr lang="en-US" sz="1976" dirty="0">
              <a:solidFill>
                <a:srgbClr val="010101"/>
              </a:solidFill>
              <a:latin typeface="Sarabun"/>
            </a:endParaRPr>
          </a:p>
          <a:p>
            <a:pPr algn="just">
              <a:lnSpc>
                <a:spcPts val="2470"/>
              </a:lnSpc>
            </a:pPr>
            <a:r>
              <a:rPr lang="en-US" sz="1976" dirty="0">
                <a:solidFill>
                  <a:srgbClr val="010101"/>
                </a:solidFill>
                <a:latin typeface="Sarabun"/>
              </a:rPr>
              <a:t>MEF </a:t>
            </a:r>
            <a:r>
              <a:rPr lang="en-US" sz="1976" dirty="0" err="1">
                <a:solidFill>
                  <a:srgbClr val="010101"/>
                </a:solidFill>
                <a:latin typeface="Sarabun"/>
              </a:rPr>
              <a:t>Üniversitesi</a:t>
            </a:r>
            <a:r>
              <a:rPr lang="en-US" sz="1976" dirty="0">
                <a:solidFill>
                  <a:srgbClr val="010101"/>
                </a:solidFill>
                <a:latin typeface="Sarabun"/>
              </a:rPr>
              <a:t> </a:t>
            </a:r>
            <a:r>
              <a:rPr lang="en-US" sz="1976" dirty="0" err="1">
                <a:solidFill>
                  <a:srgbClr val="010101"/>
                </a:solidFill>
                <a:latin typeface="Sarabun"/>
              </a:rPr>
              <a:t>Kütüphanesi</a:t>
            </a:r>
            <a:r>
              <a:rPr lang="en-US" sz="1976" dirty="0">
                <a:solidFill>
                  <a:srgbClr val="010101"/>
                </a:solidFill>
                <a:latin typeface="Sarabun"/>
              </a:rPr>
              <a:t> </a:t>
            </a:r>
          </a:p>
          <a:p>
            <a:pPr algn="just">
              <a:lnSpc>
                <a:spcPts val="2470"/>
              </a:lnSpc>
            </a:pPr>
            <a:r>
              <a:rPr lang="en-US" sz="1976" dirty="0" err="1">
                <a:solidFill>
                  <a:srgbClr val="010101"/>
                </a:solidFill>
                <a:latin typeface="Sarabun"/>
              </a:rPr>
              <a:t>Direktör</a:t>
            </a:r>
            <a:r>
              <a:rPr lang="en-US" sz="1976" dirty="0">
                <a:solidFill>
                  <a:srgbClr val="010101"/>
                </a:solidFill>
                <a:latin typeface="Sarabun"/>
              </a:rPr>
              <a:t> </a:t>
            </a:r>
            <a:r>
              <a:rPr lang="en-US" sz="1976" dirty="0" err="1">
                <a:solidFill>
                  <a:srgbClr val="010101"/>
                </a:solidFill>
                <a:latin typeface="Sarabun"/>
              </a:rPr>
              <a:t>Yardımcısı</a:t>
            </a:r>
            <a:endParaRPr lang="en-US" sz="1976" dirty="0">
              <a:solidFill>
                <a:srgbClr val="010101"/>
              </a:solidFill>
              <a:latin typeface="Sarabun"/>
            </a:endParaRPr>
          </a:p>
          <a:p>
            <a:pPr algn="just">
              <a:lnSpc>
                <a:spcPts val="2470"/>
              </a:lnSpc>
            </a:pPr>
            <a:endParaRPr lang="en-US" sz="1976" dirty="0">
              <a:solidFill>
                <a:srgbClr val="010101"/>
              </a:solidFill>
              <a:latin typeface="Sarabun"/>
            </a:endParaRPr>
          </a:p>
          <a:p>
            <a:pPr algn="just">
              <a:lnSpc>
                <a:spcPts val="2470"/>
              </a:lnSpc>
            </a:pPr>
            <a:endParaRPr lang="tr-TR" sz="1976" dirty="0">
              <a:solidFill>
                <a:srgbClr val="010101"/>
              </a:solidFill>
              <a:latin typeface="Sarabun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12623064" y="6028724"/>
            <a:ext cx="5664936" cy="485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166"/>
              </a:lnSpc>
            </a:pPr>
            <a:r>
              <a:rPr lang="en-US" sz="2976" dirty="0">
                <a:solidFill>
                  <a:srgbClr val="010101"/>
                </a:solidFill>
                <a:latin typeface="Sarabun"/>
              </a:rPr>
              <a:t>RAMAZAN ÇELİK</a:t>
            </a:r>
          </a:p>
        </p:txBody>
      </p:sp>
      <p:grpSp>
        <p:nvGrpSpPr>
          <p:cNvPr id="24" name="Group 6">
            <a:extLst>
              <a:ext uri="{FF2B5EF4-FFF2-40B4-BE49-F238E27FC236}">
                <a16:creationId xmlns:a16="http://schemas.microsoft.com/office/drawing/2014/main" id="{96FF0AC1-A419-3218-B979-4657FDBD1F3A}"/>
              </a:ext>
            </a:extLst>
          </p:cNvPr>
          <p:cNvGrpSpPr/>
          <p:nvPr/>
        </p:nvGrpSpPr>
        <p:grpSpPr>
          <a:xfrm>
            <a:off x="1" y="9849937"/>
            <a:ext cx="18288000" cy="437063"/>
            <a:chOff x="-159127" y="-28575"/>
            <a:chExt cx="5606107" cy="1351377"/>
          </a:xfrm>
        </p:grpSpPr>
        <p:sp>
          <p:nvSpPr>
            <p:cNvPr id="25" name="Freeform 7">
              <a:extLst>
                <a:ext uri="{FF2B5EF4-FFF2-40B4-BE49-F238E27FC236}">
                  <a16:creationId xmlns:a16="http://schemas.microsoft.com/office/drawing/2014/main" id="{E2A1F66D-FEF1-27E7-5856-84B93855AA48}"/>
                </a:ext>
              </a:extLst>
            </p:cNvPr>
            <p:cNvSpPr/>
            <p:nvPr/>
          </p:nvSpPr>
          <p:spPr>
            <a:xfrm>
              <a:off x="-159127" y="0"/>
              <a:ext cx="5606107" cy="1322802"/>
            </a:xfrm>
            <a:custGeom>
              <a:avLst/>
              <a:gdLst/>
              <a:ahLst/>
              <a:cxnLst/>
              <a:rect l="l" t="t" r="r" b="b"/>
              <a:pathLst>
                <a:path w="5446980" h="812800">
                  <a:moveTo>
                    <a:pt x="0" y="0"/>
                  </a:moveTo>
                  <a:lnTo>
                    <a:pt x="5446980" y="0"/>
                  </a:lnTo>
                  <a:lnTo>
                    <a:pt x="544698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670AB"/>
            </a:solidFill>
          </p:spPr>
          <p:txBody>
            <a:bodyPr/>
            <a:lstStyle/>
            <a:p>
              <a:endParaRPr lang="tr-TR" dirty="0"/>
            </a:p>
          </p:txBody>
        </p:sp>
        <p:sp>
          <p:nvSpPr>
            <p:cNvPr id="26" name="TextBox 8">
              <a:extLst>
                <a:ext uri="{FF2B5EF4-FFF2-40B4-BE49-F238E27FC236}">
                  <a16:creationId xmlns:a16="http://schemas.microsoft.com/office/drawing/2014/main" id="{42C00E85-5FB0-6C50-6713-CD360E231565}"/>
                </a:ext>
              </a:extLst>
            </p:cNvPr>
            <p:cNvSpPr txBox="1"/>
            <p:nvPr/>
          </p:nvSpPr>
          <p:spPr>
            <a:xfrm>
              <a:off x="0" y="-28575"/>
              <a:ext cx="5446980" cy="841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2" name="Freeform 7">
            <a:extLst>
              <a:ext uri="{FF2B5EF4-FFF2-40B4-BE49-F238E27FC236}">
                <a16:creationId xmlns:a16="http://schemas.microsoft.com/office/drawing/2014/main" id="{A5DA0297-0928-6FD7-D82C-ADB4E24CB686}"/>
              </a:ext>
            </a:extLst>
          </p:cNvPr>
          <p:cNvSpPr/>
          <p:nvPr/>
        </p:nvSpPr>
        <p:spPr>
          <a:xfrm>
            <a:off x="0" y="9867900"/>
            <a:ext cx="18288000" cy="427821"/>
          </a:xfrm>
          <a:custGeom>
            <a:avLst/>
            <a:gdLst/>
            <a:ahLst/>
            <a:cxnLst/>
            <a:rect l="l" t="t" r="r" b="b"/>
            <a:pathLst>
              <a:path w="5446980" h="812800">
                <a:moveTo>
                  <a:pt x="0" y="0"/>
                </a:moveTo>
                <a:lnTo>
                  <a:pt x="5446980" y="0"/>
                </a:lnTo>
                <a:lnTo>
                  <a:pt x="5446980" y="812800"/>
                </a:lnTo>
                <a:lnTo>
                  <a:pt x="0" y="812800"/>
                </a:lnTo>
                <a:close/>
              </a:path>
            </a:pathLst>
          </a:custGeom>
          <a:solidFill>
            <a:srgbClr val="0670AB"/>
          </a:solidFill>
        </p:spPr>
        <p:txBody>
          <a:bodyPr/>
          <a:lstStyle/>
          <a:p>
            <a:r>
              <a:rPr lang="tr-TR" dirty="0">
                <a:solidFill>
                  <a:schemeClr val="bg1"/>
                </a:solidFill>
                <a:latin typeface="Sarabun" panose="020B0604020202020204" charset="-34"/>
                <a:cs typeface="Sarabun" panose="020B0604020202020204" charset="-34"/>
              </a:rPr>
              <a:t>TKD İstanbul Öğrenci Gelişim Akademisi - 2</a:t>
            </a:r>
          </a:p>
        </p:txBody>
      </p:sp>
    </p:spTree>
    <p:extLst>
      <p:ext uri="{BB962C8B-B14F-4D97-AF65-F5344CB8AC3E}">
        <p14:creationId xmlns:p14="http://schemas.microsoft.com/office/powerpoint/2010/main" val="912807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H="1" flipV="1">
            <a:off x="1028700" y="1758017"/>
            <a:ext cx="9525" cy="8528991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3" name="AutoShape 3"/>
          <p:cNvSpPr/>
          <p:nvPr/>
        </p:nvSpPr>
        <p:spPr>
          <a:xfrm>
            <a:off x="1028700" y="9253537"/>
            <a:ext cx="17259300" cy="4763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4" name="TextBox 4"/>
          <p:cNvSpPr txBox="1"/>
          <p:nvPr/>
        </p:nvSpPr>
        <p:spPr>
          <a:xfrm>
            <a:off x="3968190" y="1923263"/>
            <a:ext cx="10351621" cy="923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6000" b="1" dirty="0" err="1"/>
              <a:t>Yapay</a:t>
            </a:r>
            <a:r>
              <a:rPr lang="en-US" sz="6000" b="1" dirty="0"/>
              <a:t> </a:t>
            </a:r>
            <a:r>
              <a:rPr lang="en-US" sz="6000" b="1" dirty="0" err="1"/>
              <a:t>Zekaya</a:t>
            </a:r>
            <a:r>
              <a:rPr lang="en-US" sz="6000" b="1" dirty="0"/>
              <a:t> </a:t>
            </a:r>
            <a:r>
              <a:rPr lang="en-US" sz="6000" b="1" dirty="0" err="1"/>
              <a:t>Giriş</a:t>
            </a:r>
            <a:endParaRPr lang="en-US" sz="6000" b="1" dirty="0"/>
          </a:p>
        </p:txBody>
      </p:sp>
      <p:sp>
        <p:nvSpPr>
          <p:cNvPr id="5" name="TextBox 5"/>
          <p:cNvSpPr txBox="1"/>
          <p:nvPr/>
        </p:nvSpPr>
        <p:spPr>
          <a:xfrm>
            <a:off x="2669441" y="3369062"/>
            <a:ext cx="10351621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2400" dirty="0" err="1"/>
              <a:t>Yapay</a:t>
            </a:r>
            <a:r>
              <a:rPr lang="en-US" sz="2400" dirty="0"/>
              <a:t> </a:t>
            </a:r>
            <a:r>
              <a:rPr lang="en-US" sz="2400" dirty="0" err="1"/>
              <a:t>zeka</a:t>
            </a:r>
            <a:r>
              <a:rPr lang="en-US" sz="2400" dirty="0"/>
              <a:t>, </a:t>
            </a:r>
            <a:r>
              <a:rPr lang="en-US" sz="2400" dirty="0" err="1"/>
              <a:t>makinelerin</a:t>
            </a:r>
            <a:r>
              <a:rPr lang="en-US" sz="2400" dirty="0"/>
              <a:t> </a:t>
            </a:r>
            <a:r>
              <a:rPr lang="en-US" sz="2400" dirty="0" err="1"/>
              <a:t>insan</a:t>
            </a:r>
            <a:r>
              <a:rPr lang="en-US" sz="2400" dirty="0"/>
              <a:t> </a:t>
            </a:r>
            <a:r>
              <a:rPr lang="en-US" sz="2400" dirty="0" err="1"/>
              <a:t>gibi</a:t>
            </a:r>
            <a:r>
              <a:rPr lang="en-US" sz="2400" dirty="0"/>
              <a:t> </a:t>
            </a:r>
            <a:r>
              <a:rPr lang="en-US" sz="2400" dirty="0" err="1"/>
              <a:t>öğrenip</a:t>
            </a:r>
            <a:r>
              <a:rPr lang="en-US" sz="2400" dirty="0"/>
              <a:t> </a:t>
            </a:r>
            <a:r>
              <a:rPr lang="en-US" sz="2400" dirty="0" err="1"/>
              <a:t>karar</a:t>
            </a:r>
            <a:r>
              <a:rPr lang="en-US" sz="2400" dirty="0"/>
              <a:t> </a:t>
            </a:r>
            <a:r>
              <a:rPr lang="en-US" sz="2400" dirty="0" err="1"/>
              <a:t>vermesidir</a:t>
            </a:r>
            <a:r>
              <a:rPr lang="en-US" sz="2400" dirty="0"/>
              <a:t>. </a:t>
            </a:r>
            <a:r>
              <a:rPr lang="en-US" sz="2400" dirty="0" err="1"/>
              <a:t>Günümüzde</a:t>
            </a:r>
            <a:r>
              <a:rPr lang="en-US" sz="2400" dirty="0"/>
              <a:t> </a:t>
            </a:r>
            <a:r>
              <a:rPr lang="en-US" sz="2400" dirty="0" err="1"/>
              <a:t>hızla</a:t>
            </a:r>
            <a:r>
              <a:rPr lang="en-US" sz="2400" dirty="0"/>
              <a:t> </a:t>
            </a:r>
            <a:r>
              <a:rPr lang="en-US" sz="2400" dirty="0" err="1"/>
              <a:t>değişen</a:t>
            </a:r>
            <a:r>
              <a:rPr lang="en-US" sz="2400" dirty="0"/>
              <a:t> </a:t>
            </a:r>
            <a:r>
              <a:rPr lang="en-US" sz="2400" dirty="0" err="1"/>
              <a:t>dünyamızda</a:t>
            </a:r>
            <a:r>
              <a:rPr lang="en-US" sz="2400" dirty="0"/>
              <a:t> </a:t>
            </a:r>
            <a:r>
              <a:rPr lang="en-US" sz="2400" dirty="0" err="1"/>
              <a:t>önemli</a:t>
            </a:r>
            <a:r>
              <a:rPr lang="en-US" sz="2400" dirty="0"/>
              <a:t> </a:t>
            </a:r>
            <a:r>
              <a:rPr lang="en-US" sz="2400" dirty="0" err="1"/>
              <a:t>bir</a:t>
            </a:r>
            <a:r>
              <a:rPr lang="en-US" sz="2400" dirty="0"/>
              <a:t> </a:t>
            </a:r>
            <a:r>
              <a:rPr lang="en-US" sz="2400" dirty="0" err="1"/>
              <a:t>rol</a:t>
            </a:r>
            <a:r>
              <a:rPr lang="en-US" sz="2400" dirty="0"/>
              <a:t> </a:t>
            </a:r>
            <a:r>
              <a:rPr lang="en-US" sz="2400" dirty="0" err="1"/>
              <a:t>oynar</a:t>
            </a:r>
            <a:r>
              <a:rPr lang="en-US" sz="2400" dirty="0"/>
              <a:t>.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1" y="9849937"/>
            <a:ext cx="18288000" cy="437063"/>
            <a:chOff x="-159127" y="-28575"/>
            <a:chExt cx="5606107" cy="1351377"/>
          </a:xfrm>
        </p:grpSpPr>
        <p:sp>
          <p:nvSpPr>
            <p:cNvPr id="7" name="Freeform 7"/>
            <p:cNvSpPr/>
            <p:nvPr/>
          </p:nvSpPr>
          <p:spPr>
            <a:xfrm>
              <a:off x="-159127" y="0"/>
              <a:ext cx="5606107" cy="1322802"/>
            </a:xfrm>
            <a:custGeom>
              <a:avLst/>
              <a:gdLst/>
              <a:ahLst/>
              <a:cxnLst/>
              <a:rect l="l" t="t" r="r" b="b"/>
              <a:pathLst>
                <a:path w="5446980" h="812800">
                  <a:moveTo>
                    <a:pt x="0" y="0"/>
                  </a:moveTo>
                  <a:lnTo>
                    <a:pt x="5446980" y="0"/>
                  </a:lnTo>
                  <a:lnTo>
                    <a:pt x="544698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670AB"/>
            </a:solidFill>
          </p:spPr>
          <p:txBody>
            <a:bodyPr/>
            <a:lstStyle/>
            <a:p>
              <a:endParaRPr lang="tr-TR" dirty="0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28575"/>
              <a:ext cx="5446980" cy="841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7" name="Grup 36">
            <a:extLst>
              <a:ext uri="{FF2B5EF4-FFF2-40B4-BE49-F238E27FC236}">
                <a16:creationId xmlns:a16="http://schemas.microsoft.com/office/drawing/2014/main" id="{59737E51-5BB7-FBA5-18C3-4839E0E864A6}"/>
              </a:ext>
            </a:extLst>
          </p:cNvPr>
          <p:cNvGrpSpPr/>
          <p:nvPr/>
        </p:nvGrpSpPr>
        <p:grpSpPr>
          <a:xfrm>
            <a:off x="1372956" y="9366204"/>
            <a:ext cx="3656244" cy="425496"/>
            <a:chOff x="1019247" y="9229014"/>
            <a:chExt cx="3656244" cy="425496"/>
          </a:xfrm>
        </p:grpSpPr>
        <p:grpSp>
          <p:nvGrpSpPr>
            <p:cNvPr id="38" name="Group 13">
              <a:extLst>
                <a:ext uri="{FF2B5EF4-FFF2-40B4-BE49-F238E27FC236}">
                  <a16:creationId xmlns:a16="http://schemas.microsoft.com/office/drawing/2014/main" id="{3F75862B-84BA-176A-1B05-DB326195B3C4}"/>
                </a:ext>
              </a:extLst>
            </p:cNvPr>
            <p:cNvGrpSpPr/>
            <p:nvPr/>
          </p:nvGrpSpPr>
          <p:grpSpPr>
            <a:xfrm rot="16200000">
              <a:off x="3173079" y="9229014"/>
              <a:ext cx="425496" cy="425496"/>
              <a:chOff x="0" y="0"/>
              <a:chExt cx="812800" cy="812800"/>
            </a:xfrm>
          </p:grpSpPr>
          <p:sp>
            <p:nvSpPr>
              <p:cNvPr id="48" name="Freeform 14">
                <a:extLst>
                  <a:ext uri="{FF2B5EF4-FFF2-40B4-BE49-F238E27FC236}">
                    <a16:creationId xmlns:a16="http://schemas.microsoft.com/office/drawing/2014/main" id="{8FE25044-3544-ED2C-71B1-600FF9915CC0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3964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49" name="TextBox 15">
                <a:extLst>
                  <a:ext uri="{FF2B5EF4-FFF2-40B4-BE49-F238E27FC236}">
                    <a16:creationId xmlns:a16="http://schemas.microsoft.com/office/drawing/2014/main" id="{FA1794E3-A88F-45FC-8AC7-C84C14D75095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  <p:grpSp>
          <p:nvGrpSpPr>
            <p:cNvPr id="39" name="Group 7">
              <a:extLst>
                <a:ext uri="{FF2B5EF4-FFF2-40B4-BE49-F238E27FC236}">
                  <a16:creationId xmlns:a16="http://schemas.microsoft.com/office/drawing/2014/main" id="{E5278B9E-730C-4EEE-A388-0BD4C0BFDC01}"/>
                </a:ext>
              </a:extLst>
            </p:cNvPr>
            <p:cNvGrpSpPr/>
            <p:nvPr/>
          </p:nvGrpSpPr>
          <p:grpSpPr>
            <a:xfrm rot="16200000">
              <a:off x="1019247" y="9229014"/>
              <a:ext cx="425496" cy="425496"/>
              <a:chOff x="0" y="0"/>
              <a:chExt cx="812800" cy="812800"/>
            </a:xfrm>
          </p:grpSpPr>
          <p:sp>
            <p:nvSpPr>
              <p:cNvPr id="46" name="Freeform 8">
                <a:extLst>
                  <a:ext uri="{FF2B5EF4-FFF2-40B4-BE49-F238E27FC236}">
                    <a16:creationId xmlns:a16="http://schemas.microsoft.com/office/drawing/2014/main" id="{ABBDBB0B-2F51-D5B8-4EFA-7B577D072F45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9F5F6"/>
              </a:solidFill>
              <a:ln w="9525" cap="sq">
                <a:solidFill>
                  <a:srgbClr val="000000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tr-TR" dirty="0"/>
              </a:p>
            </p:txBody>
          </p:sp>
          <p:sp>
            <p:nvSpPr>
              <p:cNvPr id="47" name="TextBox 9">
                <a:extLst>
                  <a:ext uri="{FF2B5EF4-FFF2-40B4-BE49-F238E27FC236}">
                    <a16:creationId xmlns:a16="http://schemas.microsoft.com/office/drawing/2014/main" id="{BE24A3F4-4F45-D426-1D6F-61DEAF67608F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  <p:grpSp>
          <p:nvGrpSpPr>
            <p:cNvPr id="40" name="Group 10">
              <a:extLst>
                <a:ext uri="{FF2B5EF4-FFF2-40B4-BE49-F238E27FC236}">
                  <a16:creationId xmlns:a16="http://schemas.microsoft.com/office/drawing/2014/main" id="{9AFB0740-D6D5-2E7A-F4A9-00A09D60E20D}"/>
                </a:ext>
              </a:extLst>
            </p:cNvPr>
            <p:cNvGrpSpPr/>
            <p:nvPr/>
          </p:nvGrpSpPr>
          <p:grpSpPr>
            <a:xfrm rot="16200000">
              <a:off x="2096163" y="9229014"/>
              <a:ext cx="425496" cy="425496"/>
              <a:chOff x="0" y="0"/>
              <a:chExt cx="812800" cy="812800"/>
            </a:xfrm>
          </p:grpSpPr>
          <p:sp>
            <p:nvSpPr>
              <p:cNvPr id="44" name="Freeform 11">
                <a:extLst>
                  <a:ext uri="{FF2B5EF4-FFF2-40B4-BE49-F238E27FC236}">
                    <a16:creationId xmlns:a16="http://schemas.microsoft.com/office/drawing/2014/main" id="{2658CA53-A6E0-7C1E-5180-FC9E8FA3AE0E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670AB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45" name="TextBox 12">
                <a:extLst>
                  <a:ext uri="{FF2B5EF4-FFF2-40B4-BE49-F238E27FC236}">
                    <a16:creationId xmlns:a16="http://schemas.microsoft.com/office/drawing/2014/main" id="{0C361BA9-6A90-CCB5-2CAD-AC309F1F7DE4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 dirty="0"/>
              </a:p>
            </p:txBody>
          </p:sp>
        </p:grpSp>
        <p:grpSp>
          <p:nvGrpSpPr>
            <p:cNvPr id="41" name="Group 16">
              <a:extLst>
                <a:ext uri="{FF2B5EF4-FFF2-40B4-BE49-F238E27FC236}">
                  <a16:creationId xmlns:a16="http://schemas.microsoft.com/office/drawing/2014/main" id="{4F785B15-E6F0-5FE7-7B66-37171F030AFE}"/>
                </a:ext>
              </a:extLst>
            </p:cNvPr>
            <p:cNvGrpSpPr/>
            <p:nvPr/>
          </p:nvGrpSpPr>
          <p:grpSpPr>
            <a:xfrm rot="16200000">
              <a:off x="4249995" y="9229014"/>
              <a:ext cx="425496" cy="425496"/>
              <a:chOff x="0" y="0"/>
              <a:chExt cx="812800" cy="812800"/>
            </a:xfrm>
          </p:grpSpPr>
          <p:sp>
            <p:nvSpPr>
              <p:cNvPr id="42" name="Freeform 17">
                <a:extLst>
                  <a:ext uri="{FF2B5EF4-FFF2-40B4-BE49-F238E27FC236}">
                    <a16:creationId xmlns:a16="http://schemas.microsoft.com/office/drawing/2014/main" id="{737BD0D6-31F3-7947-DCF1-DA48D0950AB5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670AB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43" name="TextBox 18">
                <a:extLst>
                  <a:ext uri="{FF2B5EF4-FFF2-40B4-BE49-F238E27FC236}">
                    <a16:creationId xmlns:a16="http://schemas.microsoft.com/office/drawing/2014/main" id="{48898E7E-A391-2AC6-4C6C-9E5729D9E156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</p:grpSp>
      <p:sp>
        <p:nvSpPr>
          <p:cNvPr id="50" name="Freeform 20">
            <a:extLst>
              <a:ext uri="{FF2B5EF4-FFF2-40B4-BE49-F238E27FC236}">
                <a16:creationId xmlns:a16="http://schemas.microsoft.com/office/drawing/2014/main" id="{7EE0E197-C0CB-ADC3-6D6E-9DDD0B99C924}"/>
              </a:ext>
            </a:extLst>
          </p:cNvPr>
          <p:cNvSpPr/>
          <p:nvPr/>
        </p:nvSpPr>
        <p:spPr>
          <a:xfrm>
            <a:off x="191244" y="164835"/>
            <a:ext cx="1332756" cy="1321065"/>
          </a:xfrm>
          <a:custGeom>
            <a:avLst/>
            <a:gdLst/>
            <a:ahLst/>
            <a:cxnLst/>
            <a:rect l="l" t="t" r="r" b="b"/>
            <a:pathLst>
              <a:path w="1607834" h="1902762">
                <a:moveTo>
                  <a:pt x="0" y="0"/>
                </a:moveTo>
                <a:lnTo>
                  <a:pt x="1607833" y="0"/>
                </a:lnTo>
                <a:lnTo>
                  <a:pt x="1607833" y="1902762"/>
                </a:lnTo>
                <a:lnTo>
                  <a:pt x="0" y="190276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51" name="Freeform 19">
            <a:extLst>
              <a:ext uri="{FF2B5EF4-FFF2-40B4-BE49-F238E27FC236}">
                <a16:creationId xmlns:a16="http://schemas.microsoft.com/office/drawing/2014/main" id="{A4FDA540-3B6C-E9A8-F038-A716B667F34E}"/>
              </a:ext>
            </a:extLst>
          </p:cNvPr>
          <p:cNvSpPr/>
          <p:nvPr/>
        </p:nvSpPr>
        <p:spPr>
          <a:xfrm>
            <a:off x="15916303" y="127968"/>
            <a:ext cx="2371697" cy="1510332"/>
          </a:xfrm>
          <a:custGeom>
            <a:avLst/>
            <a:gdLst/>
            <a:ahLst/>
            <a:cxnLst/>
            <a:rect l="l" t="t" r="r" b="b"/>
            <a:pathLst>
              <a:path w="3286097" h="2361769">
                <a:moveTo>
                  <a:pt x="0" y="0"/>
                </a:moveTo>
                <a:lnTo>
                  <a:pt x="3286097" y="0"/>
                </a:lnTo>
                <a:lnTo>
                  <a:pt x="3286097" y="2361769"/>
                </a:lnTo>
                <a:lnTo>
                  <a:pt x="0" y="23617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4241" t="-72174" r="-41104" b="-85709"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B590EBBC-FD56-2D4B-E81A-CC481D333466}"/>
              </a:ext>
            </a:extLst>
          </p:cNvPr>
          <p:cNvSpPr/>
          <p:nvPr/>
        </p:nvSpPr>
        <p:spPr>
          <a:xfrm>
            <a:off x="0" y="9867900"/>
            <a:ext cx="18288000" cy="427821"/>
          </a:xfrm>
          <a:custGeom>
            <a:avLst/>
            <a:gdLst/>
            <a:ahLst/>
            <a:cxnLst/>
            <a:rect l="l" t="t" r="r" b="b"/>
            <a:pathLst>
              <a:path w="5446980" h="812800">
                <a:moveTo>
                  <a:pt x="0" y="0"/>
                </a:moveTo>
                <a:lnTo>
                  <a:pt x="5446980" y="0"/>
                </a:lnTo>
                <a:lnTo>
                  <a:pt x="5446980" y="812800"/>
                </a:lnTo>
                <a:lnTo>
                  <a:pt x="0" y="812800"/>
                </a:lnTo>
                <a:close/>
              </a:path>
            </a:pathLst>
          </a:custGeom>
          <a:solidFill>
            <a:srgbClr val="0670AB"/>
          </a:solidFill>
        </p:spPr>
        <p:txBody>
          <a:bodyPr/>
          <a:lstStyle/>
          <a:p>
            <a:r>
              <a:rPr lang="tr-TR" dirty="0">
                <a:solidFill>
                  <a:schemeClr val="bg1"/>
                </a:solidFill>
                <a:latin typeface="Sarabun" panose="020B0604020202020204" charset="-34"/>
                <a:cs typeface="Sarabun" panose="020B0604020202020204" charset="-34"/>
              </a:rPr>
              <a:t>TKD İstanbul Öğrenci Gelişim Akademisi - 2</a:t>
            </a:r>
          </a:p>
        </p:txBody>
      </p:sp>
      <p:pic>
        <p:nvPicPr>
          <p:cNvPr id="10" name="Image 0" descr="preencoded.png">
            <a:extLst>
              <a:ext uri="{FF2B5EF4-FFF2-40B4-BE49-F238E27FC236}">
                <a16:creationId xmlns:a16="http://schemas.microsoft.com/office/drawing/2014/main" id="{3C8CAE14-BC89-7317-7F65-D43C933D60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88035" y="2689862"/>
            <a:ext cx="4191000" cy="6286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BAD3D0-E6AD-C533-63BC-C44B4A0736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61E8FA6E-9D4F-99E8-6940-97BA900BFD51}"/>
              </a:ext>
            </a:extLst>
          </p:cNvPr>
          <p:cNvSpPr/>
          <p:nvPr/>
        </p:nvSpPr>
        <p:spPr>
          <a:xfrm flipH="1" flipV="1">
            <a:off x="1028700" y="1758017"/>
            <a:ext cx="9525" cy="8528991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3" name="AutoShape 3">
            <a:extLst>
              <a:ext uri="{FF2B5EF4-FFF2-40B4-BE49-F238E27FC236}">
                <a16:creationId xmlns:a16="http://schemas.microsoft.com/office/drawing/2014/main" id="{9A68C478-B6B1-6803-9CF6-81B296ECAFD3}"/>
              </a:ext>
            </a:extLst>
          </p:cNvPr>
          <p:cNvSpPr/>
          <p:nvPr/>
        </p:nvSpPr>
        <p:spPr>
          <a:xfrm>
            <a:off x="1028700" y="9253537"/>
            <a:ext cx="17259300" cy="4763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5C1C6D21-C59F-B491-D297-EE013DFFF538}"/>
              </a:ext>
            </a:extLst>
          </p:cNvPr>
          <p:cNvSpPr txBox="1"/>
          <p:nvPr/>
        </p:nvSpPr>
        <p:spPr>
          <a:xfrm>
            <a:off x="3968190" y="1923263"/>
            <a:ext cx="10351621" cy="7357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6000" b="1" dirty="0" err="1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Yapay</a:t>
            </a:r>
            <a:r>
              <a:rPr lang="en-US" sz="6000" b="1" dirty="0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 Zeka Nedir?</a:t>
            </a:r>
            <a:endParaRPr lang="en-US" sz="6000" b="1" dirty="0">
              <a:latin typeface="+mj-lt"/>
            </a:endParaRPr>
          </a:p>
        </p:txBody>
      </p:sp>
      <p:grpSp>
        <p:nvGrpSpPr>
          <p:cNvPr id="6" name="Group 6">
            <a:extLst>
              <a:ext uri="{FF2B5EF4-FFF2-40B4-BE49-F238E27FC236}">
                <a16:creationId xmlns:a16="http://schemas.microsoft.com/office/drawing/2014/main" id="{50141B9C-0D81-7A82-C486-7479FB363A37}"/>
              </a:ext>
            </a:extLst>
          </p:cNvPr>
          <p:cNvGrpSpPr/>
          <p:nvPr/>
        </p:nvGrpSpPr>
        <p:grpSpPr>
          <a:xfrm>
            <a:off x="1" y="9849937"/>
            <a:ext cx="18288000" cy="437063"/>
            <a:chOff x="-159127" y="-28575"/>
            <a:chExt cx="5606107" cy="1351377"/>
          </a:xfrm>
        </p:grpSpPr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53DED3D8-5E99-D907-7649-F0E8A7BF9651}"/>
                </a:ext>
              </a:extLst>
            </p:cNvPr>
            <p:cNvSpPr/>
            <p:nvPr/>
          </p:nvSpPr>
          <p:spPr>
            <a:xfrm>
              <a:off x="-159127" y="0"/>
              <a:ext cx="5606107" cy="1322802"/>
            </a:xfrm>
            <a:custGeom>
              <a:avLst/>
              <a:gdLst/>
              <a:ahLst/>
              <a:cxnLst/>
              <a:rect l="l" t="t" r="r" b="b"/>
              <a:pathLst>
                <a:path w="5446980" h="812800">
                  <a:moveTo>
                    <a:pt x="0" y="0"/>
                  </a:moveTo>
                  <a:lnTo>
                    <a:pt x="5446980" y="0"/>
                  </a:lnTo>
                  <a:lnTo>
                    <a:pt x="544698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670AB"/>
            </a:solidFill>
          </p:spPr>
          <p:txBody>
            <a:bodyPr/>
            <a:lstStyle/>
            <a:p>
              <a:endParaRPr lang="tr-TR" dirty="0"/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97E54FCD-F4D4-0F87-DA8E-2A1E7F7ED3D0}"/>
                </a:ext>
              </a:extLst>
            </p:cNvPr>
            <p:cNvSpPr txBox="1"/>
            <p:nvPr/>
          </p:nvSpPr>
          <p:spPr>
            <a:xfrm>
              <a:off x="0" y="-28575"/>
              <a:ext cx="5446980" cy="841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7" name="Grup 36">
            <a:extLst>
              <a:ext uri="{FF2B5EF4-FFF2-40B4-BE49-F238E27FC236}">
                <a16:creationId xmlns:a16="http://schemas.microsoft.com/office/drawing/2014/main" id="{D0076CB2-347B-0D17-1B4B-C2BE617ACCD6}"/>
              </a:ext>
            </a:extLst>
          </p:cNvPr>
          <p:cNvGrpSpPr/>
          <p:nvPr/>
        </p:nvGrpSpPr>
        <p:grpSpPr>
          <a:xfrm>
            <a:off x="1372956" y="9366204"/>
            <a:ext cx="3656244" cy="425496"/>
            <a:chOff x="1019247" y="9229014"/>
            <a:chExt cx="3656244" cy="425496"/>
          </a:xfrm>
        </p:grpSpPr>
        <p:grpSp>
          <p:nvGrpSpPr>
            <p:cNvPr id="38" name="Group 13">
              <a:extLst>
                <a:ext uri="{FF2B5EF4-FFF2-40B4-BE49-F238E27FC236}">
                  <a16:creationId xmlns:a16="http://schemas.microsoft.com/office/drawing/2014/main" id="{B537C638-1B84-AF26-B1C3-F49C0CEB6A67}"/>
                </a:ext>
              </a:extLst>
            </p:cNvPr>
            <p:cNvGrpSpPr/>
            <p:nvPr/>
          </p:nvGrpSpPr>
          <p:grpSpPr>
            <a:xfrm rot="16200000">
              <a:off x="3173079" y="9229014"/>
              <a:ext cx="425496" cy="425496"/>
              <a:chOff x="0" y="0"/>
              <a:chExt cx="812800" cy="812800"/>
            </a:xfrm>
          </p:grpSpPr>
          <p:sp>
            <p:nvSpPr>
              <p:cNvPr id="48" name="Freeform 14">
                <a:extLst>
                  <a:ext uri="{FF2B5EF4-FFF2-40B4-BE49-F238E27FC236}">
                    <a16:creationId xmlns:a16="http://schemas.microsoft.com/office/drawing/2014/main" id="{1F348862-7B80-8BCB-8B86-2299E2F99681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3964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49" name="TextBox 15">
                <a:extLst>
                  <a:ext uri="{FF2B5EF4-FFF2-40B4-BE49-F238E27FC236}">
                    <a16:creationId xmlns:a16="http://schemas.microsoft.com/office/drawing/2014/main" id="{F502317B-1968-4A9E-B4A8-B90DFE4A0BC9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  <p:grpSp>
          <p:nvGrpSpPr>
            <p:cNvPr id="39" name="Group 7">
              <a:extLst>
                <a:ext uri="{FF2B5EF4-FFF2-40B4-BE49-F238E27FC236}">
                  <a16:creationId xmlns:a16="http://schemas.microsoft.com/office/drawing/2014/main" id="{CB1F43D3-E3B7-F300-27BC-B699A539FBE8}"/>
                </a:ext>
              </a:extLst>
            </p:cNvPr>
            <p:cNvGrpSpPr/>
            <p:nvPr/>
          </p:nvGrpSpPr>
          <p:grpSpPr>
            <a:xfrm rot="16200000">
              <a:off x="1019247" y="9229014"/>
              <a:ext cx="425496" cy="425496"/>
              <a:chOff x="0" y="0"/>
              <a:chExt cx="812800" cy="812800"/>
            </a:xfrm>
          </p:grpSpPr>
          <p:sp>
            <p:nvSpPr>
              <p:cNvPr id="46" name="Freeform 8">
                <a:extLst>
                  <a:ext uri="{FF2B5EF4-FFF2-40B4-BE49-F238E27FC236}">
                    <a16:creationId xmlns:a16="http://schemas.microsoft.com/office/drawing/2014/main" id="{344DD464-73AE-AF4D-BB4E-92E3BA464926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9F5F6"/>
              </a:solidFill>
              <a:ln w="9525" cap="sq">
                <a:solidFill>
                  <a:srgbClr val="000000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tr-TR" dirty="0"/>
              </a:p>
            </p:txBody>
          </p:sp>
          <p:sp>
            <p:nvSpPr>
              <p:cNvPr id="47" name="TextBox 9">
                <a:extLst>
                  <a:ext uri="{FF2B5EF4-FFF2-40B4-BE49-F238E27FC236}">
                    <a16:creationId xmlns:a16="http://schemas.microsoft.com/office/drawing/2014/main" id="{C73296DF-6D3C-E74F-A8AF-6C4CE715CDAD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  <p:grpSp>
          <p:nvGrpSpPr>
            <p:cNvPr id="40" name="Group 10">
              <a:extLst>
                <a:ext uri="{FF2B5EF4-FFF2-40B4-BE49-F238E27FC236}">
                  <a16:creationId xmlns:a16="http://schemas.microsoft.com/office/drawing/2014/main" id="{DE492DB8-06C2-E852-AE23-E82EEF4A6639}"/>
                </a:ext>
              </a:extLst>
            </p:cNvPr>
            <p:cNvGrpSpPr/>
            <p:nvPr/>
          </p:nvGrpSpPr>
          <p:grpSpPr>
            <a:xfrm rot="16200000">
              <a:off x="2096163" y="9229014"/>
              <a:ext cx="425496" cy="425496"/>
              <a:chOff x="0" y="0"/>
              <a:chExt cx="812800" cy="812800"/>
            </a:xfrm>
          </p:grpSpPr>
          <p:sp>
            <p:nvSpPr>
              <p:cNvPr id="44" name="Freeform 11">
                <a:extLst>
                  <a:ext uri="{FF2B5EF4-FFF2-40B4-BE49-F238E27FC236}">
                    <a16:creationId xmlns:a16="http://schemas.microsoft.com/office/drawing/2014/main" id="{011FB754-92DB-AFEE-1464-B918524995C2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670AB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45" name="TextBox 12">
                <a:extLst>
                  <a:ext uri="{FF2B5EF4-FFF2-40B4-BE49-F238E27FC236}">
                    <a16:creationId xmlns:a16="http://schemas.microsoft.com/office/drawing/2014/main" id="{FB43A68F-740E-2766-8242-3AA1E1AA0352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 dirty="0"/>
              </a:p>
            </p:txBody>
          </p:sp>
        </p:grpSp>
        <p:grpSp>
          <p:nvGrpSpPr>
            <p:cNvPr id="41" name="Group 16">
              <a:extLst>
                <a:ext uri="{FF2B5EF4-FFF2-40B4-BE49-F238E27FC236}">
                  <a16:creationId xmlns:a16="http://schemas.microsoft.com/office/drawing/2014/main" id="{760B7888-75B6-6AC4-5205-ABAC282DECDE}"/>
                </a:ext>
              </a:extLst>
            </p:cNvPr>
            <p:cNvGrpSpPr/>
            <p:nvPr/>
          </p:nvGrpSpPr>
          <p:grpSpPr>
            <a:xfrm rot="16200000">
              <a:off x="4249995" y="9229014"/>
              <a:ext cx="425496" cy="425496"/>
              <a:chOff x="0" y="0"/>
              <a:chExt cx="812800" cy="812800"/>
            </a:xfrm>
          </p:grpSpPr>
          <p:sp>
            <p:nvSpPr>
              <p:cNvPr id="42" name="Freeform 17">
                <a:extLst>
                  <a:ext uri="{FF2B5EF4-FFF2-40B4-BE49-F238E27FC236}">
                    <a16:creationId xmlns:a16="http://schemas.microsoft.com/office/drawing/2014/main" id="{1B526D0C-D9AF-9605-88F4-405CB15D8C02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670AB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43" name="TextBox 18">
                <a:extLst>
                  <a:ext uri="{FF2B5EF4-FFF2-40B4-BE49-F238E27FC236}">
                    <a16:creationId xmlns:a16="http://schemas.microsoft.com/office/drawing/2014/main" id="{6DA9C304-5FFA-B3A3-9721-537F231D274E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</p:grpSp>
      <p:sp>
        <p:nvSpPr>
          <p:cNvPr id="50" name="Freeform 20">
            <a:extLst>
              <a:ext uri="{FF2B5EF4-FFF2-40B4-BE49-F238E27FC236}">
                <a16:creationId xmlns:a16="http://schemas.microsoft.com/office/drawing/2014/main" id="{3B3B2865-B992-E2E9-4DAA-3E9142AB4F2D}"/>
              </a:ext>
            </a:extLst>
          </p:cNvPr>
          <p:cNvSpPr/>
          <p:nvPr/>
        </p:nvSpPr>
        <p:spPr>
          <a:xfrm>
            <a:off x="191244" y="164835"/>
            <a:ext cx="1332756" cy="1321065"/>
          </a:xfrm>
          <a:custGeom>
            <a:avLst/>
            <a:gdLst/>
            <a:ahLst/>
            <a:cxnLst/>
            <a:rect l="l" t="t" r="r" b="b"/>
            <a:pathLst>
              <a:path w="1607834" h="1902762">
                <a:moveTo>
                  <a:pt x="0" y="0"/>
                </a:moveTo>
                <a:lnTo>
                  <a:pt x="1607833" y="0"/>
                </a:lnTo>
                <a:lnTo>
                  <a:pt x="1607833" y="1902762"/>
                </a:lnTo>
                <a:lnTo>
                  <a:pt x="0" y="190276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51" name="Freeform 19">
            <a:extLst>
              <a:ext uri="{FF2B5EF4-FFF2-40B4-BE49-F238E27FC236}">
                <a16:creationId xmlns:a16="http://schemas.microsoft.com/office/drawing/2014/main" id="{ACF4FAF6-F7A2-F0E0-4CCF-A8DE3FE8B163}"/>
              </a:ext>
            </a:extLst>
          </p:cNvPr>
          <p:cNvSpPr/>
          <p:nvPr/>
        </p:nvSpPr>
        <p:spPr>
          <a:xfrm>
            <a:off x="15916303" y="127968"/>
            <a:ext cx="2371697" cy="1510332"/>
          </a:xfrm>
          <a:custGeom>
            <a:avLst/>
            <a:gdLst/>
            <a:ahLst/>
            <a:cxnLst/>
            <a:rect l="l" t="t" r="r" b="b"/>
            <a:pathLst>
              <a:path w="3286097" h="2361769">
                <a:moveTo>
                  <a:pt x="0" y="0"/>
                </a:moveTo>
                <a:lnTo>
                  <a:pt x="3286097" y="0"/>
                </a:lnTo>
                <a:lnTo>
                  <a:pt x="3286097" y="2361769"/>
                </a:lnTo>
                <a:lnTo>
                  <a:pt x="0" y="23617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4241" t="-72174" r="-41104" b="-85709"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AFB62DFC-ECCF-735C-7E2D-5803C1EB000D}"/>
              </a:ext>
            </a:extLst>
          </p:cNvPr>
          <p:cNvSpPr/>
          <p:nvPr/>
        </p:nvSpPr>
        <p:spPr>
          <a:xfrm>
            <a:off x="0" y="9867900"/>
            <a:ext cx="18288000" cy="427821"/>
          </a:xfrm>
          <a:custGeom>
            <a:avLst/>
            <a:gdLst/>
            <a:ahLst/>
            <a:cxnLst/>
            <a:rect l="l" t="t" r="r" b="b"/>
            <a:pathLst>
              <a:path w="5446980" h="812800">
                <a:moveTo>
                  <a:pt x="0" y="0"/>
                </a:moveTo>
                <a:lnTo>
                  <a:pt x="5446980" y="0"/>
                </a:lnTo>
                <a:lnTo>
                  <a:pt x="5446980" y="812800"/>
                </a:lnTo>
                <a:lnTo>
                  <a:pt x="0" y="812800"/>
                </a:lnTo>
                <a:close/>
              </a:path>
            </a:pathLst>
          </a:custGeom>
          <a:solidFill>
            <a:srgbClr val="0670AB"/>
          </a:solidFill>
        </p:spPr>
        <p:txBody>
          <a:bodyPr/>
          <a:lstStyle/>
          <a:p>
            <a:r>
              <a:rPr lang="tr-TR" dirty="0">
                <a:solidFill>
                  <a:schemeClr val="bg1"/>
                </a:solidFill>
                <a:latin typeface="Sarabun" panose="020B0604020202020204" charset="-34"/>
                <a:cs typeface="Sarabun" panose="020B0604020202020204" charset="-34"/>
              </a:rPr>
              <a:t>TKD İstanbul Öğrenci Gelişim Akademisi - 2</a:t>
            </a:r>
          </a:p>
        </p:txBody>
      </p:sp>
      <p:pic>
        <p:nvPicPr>
          <p:cNvPr id="11" name="Image 0" descr="preencoded.png">
            <a:extLst>
              <a:ext uri="{FF2B5EF4-FFF2-40B4-BE49-F238E27FC236}">
                <a16:creationId xmlns:a16="http://schemas.microsoft.com/office/drawing/2014/main" id="{EDF582AB-5366-F794-6276-6EAB4DD459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54000" y="1657907"/>
            <a:ext cx="5010151" cy="75152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Shape 1">
            <a:extLst>
              <a:ext uri="{FF2B5EF4-FFF2-40B4-BE49-F238E27FC236}">
                <a16:creationId xmlns:a16="http://schemas.microsoft.com/office/drawing/2014/main" id="{69CDA681-917A-C0AD-9FDC-8F880010B1C1}"/>
              </a:ext>
            </a:extLst>
          </p:cNvPr>
          <p:cNvSpPr/>
          <p:nvPr/>
        </p:nvSpPr>
        <p:spPr>
          <a:xfrm>
            <a:off x="3012317" y="3643657"/>
            <a:ext cx="3664863" cy="2032754"/>
          </a:xfrm>
          <a:prstGeom prst="roundRect">
            <a:avLst>
              <a:gd name="adj" fmla="val 1674"/>
            </a:avLst>
          </a:prstGeom>
          <a:solidFill>
            <a:srgbClr val="F0EAEA"/>
          </a:solidFill>
          <a:ln/>
        </p:spPr>
        <p:txBody>
          <a:bodyPr/>
          <a:lstStyle/>
          <a:p>
            <a:r>
              <a:rPr lang="en-US" sz="2000" b="1" dirty="0"/>
              <a:t>TANIM</a:t>
            </a:r>
          </a:p>
          <a:p>
            <a:endParaRPr lang="en-US" sz="2000" b="1" dirty="0"/>
          </a:p>
          <a:p>
            <a:r>
              <a:rPr lang="en-US" sz="2000" b="1" dirty="0" err="1"/>
              <a:t>Makinelerin</a:t>
            </a:r>
            <a:r>
              <a:rPr lang="en-US" sz="2000" b="1" dirty="0"/>
              <a:t> </a:t>
            </a:r>
            <a:r>
              <a:rPr lang="en-US" sz="2000" b="1" dirty="0" err="1"/>
              <a:t>deneyimle</a:t>
            </a:r>
            <a:r>
              <a:rPr lang="en-US" sz="2000" b="1" dirty="0"/>
              <a:t> </a:t>
            </a:r>
            <a:r>
              <a:rPr lang="en-US" sz="2000" b="1" dirty="0" err="1"/>
              <a:t>öğrenip</a:t>
            </a:r>
            <a:r>
              <a:rPr lang="en-US" sz="2000" b="1" dirty="0"/>
              <a:t>, </a:t>
            </a:r>
            <a:r>
              <a:rPr lang="en-US" sz="2000" b="1" dirty="0" err="1"/>
              <a:t>görev</a:t>
            </a:r>
            <a:r>
              <a:rPr lang="en-US" sz="2000" b="1" dirty="0"/>
              <a:t> </a:t>
            </a:r>
            <a:r>
              <a:rPr lang="en-US" sz="2000" b="1" dirty="0" err="1"/>
              <a:t>yapabilme</a:t>
            </a:r>
            <a:r>
              <a:rPr lang="en-US" sz="2000" b="1" dirty="0"/>
              <a:t> </a:t>
            </a:r>
            <a:r>
              <a:rPr lang="en-US" sz="2000" b="1" dirty="0" err="1"/>
              <a:t>yeteneği</a:t>
            </a:r>
            <a:r>
              <a:rPr lang="en-US" sz="2000" b="1" dirty="0"/>
              <a:t>.</a:t>
            </a:r>
          </a:p>
        </p:txBody>
      </p:sp>
      <p:sp>
        <p:nvSpPr>
          <p:cNvPr id="16" name="Shape 4">
            <a:extLst>
              <a:ext uri="{FF2B5EF4-FFF2-40B4-BE49-F238E27FC236}">
                <a16:creationId xmlns:a16="http://schemas.microsoft.com/office/drawing/2014/main" id="{E1D2EF40-8A55-6FDC-58CA-A47EE1A1E875}"/>
              </a:ext>
            </a:extLst>
          </p:cNvPr>
          <p:cNvSpPr/>
          <p:nvPr/>
        </p:nvSpPr>
        <p:spPr>
          <a:xfrm>
            <a:off x="6903994" y="3643657"/>
            <a:ext cx="3664863" cy="2032754"/>
          </a:xfrm>
          <a:prstGeom prst="roundRect">
            <a:avLst>
              <a:gd name="adj" fmla="val 1674"/>
            </a:avLst>
          </a:prstGeom>
          <a:solidFill>
            <a:srgbClr val="F0EAEA"/>
          </a:solidFill>
          <a:ln/>
        </p:spPr>
        <p:txBody>
          <a:bodyPr/>
          <a:lstStyle/>
          <a:p>
            <a:r>
              <a:rPr lang="en-US" sz="2000" b="1" dirty="0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ALT DALLARI</a:t>
            </a:r>
          </a:p>
          <a:p>
            <a:endParaRPr lang="en-US" sz="2000" b="1" dirty="0">
              <a:solidFill>
                <a:srgbClr val="61615C"/>
              </a:solidFill>
              <a:latin typeface="+mj-lt"/>
              <a:ea typeface="Tomorrow" pitchFamily="34" charset="-122"/>
              <a:cs typeface="Tomorrow" pitchFamily="34" charset="-120"/>
            </a:endParaRPr>
          </a:p>
          <a:p>
            <a:r>
              <a:rPr lang="en-US" sz="2000" b="1" dirty="0" err="1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Makine</a:t>
            </a:r>
            <a:r>
              <a:rPr lang="en-US" sz="2000" b="1" dirty="0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 </a:t>
            </a:r>
            <a:r>
              <a:rPr lang="en-US" sz="2000" b="1" dirty="0" err="1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öğrenimi</a:t>
            </a:r>
            <a:r>
              <a:rPr lang="en-US" sz="2000" b="1" dirty="0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, </a:t>
            </a:r>
            <a:r>
              <a:rPr lang="en-US" sz="2000" b="1" dirty="0" err="1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derin</a:t>
            </a:r>
            <a:r>
              <a:rPr lang="en-US" sz="2000" b="1" dirty="0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 </a:t>
            </a:r>
            <a:r>
              <a:rPr lang="en-US" sz="2000" b="1" dirty="0" err="1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öğrenme</a:t>
            </a:r>
            <a:r>
              <a:rPr lang="en-US" sz="2000" b="1" dirty="0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, </a:t>
            </a:r>
            <a:r>
              <a:rPr lang="en-US" sz="2000" b="1" dirty="0" err="1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doğal</a:t>
            </a:r>
            <a:r>
              <a:rPr lang="en-US" sz="2000" b="1" dirty="0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 </a:t>
            </a:r>
            <a:r>
              <a:rPr lang="en-US" sz="2000" b="1" dirty="0" err="1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dil</a:t>
            </a:r>
            <a:r>
              <a:rPr lang="en-US" sz="2000" b="1" dirty="0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 </a:t>
            </a:r>
            <a:r>
              <a:rPr lang="en-US" sz="2000" b="1" dirty="0" err="1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işleme</a:t>
            </a:r>
            <a:r>
              <a:rPr lang="en-US" sz="2000" b="1" dirty="0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 </a:t>
            </a:r>
            <a:r>
              <a:rPr lang="en-US" sz="2000" b="1" dirty="0" err="1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gibi</a:t>
            </a:r>
            <a:r>
              <a:rPr lang="en-US" sz="2000" b="1" dirty="0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 alt </a:t>
            </a:r>
            <a:r>
              <a:rPr lang="en-US" sz="2000" b="1" dirty="0" err="1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disiplinler</a:t>
            </a:r>
            <a:r>
              <a:rPr lang="en-US" sz="2000" b="1" dirty="0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.</a:t>
            </a:r>
            <a:endParaRPr lang="en-US" sz="2000" b="1" dirty="0">
              <a:latin typeface="+mj-lt"/>
            </a:endParaRPr>
          </a:p>
          <a:p>
            <a:endParaRPr lang="en-US" dirty="0"/>
          </a:p>
        </p:txBody>
      </p:sp>
      <p:sp>
        <p:nvSpPr>
          <p:cNvPr id="17" name="Shape 7">
            <a:extLst>
              <a:ext uri="{FF2B5EF4-FFF2-40B4-BE49-F238E27FC236}">
                <a16:creationId xmlns:a16="http://schemas.microsoft.com/office/drawing/2014/main" id="{CBA009F1-F439-674F-BF31-DCA02842D623}"/>
              </a:ext>
            </a:extLst>
          </p:cNvPr>
          <p:cNvSpPr/>
          <p:nvPr/>
        </p:nvSpPr>
        <p:spPr>
          <a:xfrm>
            <a:off x="3012317" y="5903225"/>
            <a:ext cx="7556421" cy="1306949"/>
          </a:xfrm>
          <a:prstGeom prst="roundRect">
            <a:avLst>
              <a:gd name="adj" fmla="val 2603"/>
            </a:avLst>
          </a:prstGeom>
          <a:solidFill>
            <a:srgbClr val="F0EAEA"/>
          </a:solidFill>
          <a:ln/>
        </p:spPr>
        <p:txBody>
          <a:bodyPr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2000" b="1" dirty="0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KAPSAM</a:t>
            </a:r>
          </a:p>
          <a:p>
            <a:pPr marL="0" indent="0" algn="l">
              <a:lnSpc>
                <a:spcPts val="2850"/>
              </a:lnSpc>
              <a:buNone/>
            </a:pPr>
            <a:r>
              <a:rPr lang="en-US" sz="2000" b="1" dirty="0" err="1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Görüntü</a:t>
            </a:r>
            <a:r>
              <a:rPr lang="en-US" sz="2000" b="1" dirty="0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 </a:t>
            </a:r>
            <a:r>
              <a:rPr lang="en-US" sz="2000" b="1" dirty="0" err="1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analizi</a:t>
            </a:r>
            <a:r>
              <a:rPr lang="en-US" sz="2000" b="1" dirty="0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, </a:t>
            </a:r>
            <a:r>
              <a:rPr lang="en-US" sz="2000" b="1" dirty="0" err="1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ses</a:t>
            </a:r>
            <a:r>
              <a:rPr lang="en-US" sz="2000" b="1" dirty="0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 </a:t>
            </a:r>
            <a:r>
              <a:rPr lang="en-US" sz="2000" b="1" dirty="0" err="1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tanıma</a:t>
            </a:r>
            <a:r>
              <a:rPr lang="en-US" sz="2000" b="1" dirty="0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 </a:t>
            </a:r>
            <a:r>
              <a:rPr lang="en-US" sz="2000" b="1" dirty="0" err="1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ve</a:t>
            </a:r>
            <a:r>
              <a:rPr lang="en-US" sz="2000" b="1" dirty="0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 </a:t>
            </a:r>
            <a:r>
              <a:rPr lang="en-US" sz="2000" b="1" dirty="0" err="1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veri</a:t>
            </a:r>
            <a:r>
              <a:rPr lang="en-US" sz="2000" b="1" dirty="0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 </a:t>
            </a:r>
            <a:r>
              <a:rPr lang="en-US" sz="2000" b="1" dirty="0" err="1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işleme</a:t>
            </a:r>
            <a:r>
              <a:rPr lang="en-US" sz="2000" b="1" dirty="0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 </a:t>
            </a:r>
            <a:r>
              <a:rPr lang="en-US" sz="2000" b="1" dirty="0" err="1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gibi</a:t>
            </a:r>
            <a:r>
              <a:rPr lang="en-US" sz="2000" b="1" dirty="0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 </a:t>
            </a:r>
            <a:r>
              <a:rPr lang="en-US" sz="2000" b="1" dirty="0" err="1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uygulamalar</a:t>
            </a:r>
            <a:r>
              <a:rPr lang="en-US" sz="2000" b="1" dirty="0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.</a:t>
            </a:r>
            <a:endParaRPr lang="en-US" sz="2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74209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110E3C-60D0-FC32-9B27-11A203E530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BAFFC6DF-2BCA-AD27-5ED7-ACC956C95CD1}"/>
              </a:ext>
            </a:extLst>
          </p:cNvPr>
          <p:cNvSpPr/>
          <p:nvPr/>
        </p:nvSpPr>
        <p:spPr>
          <a:xfrm flipH="1" flipV="1">
            <a:off x="1028700" y="1758017"/>
            <a:ext cx="9525" cy="8528991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3" name="AutoShape 3">
            <a:extLst>
              <a:ext uri="{FF2B5EF4-FFF2-40B4-BE49-F238E27FC236}">
                <a16:creationId xmlns:a16="http://schemas.microsoft.com/office/drawing/2014/main" id="{62F6753A-14A7-0A0D-7CD9-1C7063701736}"/>
              </a:ext>
            </a:extLst>
          </p:cNvPr>
          <p:cNvSpPr/>
          <p:nvPr/>
        </p:nvSpPr>
        <p:spPr>
          <a:xfrm>
            <a:off x="1028700" y="9253537"/>
            <a:ext cx="17259300" cy="4763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E3ED68EA-4508-4A35-3644-8C6853B8E40F}"/>
              </a:ext>
            </a:extLst>
          </p:cNvPr>
          <p:cNvSpPr txBox="1"/>
          <p:nvPr/>
        </p:nvSpPr>
        <p:spPr>
          <a:xfrm>
            <a:off x="3968190" y="1923263"/>
            <a:ext cx="10351621" cy="7357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50"/>
              </a:lnSpc>
            </a:pPr>
            <a:r>
              <a:rPr lang="en-US" sz="6000" b="1" dirty="0" err="1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Yapay</a:t>
            </a:r>
            <a:r>
              <a:rPr lang="en-US" sz="6000" b="1" dirty="0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 </a:t>
            </a:r>
            <a:r>
              <a:rPr lang="en-US" sz="6000" b="1" dirty="0" err="1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Zekanın</a:t>
            </a:r>
            <a:r>
              <a:rPr lang="en-US" sz="6000" b="1" dirty="0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 </a:t>
            </a:r>
            <a:r>
              <a:rPr lang="en-US" sz="6000" b="1" dirty="0" err="1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Önemi</a:t>
            </a:r>
            <a:endParaRPr lang="en-US" sz="6000" b="1" dirty="0">
              <a:latin typeface="+mj-lt"/>
            </a:endParaRPr>
          </a:p>
        </p:txBody>
      </p:sp>
      <p:grpSp>
        <p:nvGrpSpPr>
          <p:cNvPr id="6" name="Group 6">
            <a:extLst>
              <a:ext uri="{FF2B5EF4-FFF2-40B4-BE49-F238E27FC236}">
                <a16:creationId xmlns:a16="http://schemas.microsoft.com/office/drawing/2014/main" id="{3054F924-9AA7-DF41-3540-D023B7127F8D}"/>
              </a:ext>
            </a:extLst>
          </p:cNvPr>
          <p:cNvGrpSpPr/>
          <p:nvPr/>
        </p:nvGrpSpPr>
        <p:grpSpPr>
          <a:xfrm>
            <a:off x="1" y="9849937"/>
            <a:ext cx="18288000" cy="437063"/>
            <a:chOff x="-159127" y="-28575"/>
            <a:chExt cx="5606107" cy="1351377"/>
          </a:xfrm>
        </p:grpSpPr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8EB928BB-CD3F-D6F0-7309-514E9265601B}"/>
                </a:ext>
              </a:extLst>
            </p:cNvPr>
            <p:cNvSpPr/>
            <p:nvPr/>
          </p:nvSpPr>
          <p:spPr>
            <a:xfrm>
              <a:off x="-159127" y="0"/>
              <a:ext cx="5606107" cy="1322802"/>
            </a:xfrm>
            <a:custGeom>
              <a:avLst/>
              <a:gdLst/>
              <a:ahLst/>
              <a:cxnLst/>
              <a:rect l="l" t="t" r="r" b="b"/>
              <a:pathLst>
                <a:path w="5446980" h="812800">
                  <a:moveTo>
                    <a:pt x="0" y="0"/>
                  </a:moveTo>
                  <a:lnTo>
                    <a:pt x="5446980" y="0"/>
                  </a:lnTo>
                  <a:lnTo>
                    <a:pt x="544698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670AB"/>
            </a:solidFill>
          </p:spPr>
          <p:txBody>
            <a:bodyPr/>
            <a:lstStyle/>
            <a:p>
              <a:endParaRPr lang="tr-TR" dirty="0"/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F52CA593-F4E2-0CF3-E6B6-9D24E3272011}"/>
                </a:ext>
              </a:extLst>
            </p:cNvPr>
            <p:cNvSpPr txBox="1"/>
            <p:nvPr/>
          </p:nvSpPr>
          <p:spPr>
            <a:xfrm>
              <a:off x="0" y="-28575"/>
              <a:ext cx="5446980" cy="841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7" name="Grup 36">
            <a:extLst>
              <a:ext uri="{FF2B5EF4-FFF2-40B4-BE49-F238E27FC236}">
                <a16:creationId xmlns:a16="http://schemas.microsoft.com/office/drawing/2014/main" id="{98EE4BCF-2ACF-86A4-0AC9-849A404E2A12}"/>
              </a:ext>
            </a:extLst>
          </p:cNvPr>
          <p:cNvGrpSpPr/>
          <p:nvPr/>
        </p:nvGrpSpPr>
        <p:grpSpPr>
          <a:xfrm>
            <a:off x="1372956" y="9366204"/>
            <a:ext cx="3656244" cy="425496"/>
            <a:chOff x="1019247" y="9229014"/>
            <a:chExt cx="3656244" cy="425496"/>
          </a:xfrm>
        </p:grpSpPr>
        <p:grpSp>
          <p:nvGrpSpPr>
            <p:cNvPr id="38" name="Group 13">
              <a:extLst>
                <a:ext uri="{FF2B5EF4-FFF2-40B4-BE49-F238E27FC236}">
                  <a16:creationId xmlns:a16="http://schemas.microsoft.com/office/drawing/2014/main" id="{E019C506-98F0-BAD7-9798-B016F9C41054}"/>
                </a:ext>
              </a:extLst>
            </p:cNvPr>
            <p:cNvGrpSpPr/>
            <p:nvPr/>
          </p:nvGrpSpPr>
          <p:grpSpPr>
            <a:xfrm rot="16200000">
              <a:off x="3173079" y="9229014"/>
              <a:ext cx="425496" cy="425496"/>
              <a:chOff x="0" y="0"/>
              <a:chExt cx="812800" cy="812800"/>
            </a:xfrm>
          </p:grpSpPr>
          <p:sp>
            <p:nvSpPr>
              <p:cNvPr id="48" name="Freeform 14">
                <a:extLst>
                  <a:ext uri="{FF2B5EF4-FFF2-40B4-BE49-F238E27FC236}">
                    <a16:creationId xmlns:a16="http://schemas.microsoft.com/office/drawing/2014/main" id="{52D6005A-A6D0-722E-0465-F98BE518782A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3964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49" name="TextBox 15">
                <a:extLst>
                  <a:ext uri="{FF2B5EF4-FFF2-40B4-BE49-F238E27FC236}">
                    <a16:creationId xmlns:a16="http://schemas.microsoft.com/office/drawing/2014/main" id="{5455219B-9DEF-6B9B-105F-A6E106C60D4C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  <p:grpSp>
          <p:nvGrpSpPr>
            <p:cNvPr id="39" name="Group 7">
              <a:extLst>
                <a:ext uri="{FF2B5EF4-FFF2-40B4-BE49-F238E27FC236}">
                  <a16:creationId xmlns:a16="http://schemas.microsoft.com/office/drawing/2014/main" id="{A477F005-144D-6145-6CDE-CE519100838F}"/>
                </a:ext>
              </a:extLst>
            </p:cNvPr>
            <p:cNvGrpSpPr/>
            <p:nvPr/>
          </p:nvGrpSpPr>
          <p:grpSpPr>
            <a:xfrm rot="16200000">
              <a:off x="1019247" y="9229014"/>
              <a:ext cx="425496" cy="425496"/>
              <a:chOff x="0" y="0"/>
              <a:chExt cx="812800" cy="812800"/>
            </a:xfrm>
          </p:grpSpPr>
          <p:sp>
            <p:nvSpPr>
              <p:cNvPr id="46" name="Freeform 8">
                <a:extLst>
                  <a:ext uri="{FF2B5EF4-FFF2-40B4-BE49-F238E27FC236}">
                    <a16:creationId xmlns:a16="http://schemas.microsoft.com/office/drawing/2014/main" id="{AB10655C-30D3-6A74-8506-4EDFB39A955F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9F5F6"/>
              </a:solidFill>
              <a:ln w="9525" cap="sq">
                <a:solidFill>
                  <a:srgbClr val="000000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tr-TR" dirty="0"/>
              </a:p>
            </p:txBody>
          </p:sp>
          <p:sp>
            <p:nvSpPr>
              <p:cNvPr id="47" name="TextBox 9">
                <a:extLst>
                  <a:ext uri="{FF2B5EF4-FFF2-40B4-BE49-F238E27FC236}">
                    <a16:creationId xmlns:a16="http://schemas.microsoft.com/office/drawing/2014/main" id="{3D898592-F7A8-ECA5-D88C-57E6A67D3F5F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  <p:grpSp>
          <p:nvGrpSpPr>
            <p:cNvPr id="40" name="Group 10">
              <a:extLst>
                <a:ext uri="{FF2B5EF4-FFF2-40B4-BE49-F238E27FC236}">
                  <a16:creationId xmlns:a16="http://schemas.microsoft.com/office/drawing/2014/main" id="{4C15C9E0-DF26-55EB-E4C6-F1406FEED65F}"/>
                </a:ext>
              </a:extLst>
            </p:cNvPr>
            <p:cNvGrpSpPr/>
            <p:nvPr/>
          </p:nvGrpSpPr>
          <p:grpSpPr>
            <a:xfrm rot="16200000">
              <a:off x="2096163" y="9229014"/>
              <a:ext cx="425496" cy="425496"/>
              <a:chOff x="0" y="0"/>
              <a:chExt cx="812800" cy="812800"/>
            </a:xfrm>
          </p:grpSpPr>
          <p:sp>
            <p:nvSpPr>
              <p:cNvPr id="44" name="Freeform 11">
                <a:extLst>
                  <a:ext uri="{FF2B5EF4-FFF2-40B4-BE49-F238E27FC236}">
                    <a16:creationId xmlns:a16="http://schemas.microsoft.com/office/drawing/2014/main" id="{DDD99C73-3D2F-8018-5788-40353B9B6A56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670AB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45" name="TextBox 12">
                <a:extLst>
                  <a:ext uri="{FF2B5EF4-FFF2-40B4-BE49-F238E27FC236}">
                    <a16:creationId xmlns:a16="http://schemas.microsoft.com/office/drawing/2014/main" id="{76070058-B7EA-7AB6-0014-F55AB2816AC4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 dirty="0"/>
              </a:p>
            </p:txBody>
          </p:sp>
        </p:grpSp>
        <p:grpSp>
          <p:nvGrpSpPr>
            <p:cNvPr id="41" name="Group 16">
              <a:extLst>
                <a:ext uri="{FF2B5EF4-FFF2-40B4-BE49-F238E27FC236}">
                  <a16:creationId xmlns:a16="http://schemas.microsoft.com/office/drawing/2014/main" id="{E2335D87-F1FC-CDF8-2980-FDE7E675818D}"/>
                </a:ext>
              </a:extLst>
            </p:cNvPr>
            <p:cNvGrpSpPr/>
            <p:nvPr/>
          </p:nvGrpSpPr>
          <p:grpSpPr>
            <a:xfrm rot="16200000">
              <a:off x="4249995" y="9229014"/>
              <a:ext cx="425496" cy="425496"/>
              <a:chOff x="0" y="0"/>
              <a:chExt cx="812800" cy="812800"/>
            </a:xfrm>
          </p:grpSpPr>
          <p:sp>
            <p:nvSpPr>
              <p:cNvPr id="42" name="Freeform 17">
                <a:extLst>
                  <a:ext uri="{FF2B5EF4-FFF2-40B4-BE49-F238E27FC236}">
                    <a16:creationId xmlns:a16="http://schemas.microsoft.com/office/drawing/2014/main" id="{E5A91EF7-B46A-4B37-83C0-BD9C8BC7ECC8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670AB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43" name="TextBox 18">
                <a:extLst>
                  <a:ext uri="{FF2B5EF4-FFF2-40B4-BE49-F238E27FC236}">
                    <a16:creationId xmlns:a16="http://schemas.microsoft.com/office/drawing/2014/main" id="{0D1BCBF2-59E1-FE9D-EDAF-52EF9F8AC28E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</p:grpSp>
      <p:sp>
        <p:nvSpPr>
          <p:cNvPr id="50" name="Freeform 20">
            <a:extLst>
              <a:ext uri="{FF2B5EF4-FFF2-40B4-BE49-F238E27FC236}">
                <a16:creationId xmlns:a16="http://schemas.microsoft.com/office/drawing/2014/main" id="{D514006A-3AAD-92AA-9B59-9131AF327FFC}"/>
              </a:ext>
            </a:extLst>
          </p:cNvPr>
          <p:cNvSpPr/>
          <p:nvPr/>
        </p:nvSpPr>
        <p:spPr>
          <a:xfrm>
            <a:off x="191244" y="164835"/>
            <a:ext cx="1332756" cy="1321065"/>
          </a:xfrm>
          <a:custGeom>
            <a:avLst/>
            <a:gdLst/>
            <a:ahLst/>
            <a:cxnLst/>
            <a:rect l="l" t="t" r="r" b="b"/>
            <a:pathLst>
              <a:path w="1607834" h="1902762">
                <a:moveTo>
                  <a:pt x="0" y="0"/>
                </a:moveTo>
                <a:lnTo>
                  <a:pt x="1607833" y="0"/>
                </a:lnTo>
                <a:lnTo>
                  <a:pt x="1607833" y="1902762"/>
                </a:lnTo>
                <a:lnTo>
                  <a:pt x="0" y="190276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51" name="Freeform 19">
            <a:extLst>
              <a:ext uri="{FF2B5EF4-FFF2-40B4-BE49-F238E27FC236}">
                <a16:creationId xmlns:a16="http://schemas.microsoft.com/office/drawing/2014/main" id="{A612C84A-B0C3-159D-2846-84732E9EEAF0}"/>
              </a:ext>
            </a:extLst>
          </p:cNvPr>
          <p:cNvSpPr/>
          <p:nvPr/>
        </p:nvSpPr>
        <p:spPr>
          <a:xfrm>
            <a:off x="15916303" y="127968"/>
            <a:ext cx="2371697" cy="1510332"/>
          </a:xfrm>
          <a:custGeom>
            <a:avLst/>
            <a:gdLst/>
            <a:ahLst/>
            <a:cxnLst/>
            <a:rect l="l" t="t" r="r" b="b"/>
            <a:pathLst>
              <a:path w="3286097" h="2361769">
                <a:moveTo>
                  <a:pt x="0" y="0"/>
                </a:moveTo>
                <a:lnTo>
                  <a:pt x="3286097" y="0"/>
                </a:lnTo>
                <a:lnTo>
                  <a:pt x="3286097" y="2361769"/>
                </a:lnTo>
                <a:lnTo>
                  <a:pt x="0" y="23617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4241" t="-72174" r="-41104" b="-85709"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4E847EE4-1034-0D52-FB97-EA3264F033AF}"/>
              </a:ext>
            </a:extLst>
          </p:cNvPr>
          <p:cNvSpPr/>
          <p:nvPr/>
        </p:nvSpPr>
        <p:spPr>
          <a:xfrm>
            <a:off x="0" y="9867900"/>
            <a:ext cx="18288000" cy="427821"/>
          </a:xfrm>
          <a:custGeom>
            <a:avLst/>
            <a:gdLst/>
            <a:ahLst/>
            <a:cxnLst/>
            <a:rect l="l" t="t" r="r" b="b"/>
            <a:pathLst>
              <a:path w="5446980" h="812800">
                <a:moveTo>
                  <a:pt x="0" y="0"/>
                </a:moveTo>
                <a:lnTo>
                  <a:pt x="5446980" y="0"/>
                </a:lnTo>
                <a:lnTo>
                  <a:pt x="5446980" y="812800"/>
                </a:lnTo>
                <a:lnTo>
                  <a:pt x="0" y="812800"/>
                </a:lnTo>
                <a:close/>
              </a:path>
            </a:pathLst>
          </a:custGeom>
          <a:solidFill>
            <a:srgbClr val="0670AB"/>
          </a:solidFill>
        </p:spPr>
        <p:txBody>
          <a:bodyPr/>
          <a:lstStyle/>
          <a:p>
            <a:r>
              <a:rPr lang="tr-TR" dirty="0">
                <a:solidFill>
                  <a:schemeClr val="bg1"/>
                </a:solidFill>
                <a:latin typeface="Sarabun" panose="020B0604020202020204" charset="-34"/>
                <a:cs typeface="Sarabun" panose="020B0604020202020204" charset="-34"/>
              </a:rPr>
              <a:t>TKD İstanbul Öğrenci Gelişim Akademisi - 2</a:t>
            </a:r>
          </a:p>
        </p:txBody>
      </p:sp>
      <p:sp>
        <p:nvSpPr>
          <p:cNvPr id="5" name="Shape 1">
            <a:extLst>
              <a:ext uri="{FF2B5EF4-FFF2-40B4-BE49-F238E27FC236}">
                <a16:creationId xmlns:a16="http://schemas.microsoft.com/office/drawing/2014/main" id="{76864539-86B8-F502-51BD-C624C8E07467}"/>
              </a:ext>
            </a:extLst>
          </p:cNvPr>
          <p:cNvSpPr/>
          <p:nvPr/>
        </p:nvSpPr>
        <p:spPr>
          <a:xfrm>
            <a:off x="2654380" y="4076700"/>
            <a:ext cx="510302" cy="510302"/>
          </a:xfrm>
          <a:prstGeom prst="roundRect">
            <a:avLst>
              <a:gd name="adj" fmla="val 6667"/>
            </a:avLst>
          </a:prstGeom>
          <a:solidFill>
            <a:srgbClr val="92D050"/>
          </a:solidFill>
          <a:ln/>
        </p:spPr>
        <p:txBody>
          <a:bodyPr/>
          <a:lstStyle/>
          <a:p>
            <a:endParaRPr lang="en-US" dirty="0">
              <a:latin typeface="+mj-lt"/>
            </a:endParaRPr>
          </a:p>
        </p:txBody>
      </p:sp>
      <p:sp>
        <p:nvSpPr>
          <p:cNvPr id="10" name="Text 2">
            <a:extLst>
              <a:ext uri="{FF2B5EF4-FFF2-40B4-BE49-F238E27FC236}">
                <a16:creationId xmlns:a16="http://schemas.microsoft.com/office/drawing/2014/main" id="{3C7B457E-22AB-E0C6-53A2-5168A7234B21}"/>
              </a:ext>
            </a:extLst>
          </p:cNvPr>
          <p:cNvSpPr/>
          <p:nvPr/>
        </p:nvSpPr>
        <p:spPr>
          <a:xfrm>
            <a:off x="3391496" y="4154566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latin typeface="+mj-lt"/>
                <a:ea typeface="Tomorrow Semi Bold" pitchFamily="34" charset="-122"/>
                <a:cs typeface="Tomorrow Semi Bold" pitchFamily="34" charset="-120"/>
              </a:rPr>
              <a:t>Verimlilik Artışı</a:t>
            </a:r>
            <a:endParaRPr lang="en-US" sz="2200" b="1" dirty="0">
              <a:latin typeface="+mj-lt"/>
            </a:endParaRPr>
          </a:p>
        </p:txBody>
      </p:sp>
      <p:sp>
        <p:nvSpPr>
          <p:cNvPr id="12" name="Text 3">
            <a:extLst>
              <a:ext uri="{FF2B5EF4-FFF2-40B4-BE49-F238E27FC236}">
                <a16:creationId xmlns:a16="http://schemas.microsoft.com/office/drawing/2014/main" id="{BF5730A8-6B9D-ED00-0FB1-A98AEAB003A3}"/>
              </a:ext>
            </a:extLst>
          </p:cNvPr>
          <p:cNvSpPr/>
          <p:nvPr/>
        </p:nvSpPr>
        <p:spPr>
          <a:xfrm>
            <a:off x="3391496" y="4644985"/>
            <a:ext cx="3421499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2000" dirty="0">
                <a:latin typeface="+mj-lt"/>
                <a:ea typeface="Tomorrow" pitchFamily="34" charset="-122"/>
                <a:cs typeface="Tomorrow" pitchFamily="34" charset="-120"/>
              </a:rPr>
              <a:t>Tekrarlayan işler otomatikleşerek zaman kazandırır.</a:t>
            </a:r>
            <a:endParaRPr lang="en-US" sz="2000" dirty="0">
              <a:latin typeface="+mj-lt"/>
            </a:endParaRPr>
          </a:p>
        </p:txBody>
      </p:sp>
      <p:sp>
        <p:nvSpPr>
          <p:cNvPr id="13" name="Shape 4">
            <a:extLst>
              <a:ext uri="{FF2B5EF4-FFF2-40B4-BE49-F238E27FC236}">
                <a16:creationId xmlns:a16="http://schemas.microsoft.com/office/drawing/2014/main" id="{A3A4F21E-756A-6169-C040-C9962D0AA6D6}"/>
              </a:ext>
            </a:extLst>
          </p:cNvPr>
          <p:cNvSpPr/>
          <p:nvPr/>
        </p:nvSpPr>
        <p:spPr>
          <a:xfrm>
            <a:off x="7096483" y="4076700"/>
            <a:ext cx="510302" cy="510302"/>
          </a:xfrm>
          <a:prstGeom prst="roundRect">
            <a:avLst>
              <a:gd name="adj" fmla="val 6667"/>
            </a:avLst>
          </a:prstGeom>
          <a:solidFill>
            <a:srgbClr val="00B0F0"/>
          </a:solidFill>
          <a:ln/>
        </p:spPr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14" name="Text 5">
            <a:extLst>
              <a:ext uri="{FF2B5EF4-FFF2-40B4-BE49-F238E27FC236}">
                <a16:creationId xmlns:a16="http://schemas.microsoft.com/office/drawing/2014/main" id="{4C88DEC0-46C1-038D-EC9B-2E06CF8450AD}"/>
              </a:ext>
            </a:extLst>
          </p:cNvPr>
          <p:cNvSpPr/>
          <p:nvPr/>
        </p:nvSpPr>
        <p:spPr>
          <a:xfrm>
            <a:off x="7833598" y="4154566"/>
            <a:ext cx="337839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latin typeface="+mj-lt"/>
                <a:ea typeface="Tomorrow Semi Bold" pitchFamily="34" charset="-122"/>
                <a:cs typeface="Tomorrow Semi Bold" pitchFamily="34" charset="-120"/>
              </a:rPr>
              <a:t>Karmaşık Sorun Çözme</a:t>
            </a:r>
            <a:endParaRPr lang="en-US" sz="2200" b="1" dirty="0">
              <a:latin typeface="+mj-lt"/>
            </a:endParaRPr>
          </a:p>
        </p:txBody>
      </p:sp>
      <p:sp>
        <p:nvSpPr>
          <p:cNvPr id="18" name="Text 6">
            <a:extLst>
              <a:ext uri="{FF2B5EF4-FFF2-40B4-BE49-F238E27FC236}">
                <a16:creationId xmlns:a16="http://schemas.microsoft.com/office/drawing/2014/main" id="{0ACFD37E-BD76-D6DB-00C1-02904A37733C}"/>
              </a:ext>
            </a:extLst>
          </p:cNvPr>
          <p:cNvSpPr/>
          <p:nvPr/>
        </p:nvSpPr>
        <p:spPr>
          <a:xfrm>
            <a:off x="7833598" y="4644985"/>
            <a:ext cx="3421499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2000" dirty="0">
                <a:latin typeface="+mj-lt"/>
                <a:ea typeface="Tomorrow" pitchFamily="34" charset="-122"/>
                <a:cs typeface="Tomorrow" pitchFamily="34" charset="-120"/>
              </a:rPr>
              <a:t>Büyük </a:t>
            </a:r>
            <a:r>
              <a:rPr lang="en-US" sz="2000" dirty="0" err="1">
                <a:latin typeface="+mj-lt"/>
                <a:ea typeface="Tomorrow" pitchFamily="34" charset="-122"/>
                <a:cs typeface="Tomorrow" pitchFamily="34" charset="-120"/>
              </a:rPr>
              <a:t>veriden</a:t>
            </a:r>
            <a:r>
              <a:rPr lang="en-US" sz="2000" dirty="0">
                <a:latin typeface="+mj-lt"/>
                <a:ea typeface="Tomorrow" pitchFamily="34" charset="-122"/>
                <a:cs typeface="Tomorrow" pitchFamily="34" charset="-120"/>
              </a:rPr>
              <a:t> </a:t>
            </a:r>
            <a:r>
              <a:rPr lang="en-US" sz="2000" dirty="0" err="1">
                <a:latin typeface="+mj-lt"/>
                <a:ea typeface="Tomorrow" pitchFamily="34" charset="-122"/>
                <a:cs typeface="Tomorrow" pitchFamily="34" charset="-120"/>
              </a:rPr>
              <a:t>anlamlı</a:t>
            </a:r>
            <a:r>
              <a:rPr lang="en-US" sz="2000" dirty="0">
                <a:latin typeface="+mj-lt"/>
                <a:ea typeface="Tomorrow" pitchFamily="34" charset="-122"/>
                <a:cs typeface="Tomorrow" pitchFamily="34" charset="-120"/>
              </a:rPr>
              <a:t> </a:t>
            </a:r>
            <a:r>
              <a:rPr lang="en-US" sz="2000" dirty="0" err="1">
                <a:latin typeface="+mj-lt"/>
                <a:ea typeface="Tomorrow" pitchFamily="34" charset="-122"/>
                <a:cs typeface="Tomorrow" pitchFamily="34" charset="-120"/>
              </a:rPr>
              <a:t>sonuçlar</a:t>
            </a:r>
            <a:r>
              <a:rPr lang="en-US" sz="2000" dirty="0">
                <a:latin typeface="+mj-lt"/>
                <a:ea typeface="Tomorrow" pitchFamily="34" charset="-122"/>
                <a:cs typeface="Tomorrow" pitchFamily="34" charset="-120"/>
              </a:rPr>
              <a:t> </a:t>
            </a:r>
            <a:r>
              <a:rPr lang="en-US" sz="2000" dirty="0" err="1">
                <a:latin typeface="+mj-lt"/>
                <a:ea typeface="Tomorrow" pitchFamily="34" charset="-122"/>
                <a:cs typeface="Tomorrow" pitchFamily="34" charset="-120"/>
              </a:rPr>
              <a:t>çıkarır</a:t>
            </a:r>
            <a:r>
              <a:rPr lang="en-US" sz="2000" dirty="0">
                <a:latin typeface="+mj-lt"/>
                <a:ea typeface="Tomorrow" pitchFamily="34" charset="-122"/>
                <a:cs typeface="Tomorrow" pitchFamily="34" charset="-120"/>
              </a:rPr>
              <a:t>.</a:t>
            </a:r>
            <a:endParaRPr lang="en-US" sz="2000" dirty="0">
              <a:latin typeface="+mj-lt"/>
            </a:endParaRPr>
          </a:p>
        </p:txBody>
      </p:sp>
      <p:sp>
        <p:nvSpPr>
          <p:cNvPr id="19" name="Shape 7">
            <a:extLst>
              <a:ext uri="{FF2B5EF4-FFF2-40B4-BE49-F238E27FC236}">
                <a16:creationId xmlns:a16="http://schemas.microsoft.com/office/drawing/2014/main" id="{19084FAD-55CC-4421-9E32-EBDDD9930B77}"/>
              </a:ext>
            </a:extLst>
          </p:cNvPr>
          <p:cNvSpPr/>
          <p:nvPr/>
        </p:nvSpPr>
        <p:spPr>
          <a:xfrm>
            <a:off x="11538585" y="4076700"/>
            <a:ext cx="510302" cy="510302"/>
          </a:xfrm>
          <a:prstGeom prst="roundRect">
            <a:avLst>
              <a:gd name="adj" fmla="val 6667"/>
            </a:avLst>
          </a:prstGeom>
          <a:solidFill>
            <a:srgbClr val="7030A0"/>
          </a:solidFill>
          <a:ln/>
        </p:spPr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20" name="Text 8">
            <a:extLst>
              <a:ext uri="{FF2B5EF4-FFF2-40B4-BE49-F238E27FC236}">
                <a16:creationId xmlns:a16="http://schemas.microsoft.com/office/drawing/2014/main" id="{D0FC9949-14A5-F57F-E77D-391DFB880D6B}"/>
              </a:ext>
            </a:extLst>
          </p:cNvPr>
          <p:cNvSpPr/>
          <p:nvPr/>
        </p:nvSpPr>
        <p:spPr>
          <a:xfrm>
            <a:off x="12275701" y="4154566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latin typeface="+mj-lt"/>
                <a:ea typeface="Tomorrow Semi Bold" pitchFamily="34" charset="-122"/>
                <a:cs typeface="Tomorrow Semi Bold" pitchFamily="34" charset="-120"/>
              </a:rPr>
              <a:t>Yeni İş ve Fırsatlar</a:t>
            </a:r>
            <a:endParaRPr lang="en-US" sz="2200" b="1" dirty="0">
              <a:latin typeface="+mj-lt"/>
            </a:endParaRPr>
          </a:p>
        </p:txBody>
      </p:sp>
      <p:sp>
        <p:nvSpPr>
          <p:cNvPr id="21" name="Text 9">
            <a:extLst>
              <a:ext uri="{FF2B5EF4-FFF2-40B4-BE49-F238E27FC236}">
                <a16:creationId xmlns:a16="http://schemas.microsoft.com/office/drawing/2014/main" id="{0A0B2325-1462-53DE-4FF7-00AA162874E0}"/>
              </a:ext>
            </a:extLst>
          </p:cNvPr>
          <p:cNvSpPr/>
          <p:nvPr/>
        </p:nvSpPr>
        <p:spPr>
          <a:xfrm>
            <a:off x="12275701" y="4644985"/>
            <a:ext cx="3954899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2000" dirty="0" err="1">
                <a:latin typeface="+mj-lt"/>
                <a:ea typeface="Tomorrow" pitchFamily="34" charset="-122"/>
                <a:cs typeface="Tomorrow" pitchFamily="34" charset="-120"/>
              </a:rPr>
              <a:t>Yapay</a:t>
            </a:r>
            <a:r>
              <a:rPr lang="en-US" sz="2000" dirty="0">
                <a:latin typeface="+mj-lt"/>
                <a:ea typeface="Tomorrow" pitchFamily="34" charset="-122"/>
                <a:cs typeface="Tomorrow" pitchFamily="34" charset="-120"/>
              </a:rPr>
              <a:t> </a:t>
            </a:r>
            <a:r>
              <a:rPr lang="en-US" sz="2000" dirty="0" err="1">
                <a:latin typeface="+mj-lt"/>
                <a:ea typeface="Tomorrow" pitchFamily="34" charset="-122"/>
                <a:cs typeface="Tomorrow" pitchFamily="34" charset="-120"/>
              </a:rPr>
              <a:t>zeka</a:t>
            </a:r>
            <a:r>
              <a:rPr lang="en-US" sz="2000" dirty="0">
                <a:latin typeface="+mj-lt"/>
                <a:ea typeface="Tomorrow" pitchFamily="34" charset="-122"/>
                <a:cs typeface="Tomorrow" pitchFamily="34" charset="-120"/>
              </a:rPr>
              <a:t> </a:t>
            </a:r>
            <a:r>
              <a:rPr lang="en-US" sz="2000" dirty="0" err="1">
                <a:latin typeface="+mj-lt"/>
                <a:ea typeface="Tomorrow" pitchFamily="34" charset="-122"/>
                <a:cs typeface="Tomorrow" pitchFamily="34" charset="-120"/>
              </a:rPr>
              <a:t>sektöründe</a:t>
            </a:r>
            <a:r>
              <a:rPr lang="en-US" sz="2000" dirty="0">
                <a:latin typeface="+mj-lt"/>
                <a:ea typeface="Tomorrow" pitchFamily="34" charset="-122"/>
                <a:cs typeface="Tomorrow" pitchFamily="34" charset="-120"/>
              </a:rPr>
              <a:t> yeni </a:t>
            </a:r>
            <a:r>
              <a:rPr lang="en-US" sz="2000" dirty="0" err="1">
                <a:latin typeface="+mj-lt"/>
                <a:ea typeface="Tomorrow" pitchFamily="34" charset="-122"/>
                <a:cs typeface="Tomorrow" pitchFamily="34" charset="-120"/>
              </a:rPr>
              <a:t>beceriler</a:t>
            </a:r>
            <a:r>
              <a:rPr lang="en-US" sz="2000" dirty="0">
                <a:latin typeface="+mj-lt"/>
                <a:ea typeface="Tomorrow" pitchFamily="34" charset="-122"/>
                <a:cs typeface="Tomorrow" pitchFamily="34" charset="-120"/>
              </a:rPr>
              <a:t> </a:t>
            </a:r>
            <a:r>
              <a:rPr lang="en-US" sz="2000" dirty="0" err="1">
                <a:latin typeface="+mj-lt"/>
                <a:ea typeface="Tomorrow" pitchFamily="34" charset="-122"/>
                <a:cs typeface="Tomorrow" pitchFamily="34" charset="-120"/>
              </a:rPr>
              <a:t>ve</a:t>
            </a:r>
            <a:r>
              <a:rPr lang="en-US" sz="2000" dirty="0">
                <a:latin typeface="+mj-lt"/>
                <a:ea typeface="Tomorrow" pitchFamily="34" charset="-122"/>
                <a:cs typeface="Tomorrow" pitchFamily="34" charset="-120"/>
              </a:rPr>
              <a:t> </a:t>
            </a:r>
            <a:r>
              <a:rPr lang="en-US" sz="2000" dirty="0" err="1">
                <a:latin typeface="+mj-lt"/>
                <a:ea typeface="Tomorrow" pitchFamily="34" charset="-122"/>
                <a:cs typeface="Tomorrow" pitchFamily="34" charset="-120"/>
              </a:rPr>
              <a:t>iş</a:t>
            </a:r>
            <a:r>
              <a:rPr lang="en-US" sz="2000" dirty="0">
                <a:latin typeface="+mj-lt"/>
                <a:ea typeface="Tomorrow" pitchFamily="34" charset="-122"/>
                <a:cs typeface="Tomorrow" pitchFamily="34" charset="-120"/>
              </a:rPr>
              <a:t> </a:t>
            </a:r>
            <a:r>
              <a:rPr lang="en-US" sz="2000" dirty="0" err="1">
                <a:latin typeface="+mj-lt"/>
                <a:ea typeface="Tomorrow" pitchFamily="34" charset="-122"/>
                <a:cs typeface="Tomorrow" pitchFamily="34" charset="-120"/>
              </a:rPr>
              <a:t>alanları</a:t>
            </a:r>
            <a:r>
              <a:rPr lang="en-US" sz="2000" dirty="0">
                <a:latin typeface="+mj-lt"/>
                <a:ea typeface="Tomorrow" pitchFamily="34" charset="-122"/>
                <a:cs typeface="Tomorrow" pitchFamily="34" charset="-120"/>
              </a:rPr>
              <a:t> </a:t>
            </a:r>
            <a:r>
              <a:rPr lang="en-US" sz="2000" dirty="0" err="1">
                <a:latin typeface="+mj-lt"/>
                <a:ea typeface="Tomorrow" pitchFamily="34" charset="-122"/>
                <a:cs typeface="Tomorrow" pitchFamily="34" charset="-120"/>
              </a:rPr>
              <a:t>oluşur</a:t>
            </a:r>
            <a:r>
              <a:rPr lang="en-US" sz="2000" dirty="0">
                <a:latin typeface="+mj-lt"/>
                <a:ea typeface="Tomorrow" pitchFamily="34" charset="-122"/>
                <a:cs typeface="Tomorrow" pitchFamily="34" charset="-120"/>
              </a:rPr>
              <a:t>.</a:t>
            </a:r>
            <a:endParaRPr lang="en-US" sz="2000" dirty="0">
              <a:latin typeface="+mj-lt"/>
            </a:endParaRPr>
          </a:p>
        </p:txBody>
      </p:sp>
      <p:pic>
        <p:nvPicPr>
          <p:cNvPr id="22" name="Image 0" descr="preencoded.png">
            <a:extLst>
              <a:ext uri="{FF2B5EF4-FFF2-40B4-BE49-F238E27FC236}">
                <a16:creationId xmlns:a16="http://schemas.microsoft.com/office/drawing/2014/main" id="{88D094D4-FB7E-C954-0662-2700F081BD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4465" y="6178886"/>
            <a:ext cx="14630400" cy="2835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58293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6687E4-C720-3035-FED0-4A3E759EC9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C389494C-08D6-FF42-C136-0DD5011FE5A3}"/>
              </a:ext>
            </a:extLst>
          </p:cNvPr>
          <p:cNvSpPr/>
          <p:nvPr/>
        </p:nvSpPr>
        <p:spPr>
          <a:xfrm flipH="1" flipV="1">
            <a:off x="1028700" y="1758017"/>
            <a:ext cx="9525" cy="8528991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3" name="AutoShape 3">
            <a:extLst>
              <a:ext uri="{FF2B5EF4-FFF2-40B4-BE49-F238E27FC236}">
                <a16:creationId xmlns:a16="http://schemas.microsoft.com/office/drawing/2014/main" id="{D621D64D-84CC-B202-65B7-698D8F784830}"/>
              </a:ext>
            </a:extLst>
          </p:cNvPr>
          <p:cNvSpPr/>
          <p:nvPr/>
        </p:nvSpPr>
        <p:spPr>
          <a:xfrm>
            <a:off x="1028700" y="9253537"/>
            <a:ext cx="17259300" cy="4763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AB62E2CD-B43A-C556-A0C6-DF0541B0455D}"/>
              </a:ext>
            </a:extLst>
          </p:cNvPr>
          <p:cNvSpPr txBox="1"/>
          <p:nvPr/>
        </p:nvSpPr>
        <p:spPr>
          <a:xfrm>
            <a:off x="2066924" y="1943100"/>
            <a:ext cx="10351621" cy="6155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tr-TR" sz="4000" b="1" dirty="0"/>
              <a:t>Yapay Zekanın Günlük Hayattaki Uygulamaları</a:t>
            </a:r>
            <a:endParaRPr lang="en-US" sz="4000" b="1" dirty="0"/>
          </a:p>
        </p:txBody>
      </p:sp>
      <p:grpSp>
        <p:nvGrpSpPr>
          <p:cNvPr id="6" name="Group 6">
            <a:extLst>
              <a:ext uri="{FF2B5EF4-FFF2-40B4-BE49-F238E27FC236}">
                <a16:creationId xmlns:a16="http://schemas.microsoft.com/office/drawing/2014/main" id="{6234D2F2-7F7D-AEAF-0FBE-EE5D46399417}"/>
              </a:ext>
            </a:extLst>
          </p:cNvPr>
          <p:cNvGrpSpPr/>
          <p:nvPr/>
        </p:nvGrpSpPr>
        <p:grpSpPr>
          <a:xfrm>
            <a:off x="1" y="9849937"/>
            <a:ext cx="18288000" cy="437063"/>
            <a:chOff x="-159127" y="-28575"/>
            <a:chExt cx="5606107" cy="1351377"/>
          </a:xfrm>
        </p:grpSpPr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E8841648-18F9-4364-A500-7FBDF2805308}"/>
                </a:ext>
              </a:extLst>
            </p:cNvPr>
            <p:cNvSpPr/>
            <p:nvPr/>
          </p:nvSpPr>
          <p:spPr>
            <a:xfrm>
              <a:off x="-159127" y="0"/>
              <a:ext cx="5606107" cy="1322802"/>
            </a:xfrm>
            <a:custGeom>
              <a:avLst/>
              <a:gdLst/>
              <a:ahLst/>
              <a:cxnLst/>
              <a:rect l="l" t="t" r="r" b="b"/>
              <a:pathLst>
                <a:path w="5446980" h="812800">
                  <a:moveTo>
                    <a:pt x="0" y="0"/>
                  </a:moveTo>
                  <a:lnTo>
                    <a:pt x="5446980" y="0"/>
                  </a:lnTo>
                  <a:lnTo>
                    <a:pt x="544698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670AB"/>
            </a:solidFill>
          </p:spPr>
          <p:txBody>
            <a:bodyPr/>
            <a:lstStyle/>
            <a:p>
              <a:endParaRPr lang="tr-TR" dirty="0"/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87FCA7EA-32F3-37C7-AED7-3F4067F77DE7}"/>
                </a:ext>
              </a:extLst>
            </p:cNvPr>
            <p:cNvSpPr txBox="1"/>
            <p:nvPr/>
          </p:nvSpPr>
          <p:spPr>
            <a:xfrm>
              <a:off x="0" y="-28575"/>
              <a:ext cx="5446980" cy="841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7" name="Grup 36">
            <a:extLst>
              <a:ext uri="{FF2B5EF4-FFF2-40B4-BE49-F238E27FC236}">
                <a16:creationId xmlns:a16="http://schemas.microsoft.com/office/drawing/2014/main" id="{02FD4625-0993-1DF6-7ACF-FEFF3D92B703}"/>
              </a:ext>
            </a:extLst>
          </p:cNvPr>
          <p:cNvGrpSpPr/>
          <p:nvPr/>
        </p:nvGrpSpPr>
        <p:grpSpPr>
          <a:xfrm>
            <a:off x="1372956" y="9366204"/>
            <a:ext cx="3656244" cy="425496"/>
            <a:chOff x="1019247" y="9229014"/>
            <a:chExt cx="3656244" cy="425496"/>
          </a:xfrm>
        </p:grpSpPr>
        <p:grpSp>
          <p:nvGrpSpPr>
            <p:cNvPr id="38" name="Group 13">
              <a:extLst>
                <a:ext uri="{FF2B5EF4-FFF2-40B4-BE49-F238E27FC236}">
                  <a16:creationId xmlns:a16="http://schemas.microsoft.com/office/drawing/2014/main" id="{F8B4A9AD-9706-0667-BA70-5B40A4CB381C}"/>
                </a:ext>
              </a:extLst>
            </p:cNvPr>
            <p:cNvGrpSpPr/>
            <p:nvPr/>
          </p:nvGrpSpPr>
          <p:grpSpPr>
            <a:xfrm rot="16200000">
              <a:off x="3173079" y="9229014"/>
              <a:ext cx="425496" cy="425496"/>
              <a:chOff x="0" y="0"/>
              <a:chExt cx="812800" cy="812800"/>
            </a:xfrm>
          </p:grpSpPr>
          <p:sp>
            <p:nvSpPr>
              <p:cNvPr id="48" name="Freeform 14">
                <a:extLst>
                  <a:ext uri="{FF2B5EF4-FFF2-40B4-BE49-F238E27FC236}">
                    <a16:creationId xmlns:a16="http://schemas.microsoft.com/office/drawing/2014/main" id="{BF2D89CA-92C9-7F15-EFE1-30FDB99E8671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3964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49" name="TextBox 15">
                <a:extLst>
                  <a:ext uri="{FF2B5EF4-FFF2-40B4-BE49-F238E27FC236}">
                    <a16:creationId xmlns:a16="http://schemas.microsoft.com/office/drawing/2014/main" id="{CA23FCAE-1A77-8AA1-1F3F-4DCA6A562902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  <p:grpSp>
          <p:nvGrpSpPr>
            <p:cNvPr id="39" name="Group 7">
              <a:extLst>
                <a:ext uri="{FF2B5EF4-FFF2-40B4-BE49-F238E27FC236}">
                  <a16:creationId xmlns:a16="http://schemas.microsoft.com/office/drawing/2014/main" id="{156BCE50-8133-7509-ABDB-F7884F21CEF0}"/>
                </a:ext>
              </a:extLst>
            </p:cNvPr>
            <p:cNvGrpSpPr/>
            <p:nvPr/>
          </p:nvGrpSpPr>
          <p:grpSpPr>
            <a:xfrm rot="16200000">
              <a:off x="1019247" y="9229014"/>
              <a:ext cx="425496" cy="425496"/>
              <a:chOff x="0" y="0"/>
              <a:chExt cx="812800" cy="812800"/>
            </a:xfrm>
          </p:grpSpPr>
          <p:sp>
            <p:nvSpPr>
              <p:cNvPr id="46" name="Freeform 8">
                <a:extLst>
                  <a:ext uri="{FF2B5EF4-FFF2-40B4-BE49-F238E27FC236}">
                    <a16:creationId xmlns:a16="http://schemas.microsoft.com/office/drawing/2014/main" id="{A22A04BD-2BFB-009D-3894-BE711AA89FCB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9F5F6"/>
              </a:solidFill>
              <a:ln w="9525" cap="sq">
                <a:solidFill>
                  <a:srgbClr val="000000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tr-TR" dirty="0"/>
              </a:p>
            </p:txBody>
          </p:sp>
          <p:sp>
            <p:nvSpPr>
              <p:cNvPr id="47" name="TextBox 9">
                <a:extLst>
                  <a:ext uri="{FF2B5EF4-FFF2-40B4-BE49-F238E27FC236}">
                    <a16:creationId xmlns:a16="http://schemas.microsoft.com/office/drawing/2014/main" id="{92FF2657-9B83-6B62-70F6-9C9C122992FB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  <p:grpSp>
          <p:nvGrpSpPr>
            <p:cNvPr id="40" name="Group 10">
              <a:extLst>
                <a:ext uri="{FF2B5EF4-FFF2-40B4-BE49-F238E27FC236}">
                  <a16:creationId xmlns:a16="http://schemas.microsoft.com/office/drawing/2014/main" id="{0E5F9173-178B-7AF1-A12B-2D74A96B4856}"/>
                </a:ext>
              </a:extLst>
            </p:cNvPr>
            <p:cNvGrpSpPr/>
            <p:nvPr/>
          </p:nvGrpSpPr>
          <p:grpSpPr>
            <a:xfrm rot="16200000">
              <a:off x="2096163" y="9229014"/>
              <a:ext cx="425496" cy="425496"/>
              <a:chOff x="0" y="0"/>
              <a:chExt cx="812800" cy="812800"/>
            </a:xfrm>
          </p:grpSpPr>
          <p:sp>
            <p:nvSpPr>
              <p:cNvPr id="44" name="Freeform 11">
                <a:extLst>
                  <a:ext uri="{FF2B5EF4-FFF2-40B4-BE49-F238E27FC236}">
                    <a16:creationId xmlns:a16="http://schemas.microsoft.com/office/drawing/2014/main" id="{9AE4AB38-37C7-9A31-95B9-F01DCCBFB33E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670AB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45" name="TextBox 12">
                <a:extLst>
                  <a:ext uri="{FF2B5EF4-FFF2-40B4-BE49-F238E27FC236}">
                    <a16:creationId xmlns:a16="http://schemas.microsoft.com/office/drawing/2014/main" id="{58FB52DE-BD32-CA1A-35BF-1CA99825F903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 dirty="0"/>
              </a:p>
            </p:txBody>
          </p:sp>
        </p:grpSp>
        <p:grpSp>
          <p:nvGrpSpPr>
            <p:cNvPr id="41" name="Group 16">
              <a:extLst>
                <a:ext uri="{FF2B5EF4-FFF2-40B4-BE49-F238E27FC236}">
                  <a16:creationId xmlns:a16="http://schemas.microsoft.com/office/drawing/2014/main" id="{21BD0F0B-79A7-6339-0775-BF60F5EBD23D}"/>
                </a:ext>
              </a:extLst>
            </p:cNvPr>
            <p:cNvGrpSpPr/>
            <p:nvPr/>
          </p:nvGrpSpPr>
          <p:grpSpPr>
            <a:xfrm rot="16200000">
              <a:off x="4249995" y="9229014"/>
              <a:ext cx="425496" cy="425496"/>
              <a:chOff x="0" y="0"/>
              <a:chExt cx="812800" cy="812800"/>
            </a:xfrm>
          </p:grpSpPr>
          <p:sp>
            <p:nvSpPr>
              <p:cNvPr id="42" name="Freeform 17">
                <a:extLst>
                  <a:ext uri="{FF2B5EF4-FFF2-40B4-BE49-F238E27FC236}">
                    <a16:creationId xmlns:a16="http://schemas.microsoft.com/office/drawing/2014/main" id="{4078C265-0E34-0128-2291-72B5EE4D5F3E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670AB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43" name="TextBox 18">
                <a:extLst>
                  <a:ext uri="{FF2B5EF4-FFF2-40B4-BE49-F238E27FC236}">
                    <a16:creationId xmlns:a16="http://schemas.microsoft.com/office/drawing/2014/main" id="{046DDA17-4BE2-0AC4-028F-07F985E5E294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</p:grpSp>
      <p:sp>
        <p:nvSpPr>
          <p:cNvPr id="50" name="Freeform 20">
            <a:extLst>
              <a:ext uri="{FF2B5EF4-FFF2-40B4-BE49-F238E27FC236}">
                <a16:creationId xmlns:a16="http://schemas.microsoft.com/office/drawing/2014/main" id="{C9006000-CCE4-A780-F4FB-53DEBA0001E1}"/>
              </a:ext>
            </a:extLst>
          </p:cNvPr>
          <p:cNvSpPr/>
          <p:nvPr/>
        </p:nvSpPr>
        <p:spPr>
          <a:xfrm>
            <a:off x="191244" y="164835"/>
            <a:ext cx="1332756" cy="1321065"/>
          </a:xfrm>
          <a:custGeom>
            <a:avLst/>
            <a:gdLst/>
            <a:ahLst/>
            <a:cxnLst/>
            <a:rect l="l" t="t" r="r" b="b"/>
            <a:pathLst>
              <a:path w="1607834" h="1902762">
                <a:moveTo>
                  <a:pt x="0" y="0"/>
                </a:moveTo>
                <a:lnTo>
                  <a:pt x="1607833" y="0"/>
                </a:lnTo>
                <a:lnTo>
                  <a:pt x="1607833" y="1902762"/>
                </a:lnTo>
                <a:lnTo>
                  <a:pt x="0" y="190276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51" name="Freeform 19">
            <a:extLst>
              <a:ext uri="{FF2B5EF4-FFF2-40B4-BE49-F238E27FC236}">
                <a16:creationId xmlns:a16="http://schemas.microsoft.com/office/drawing/2014/main" id="{EE9816CA-64B6-05CB-B6BF-23E7EF495AF0}"/>
              </a:ext>
            </a:extLst>
          </p:cNvPr>
          <p:cNvSpPr/>
          <p:nvPr/>
        </p:nvSpPr>
        <p:spPr>
          <a:xfrm>
            <a:off x="15916303" y="127968"/>
            <a:ext cx="2371697" cy="1510332"/>
          </a:xfrm>
          <a:custGeom>
            <a:avLst/>
            <a:gdLst/>
            <a:ahLst/>
            <a:cxnLst/>
            <a:rect l="l" t="t" r="r" b="b"/>
            <a:pathLst>
              <a:path w="3286097" h="2361769">
                <a:moveTo>
                  <a:pt x="0" y="0"/>
                </a:moveTo>
                <a:lnTo>
                  <a:pt x="3286097" y="0"/>
                </a:lnTo>
                <a:lnTo>
                  <a:pt x="3286097" y="2361769"/>
                </a:lnTo>
                <a:lnTo>
                  <a:pt x="0" y="23617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4241" t="-72174" r="-41104" b="-85709"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26DD2887-B399-7F6D-9847-2410C1A1E777}"/>
              </a:ext>
            </a:extLst>
          </p:cNvPr>
          <p:cNvSpPr/>
          <p:nvPr/>
        </p:nvSpPr>
        <p:spPr>
          <a:xfrm>
            <a:off x="0" y="9867900"/>
            <a:ext cx="18288000" cy="427821"/>
          </a:xfrm>
          <a:custGeom>
            <a:avLst/>
            <a:gdLst/>
            <a:ahLst/>
            <a:cxnLst/>
            <a:rect l="l" t="t" r="r" b="b"/>
            <a:pathLst>
              <a:path w="5446980" h="812800">
                <a:moveTo>
                  <a:pt x="0" y="0"/>
                </a:moveTo>
                <a:lnTo>
                  <a:pt x="5446980" y="0"/>
                </a:lnTo>
                <a:lnTo>
                  <a:pt x="5446980" y="812800"/>
                </a:lnTo>
                <a:lnTo>
                  <a:pt x="0" y="812800"/>
                </a:lnTo>
                <a:close/>
              </a:path>
            </a:pathLst>
          </a:custGeom>
          <a:solidFill>
            <a:srgbClr val="0670AB"/>
          </a:solidFill>
        </p:spPr>
        <p:txBody>
          <a:bodyPr/>
          <a:lstStyle/>
          <a:p>
            <a:r>
              <a:rPr lang="tr-TR" dirty="0">
                <a:solidFill>
                  <a:schemeClr val="bg1"/>
                </a:solidFill>
                <a:latin typeface="Sarabun" panose="020B0604020202020204" charset="-34"/>
                <a:cs typeface="Sarabun" panose="020B0604020202020204" charset="-34"/>
              </a:rPr>
              <a:t>TKD İstanbul Öğrenci Gelişim Akademisi - 2</a:t>
            </a:r>
          </a:p>
        </p:txBody>
      </p:sp>
      <p:pic>
        <p:nvPicPr>
          <p:cNvPr id="12" name="Resim 11" descr="kişi, şahıs, el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622DBE18-F48C-4C77-2818-D24DA072C6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6478" y="2400300"/>
            <a:ext cx="4171950" cy="6457058"/>
          </a:xfrm>
          <a:prstGeom prst="rect">
            <a:avLst/>
          </a:prstGeom>
        </p:spPr>
      </p:pic>
      <p:graphicFrame>
        <p:nvGraphicFramePr>
          <p:cNvPr id="53" name="TextBox 5">
            <a:extLst>
              <a:ext uri="{FF2B5EF4-FFF2-40B4-BE49-F238E27FC236}">
                <a16:creationId xmlns:a16="http://schemas.microsoft.com/office/drawing/2014/main" id="{68092971-D580-12AF-179F-96DE10034967}"/>
              </a:ext>
            </a:extLst>
          </p:cNvPr>
          <p:cNvGraphicFramePr/>
          <p:nvPr/>
        </p:nvGraphicFramePr>
        <p:xfrm>
          <a:off x="2669441" y="3369062"/>
          <a:ext cx="10351621" cy="3693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2262602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B9E152-AC9F-DC3B-94B9-DA27F6828C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94B29763-D1E3-C276-8BC3-D168B40FCD45}"/>
              </a:ext>
            </a:extLst>
          </p:cNvPr>
          <p:cNvSpPr/>
          <p:nvPr/>
        </p:nvSpPr>
        <p:spPr>
          <a:xfrm flipH="1" flipV="1">
            <a:off x="1028700" y="1758017"/>
            <a:ext cx="9525" cy="8528991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3" name="AutoShape 3">
            <a:extLst>
              <a:ext uri="{FF2B5EF4-FFF2-40B4-BE49-F238E27FC236}">
                <a16:creationId xmlns:a16="http://schemas.microsoft.com/office/drawing/2014/main" id="{8E5640E7-75F3-EA6E-0510-2AE5ABF66DB5}"/>
              </a:ext>
            </a:extLst>
          </p:cNvPr>
          <p:cNvSpPr/>
          <p:nvPr/>
        </p:nvSpPr>
        <p:spPr>
          <a:xfrm>
            <a:off x="1028700" y="9253537"/>
            <a:ext cx="17259300" cy="4763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8EBE42A5-1C5C-FA88-0F36-87B0C6E9BBDA}"/>
              </a:ext>
            </a:extLst>
          </p:cNvPr>
          <p:cNvSpPr txBox="1"/>
          <p:nvPr/>
        </p:nvSpPr>
        <p:spPr>
          <a:xfrm>
            <a:off x="3968190" y="1923263"/>
            <a:ext cx="10351621" cy="7357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50"/>
              </a:lnSpc>
            </a:pPr>
            <a:r>
              <a:rPr lang="en-US" sz="6000" b="1" dirty="0" err="1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Yapay</a:t>
            </a:r>
            <a:r>
              <a:rPr lang="en-US" sz="6000" b="1" dirty="0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 </a:t>
            </a:r>
            <a:r>
              <a:rPr lang="en-US" sz="6000" b="1" dirty="0" err="1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Zekanın</a:t>
            </a:r>
            <a:r>
              <a:rPr lang="en-US" sz="6000" b="1" dirty="0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 </a:t>
            </a:r>
            <a:r>
              <a:rPr lang="en-US" sz="6000" b="1" dirty="0" err="1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Götürüleri</a:t>
            </a:r>
            <a:endParaRPr lang="en-US" sz="6000" b="1" dirty="0">
              <a:solidFill>
                <a:srgbClr val="1D1D1B"/>
              </a:solidFill>
              <a:latin typeface="+mj-lt"/>
              <a:ea typeface="Tomorrow Semi Bold" pitchFamily="34" charset="-122"/>
              <a:cs typeface="Tomorrow Semi Bold" pitchFamily="34" charset="-120"/>
            </a:endParaRPr>
          </a:p>
        </p:txBody>
      </p:sp>
      <p:grpSp>
        <p:nvGrpSpPr>
          <p:cNvPr id="6" name="Group 6">
            <a:extLst>
              <a:ext uri="{FF2B5EF4-FFF2-40B4-BE49-F238E27FC236}">
                <a16:creationId xmlns:a16="http://schemas.microsoft.com/office/drawing/2014/main" id="{F0015D77-2CC4-4490-F28B-0283CDD7E631}"/>
              </a:ext>
            </a:extLst>
          </p:cNvPr>
          <p:cNvGrpSpPr/>
          <p:nvPr/>
        </p:nvGrpSpPr>
        <p:grpSpPr>
          <a:xfrm>
            <a:off x="1" y="9849937"/>
            <a:ext cx="18288000" cy="437063"/>
            <a:chOff x="-159127" y="-28575"/>
            <a:chExt cx="5606107" cy="1351377"/>
          </a:xfrm>
        </p:grpSpPr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74A71C62-4539-A626-8D59-E4979D8144C4}"/>
                </a:ext>
              </a:extLst>
            </p:cNvPr>
            <p:cNvSpPr/>
            <p:nvPr/>
          </p:nvSpPr>
          <p:spPr>
            <a:xfrm>
              <a:off x="-159127" y="0"/>
              <a:ext cx="5606107" cy="1322802"/>
            </a:xfrm>
            <a:custGeom>
              <a:avLst/>
              <a:gdLst/>
              <a:ahLst/>
              <a:cxnLst/>
              <a:rect l="l" t="t" r="r" b="b"/>
              <a:pathLst>
                <a:path w="5446980" h="812800">
                  <a:moveTo>
                    <a:pt x="0" y="0"/>
                  </a:moveTo>
                  <a:lnTo>
                    <a:pt x="5446980" y="0"/>
                  </a:lnTo>
                  <a:lnTo>
                    <a:pt x="544698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670AB"/>
            </a:solidFill>
          </p:spPr>
          <p:txBody>
            <a:bodyPr/>
            <a:lstStyle/>
            <a:p>
              <a:endParaRPr lang="tr-TR" dirty="0"/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EA3189E2-CC6B-F7CD-F812-A3C775E6EE87}"/>
                </a:ext>
              </a:extLst>
            </p:cNvPr>
            <p:cNvSpPr txBox="1"/>
            <p:nvPr/>
          </p:nvSpPr>
          <p:spPr>
            <a:xfrm>
              <a:off x="0" y="-28575"/>
              <a:ext cx="5446980" cy="841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7" name="Grup 36">
            <a:extLst>
              <a:ext uri="{FF2B5EF4-FFF2-40B4-BE49-F238E27FC236}">
                <a16:creationId xmlns:a16="http://schemas.microsoft.com/office/drawing/2014/main" id="{B3E45368-C02D-0372-2929-2267B2CD8600}"/>
              </a:ext>
            </a:extLst>
          </p:cNvPr>
          <p:cNvGrpSpPr/>
          <p:nvPr/>
        </p:nvGrpSpPr>
        <p:grpSpPr>
          <a:xfrm>
            <a:off x="1372956" y="9366204"/>
            <a:ext cx="3656244" cy="425496"/>
            <a:chOff x="1019247" y="9229014"/>
            <a:chExt cx="3656244" cy="425496"/>
          </a:xfrm>
        </p:grpSpPr>
        <p:grpSp>
          <p:nvGrpSpPr>
            <p:cNvPr id="38" name="Group 13">
              <a:extLst>
                <a:ext uri="{FF2B5EF4-FFF2-40B4-BE49-F238E27FC236}">
                  <a16:creationId xmlns:a16="http://schemas.microsoft.com/office/drawing/2014/main" id="{6EFE51F3-3913-D2DD-3AA3-EDFC54E1EB1E}"/>
                </a:ext>
              </a:extLst>
            </p:cNvPr>
            <p:cNvGrpSpPr/>
            <p:nvPr/>
          </p:nvGrpSpPr>
          <p:grpSpPr>
            <a:xfrm rot="16200000">
              <a:off x="3173079" y="9229014"/>
              <a:ext cx="425496" cy="425496"/>
              <a:chOff x="0" y="0"/>
              <a:chExt cx="812800" cy="812800"/>
            </a:xfrm>
          </p:grpSpPr>
          <p:sp>
            <p:nvSpPr>
              <p:cNvPr id="48" name="Freeform 14">
                <a:extLst>
                  <a:ext uri="{FF2B5EF4-FFF2-40B4-BE49-F238E27FC236}">
                    <a16:creationId xmlns:a16="http://schemas.microsoft.com/office/drawing/2014/main" id="{DA07F69F-9292-8CBD-177C-19F62480415E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3964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49" name="TextBox 15">
                <a:extLst>
                  <a:ext uri="{FF2B5EF4-FFF2-40B4-BE49-F238E27FC236}">
                    <a16:creationId xmlns:a16="http://schemas.microsoft.com/office/drawing/2014/main" id="{0BB0F052-4E19-ED50-77EE-0CCA3F928141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  <p:grpSp>
          <p:nvGrpSpPr>
            <p:cNvPr id="39" name="Group 7">
              <a:extLst>
                <a:ext uri="{FF2B5EF4-FFF2-40B4-BE49-F238E27FC236}">
                  <a16:creationId xmlns:a16="http://schemas.microsoft.com/office/drawing/2014/main" id="{4DA642F2-326B-5DE7-6F33-FB6B1B1D01BF}"/>
                </a:ext>
              </a:extLst>
            </p:cNvPr>
            <p:cNvGrpSpPr/>
            <p:nvPr/>
          </p:nvGrpSpPr>
          <p:grpSpPr>
            <a:xfrm rot="16200000">
              <a:off x="1019247" y="9229014"/>
              <a:ext cx="425496" cy="425496"/>
              <a:chOff x="0" y="0"/>
              <a:chExt cx="812800" cy="812800"/>
            </a:xfrm>
          </p:grpSpPr>
          <p:sp>
            <p:nvSpPr>
              <p:cNvPr id="46" name="Freeform 8">
                <a:extLst>
                  <a:ext uri="{FF2B5EF4-FFF2-40B4-BE49-F238E27FC236}">
                    <a16:creationId xmlns:a16="http://schemas.microsoft.com/office/drawing/2014/main" id="{ADE5AB0D-A291-41A8-9860-BCF0B7E77A77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9F5F6"/>
              </a:solidFill>
              <a:ln w="9525" cap="sq">
                <a:solidFill>
                  <a:srgbClr val="000000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tr-TR" dirty="0"/>
              </a:p>
            </p:txBody>
          </p:sp>
          <p:sp>
            <p:nvSpPr>
              <p:cNvPr id="47" name="TextBox 9">
                <a:extLst>
                  <a:ext uri="{FF2B5EF4-FFF2-40B4-BE49-F238E27FC236}">
                    <a16:creationId xmlns:a16="http://schemas.microsoft.com/office/drawing/2014/main" id="{62F7A9A2-9032-4E14-4FE4-94E0D3A5B6AC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  <p:grpSp>
          <p:nvGrpSpPr>
            <p:cNvPr id="40" name="Group 10">
              <a:extLst>
                <a:ext uri="{FF2B5EF4-FFF2-40B4-BE49-F238E27FC236}">
                  <a16:creationId xmlns:a16="http://schemas.microsoft.com/office/drawing/2014/main" id="{31D82755-6EFE-96C4-001B-3156D9EA6375}"/>
                </a:ext>
              </a:extLst>
            </p:cNvPr>
            <p:cNvGrpSpPr/>
            <p:nvPr/>
          </p:nvGrpSpPr>
          <p:grpSpPr>
            <a:xfrm rot="16200000">
              <a:off x="2096163" y="9229014"/>
              <a:ext cx="425496" cy="425496"/>
              <a:chOff x="0" y="0"/>
              <a:chExt cx="812800" cy="812800"/>
            </a:xfrm>
          </p:grpSpPr>
          <p:sp>
            <p:nvSpPr>
              <p:cNvPr id="44" name="Freeform 11">
                <a:extLst>
                  <a:ext uri="{FF2B5EF4-FFF2-40B4-BE49-F238E27FC236}">
                    <a16:creationId xmlns:a16="http://schemas.microsoft.com/office/drawing/2014/main" id="{BFB10183-0039-7926-8399-3E5A6EE28151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670AB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45" name="TextBox 12">
                <a:extLst>
                  <a:ext uri="{FF2B5EF4-FFF2-40B4-BE49-F238E27FC236}">
                    <a16:creationId xmlns:a16="http://schemas.microsoft.com/office/drawing/2014/main" id="{64F5E86F-7C62-02B4-6D56-BBABF793C6D6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 dirty="0"/>
              </a:p>
            </p:txBody>
          </p:sp>
        </p:grpSp>
        <p:grpSp>
          <p:nvGrpSpPr>
            <p:cNvPr id="41" name="Group 16">
              <a:extLst>
                <a:ext uri="{FF2B5EF4-FFF2-40B4-BE49-F238E27FC236}">
                  <a16:creationId xmlns:a16="http://schemas.microsoft.com/office/drawing/2014/main" id="{800BD495-D3A7-4241-040D-EA88A872873E}"/>
                </a:ext>
              </a:extLst>
            </p:cNvPr>
            <p:cNvGrpSpPr/>
            <p:nvPr/>
          </p:nvGrpSpPr>
          <p:grpSpPr>
            <a:xfrm rot="16200000">
              <a:off x="4249995" y="9229014"/>
              <a:ext cx="425496" cy="425496"/>
              <a:chOff x="0" y="0"/>
              <a:chExt cx="812800" cy="812800"/>
            </a:xfrm>
          </p:grpSpPr>
          <p:sp>
            <p:nvSpPr>
              <p:cNvPr id="42" name="Freeform 17">
                <a:extLst>
                  <a:ext uri="{FF2B5EF4-FFF2-40B4-BE49-F238E27FC236}">
                    <a16:creationId xmlns:a16="http://schemas.microsoft.com/office/drawing/2014/main" id="{1010E972-6E7F-AC27-C6F0-C7228399A6B6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670AB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43" name="TextBox 18">
                <a:extLst>
                  <a:ext uri="{FF2B5EF4-FFF2-40B4-BE49-F238E27FC236}">
                    <a16:creationId xmlns:a16="http://schemas.microsoft.com/office/drawing/2014/main" id="{97CC6882-3D01-9179-4211-1467079DFB98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</p:grpSp>
      <p:sp>
        <p:nvSpPr>
          <p:cNvPr id="50" name="Freeform 20">
            <a:extLst>
              <a:ext uri="{FF2B5EF4-FFF2-40B4-BE49-F238E27FC236}">
                <a16:creationId xmlns:a16="http://schemas.microsoft.com/office/drawing/2014/main" id="{53A8EDFB-5CE2-9DCF-A4AE-E3B66ED706C4}"/>
              </a:ext>
            </a:extLst>
          </p:cNvPr>
          <p:cNvSpPr/>
          <p:nvPr/>
        </p:nvSpPr>
        <p:spPr>
          <a:xfrm>
            <a:off x="191244" y="164835"/>
            <a:ext cx="1332756" cy="1321065"/>
          </a:xfrm>
          <a:custGeom>
            <a:avLst/>
            <a:gdLst/>
            <a:ahLst/>
            <a:cxnLst/>
            <a:rect l="l" t="t" r="r" b="b"/>
            <a:pathLst>
              <a:path w="1607834" h="1902762">
                <a:moveTo>
                  <a:pt x="0" y="0"/>
                </a:moveTo>
                <a:lnTo>
                  <a:pt x="1607833" y="0"/>
                </a:lnTo>
                <a:lnTo>
                  <a:pt x="1607833" y="1902762"/>
                </a:lnTo>
                <a:lnTo>
                  <a:pt x="0" y="190276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51" name="Freeform 19">
            <a:extLst>
              <a:ext uri="{FF2B5EF4-FFF2-40B4-BE49-F238E27FC236}">
                <a16:creationId xmlns:a16="http://schemas.microsoft.com/office/drawing/2014/main" id="{85E6AF41-3DF1-3D22-70C2-63F5B59BAA29}"/>
              </a:ext>
            </a:extLst>
          </p:cNvPr>
          <p:cNvSpPr/>
          <p:nvPr/>
        </p:nvSpPr>
        <p:spPr>
          <a:xfrm>
            <a:off x="15916303" y="127968"/>
            <a:ext cx="2371697" cy="1510332"/>
          </a:xfrm>
          <a:custGeom>
            <a:avLst/>
            <a:gdLst/>
            <a:ahLst/>
            <a:cxnLst/>
            <a:rect l="l" t="t" r="r" b="b"/>
            <a:pathLst>
              <a:path w="3286097" h="2361769">
                <a:moveTo>
                  <a:pt x="0" y="0"/>
                </a:moveTo>
                <a:lnTo>
                  <a:pt x="3286097" y="0"/>
                </a:lnTo>
                <a:lnTo>
                  <a:pt x="3286097" y="2361769"/>
                </a:lnTo>
                <a:lnTo>
                  <a:pt x="0" y="23617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4241" t="-72174" r="-41104" b="-85709"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490B9988-0A86-B544-4E34-2D529D3A9BB4}"/>
              </a:ext>
            </a:extLst>
          </p:cNvPr>
          <p:cNvSpPr/>
          <p:nvPr/>
        </p:nvSpPr>
        <p:spPr>
          <a:xfrm>
            <a:off x="0" y="9867900"/>
            <a:ext cx="18288000" cy="427821"/>
          </a:xfrm>
          <a:custGeom>
            <a:avLst/>
            <a:gdLst/>
            <a:ahLst/>
            <a:cxnLst/>
            <a:rect l="l" t="t" r="r" b="b"/>
            <a:pathLst>
              <a:path w="5446980" h="812800">
                <a:moveTo>
                  <a:pt x="0" y="0"/>
                </a:moveTo>
                <a:lnTo>
                  <a:pt x="5446980" y="0"/>
                </a:lnTo>
                <a:lnTo>
                  <a:pt x="5446980" y="812800"/>
                </a:lnTo>
                <a:lnTo>
                  <a:pt x="0" y="812800"/>
                </a:lnTo>
                <a:close/>
              </a:path>
            </a:pathLst>
          </a:custGeom>
          <a:solidFill>
            <a:srgbClr val="0670AB"/>
          </a:solidFill>
        </p:spPr>
        <p:txBody>
          <a:bodyPr/>
          <a:lstStyle/>
          <a:p>
            <a:r>
              <a:rPr lang="tr-TR" dirty="0">
                <a:solidFill>
                  <a:schemeClr val="bg1"/>
                </a:solidFill>
                <a:latin typeface="Sarabun" panose="020B0604020202020204" charset="-34"/>
                <a:cs typeface="Sarabun" panose="020B0604020202020204" charset="-34"/>
              </a:rPr>
              <a:t>TKD İstanbul Öğrenci Gelişim Akademisi - 2</a:t>
            </a:r>
          </a:p>
        </p:txBody>
      </p:sp>
      <p:sp>
        <p:nvSpPr>
          <p:cNvPr id="15" name="Text 2">
            <a:extLst>
              <a:ext uri="{FF2B5EF4-FFF2-40B4-BE49-F238E27FC236}">
                <a16:creationId xmlns:a16="http://schemas.microsoft.com/office/drawing/2014/main" id="{55171361-170B-0833-375A-F7A267F53A0A}"/>
              </a:ext>
            </a:extLst>
          </p:cNvPr>
          <p:cNvSpPr/>
          <p:nvPr/>
        </p:nvSpPr>
        <p:spPr>
          <a:xfrm>
            <a:off x="3391496" y="4154566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 err="1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İş</a:t>
            </a:r>
            <a:r>
              <a:rPr lang="en-US" sz="2200" b="1" dirty="0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 </a:t>
            </a:r>
            <a:r>
              <a:rPr lang="en-US" sz="2200" b="1" dirty="0" err="1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Kaybı</a:t>
            </a:r>
            <a:r>
              <a:rPr lang="en-US" sz="2200" b="1" dirty="0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 </a:t>
            </a:r>
            <a:r>
              <a:rPr lang="en-US" sz="2200" b="1" dirty="0" err="1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Endişesi</a:t>
            </a:r>
            <a:endParaRPr lang="en-US" sz="2200" b="1" dirty="0">
              <a:latin typeface="+mj-lt"/>
            </a:endParaRPr>
          </a:p>
        </p:txBody>
      </p:sp>
      <p:sp>
        <p:nvSpPr>
          <p:cNvPr id="16" name="Text 3">
            <a:extLst>
              <a:ext uri="{FF2B5EF4-FFF2-40B4-BE49-F238E27FC236}">
                <a16:creationId xmlns:a16="http://schemas.microsoft.com/office/drawing/2014/main" id="{2C1B5475-45B4-E98C-1054-C8B58772D1BD}"/>
              </a:ext>
            </a:extLst>
          </p:cNvPr>
          <p:cNvSpPr/>
          <p:nvPr/>
        </p:nvSpPr>
        <p:spPr>
          <a:xfrm>
            <a:off x="3391496" y="4644985"/>
            <a:ext cx="5403890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800" dirty="0" err="1">
                <a:latin typeface="+mj-lt"/>
                <a:ea typeface="Tomorrow" pitchFamily="34" charset="-122"/>
                <a:cs typeface="Tomorrow" pitchFamily="34" charset="-120"/>
              </a:rPr>
              <a:t>Otomasyon</a:t>
            </a:r>
            <a:r>
              <a:rPr lang="en-US" sz="1800" dirty="0">
                <a:latin typeface="+mj-lt"/>
                <a:ea typeface="Tomorrow" pitchFamily="34" charset="-122"/>
                <a:cs typeface="Tomorrow" pitchFamily="34" charset="-120"/>
              </a:rPr>
              <a:t> </a:t>
            </a:r>
            <a:r>
              <a:rPr lang="en-US" sz="1800" dirty="0" err="1">
                <a:latin typeface="+mj-lt"/>
                <a:ea typeface="Tomorrow" pitchFamily="34" charset="-122"/>
                <a:cs typeface="Tomorrow" pitchFamily="34" charset="-120"/>
              </a:rPr>
              <a:t>bazı</a:t>
            </a:r>
            <a:r>
              <a:rPr lang="en-US" sz="1800" dirty="0">
                <a:latin typeface="+mj-lt"/>
                <a:ea typeface="Tomorrow" pitchFamily="34" charset="-122"/>
                <a:cs typeface="Tomorrow" pitchFamily="34" charset="-120"/>
              </a:rPr>
              <a:t> </a:t>
            </a:r>
            <a:r>
              <a:rPr lang="en-US" sz="1800" dirty="0" err="1">
                <a:latin typeface="+mj-lt"/>
                <a:ea typeface="Tomorrow" pitchFamily="34" charset="-122"/>
                <a:cs typeface="Tomorrow" pitchFamily="34" charset="-120"/>
              </a:rPr>
              <a:t>işleri</a:t>
            </a:r>
            <a:r>
              <a:rPr lang="en-US" sz="1800" dirty="0">
                <a:latin typeface="+mj-lt"/>
                <a:ea typeface="Tomorrow" pitchFamily="34" charset="-122"/>
                <a:cs typeface="Tomorrow" pitchFamily="34" charset="-120"/>
              </a:rPr>
              <a:t> </a:t>
            </a:r>
            <a:r>
              <a:rPr lang="en-US" sz="1800" dirty="0" err="1">
                <a:latin typeface="+mj-lt"/>
                <a:ea typeface="Tomorrow" pitchFamily="34" charset="-122"/>
                <a:cs typeface="Tomorrow" pitchFamily="34" charset="-120"/>
              </a:rPr>
              <a:t>azaltabilir</a:t>
            </a:r>
            <a:r>
              <a:rPr lang="en-US" sz="1800" dirty="0">
                <a:latin typeface="+mj-lt"/>
                <a:ea typeface="Tomorrow" pitchFamily="34" charset="-122"/>
                <a:cs typeface="Tomorrow" pitchFamily="34" charset="-120"/>
              </a:rPr>
              <a:t>.</a:t>
            </a:r>
            <a:endParaRPr lang="en-US" sz="1800" dirty="0">
              <a:latin typeface="+mj-lt"/>
            </a:endParaRPr>
          </a:p>
        </p:txBody>
      </p:sp>
      <p:sp>
        <p:nvSpPr>
          <p:cNvPr id="23" name="Text 5">
            <a:extLst>
              <a:ext uri="{FF2B5EF4-FFF2-40B4-BE49-F238E27FC236}">
                <a16:creationId xmlns:a16="http://schemas.microsoft.com/office/drawing/2014/main" id="{E2A68D70-6CCF-DB46-3E59-AF4D2F3D7AF0}"/>
              </a:ext>
            </a:extLst>
          </p:cNvPr>
          <p:cNvSpPr/>
          <p:nvPr/>
        </p:nvSpPr>
        <p:spPr>
          <a:xfrm>
            <a:off x="7976115" y="4154566"/>
            <a:ext cx="337839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 err="1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Gizlilik</a:t>
            </a:r>
            <a:r>
              <a:rPr lang="en-US" sz="2200" b="1" dirty="0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 </a:t>
            </a:r>
            <a:r>
              <a:rPr lang="en-US" sz="2200" b="1" dirty="0" err="1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Sorunları</a:t>
            </a:r>
            <a:endParaRPr lang="en-US" sz="2200" b="1" dirty="0">
              <a:latin typeface="+mj-lt"/>
            </a:endParaRPr>
          </a:p>
        </p:txBody>
      </p:sp>
      <p:sp>
        <p:nvSpPr>
          <p:cNvPr id="24" name="Text 6">
            <a:extLst>
              <a:ext uri="{FF2B5EF4-FFF2-40B4-BE49-F238E27FC236}">
                <a16:creationId xmlns:a16="http://schemas.microsoft.com/office/drawing/2014/main" id="{0DC7152C-FC00-1F0B-CA7B-B232002320C6}"/>
              </a:ext>
            </a:extLst>
          </p:cNvPr>
          <p:cNvSpPr/>
          <p:nvPr/>
        </p:nvSpPr>
        <p:spPr>
          <a:xfrm>
            <a:off x="7976115" y="4644985"/>
            <a:ext cx="3530085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800" dirty="0">
                <a:latin typeface="+mj-lt"/>
                <a:ea typeface="Tomorrow" pitchFamily="34" charset="-122"/>
                <a:cs typeface="Tomorrow" pitchFamily="34" charset="-120"/>
              </a:rPr>
              <a:t>Veri </a:t>
            </a:r>
            <a:r>
              <a:rPr lang="en-US" sz="1800" dirty="0" err="1">
                <a:latin typeface="+mj-lt"/>
                <a:ea typeface="Tomorrow" pitchFamily="34" charset="-122"/>
                <a:cs typeface="Tomorrow" pitchFamily="34" charset="-120"/>
              </a:rPr>
              <a:t>güvenliği</a:t>
            </a:r>
            <a:r>
              <a:rPr lang="en-US" sz="1800" dirty="0">
                <a:latin typeface="+mj-lt"/>
                <a:ea typeface="Tomorrow" pitchFamily="34" charset="-122"/>
                <a:cs typeface="Tomorrow" pitchFamily="34" charset="-120"/>
              </a:rPr>
              <a:t> </a:t>
            </a:r>
            <a:r>
              <a:rPr lang="en-US" sz="1800" dirty="0" err="1">
                <a:latin typeface="+mj-lt"/>
                <a:ea typeface="Tomorrow" pitchFamily="34" charset="-122"/>
                <a:cs typeface="Tomorrow" pitchFamily="34" charset="-120"/>
              </a:rPr>
              <a:t>ve</a:t>
            </a:r>
            <a:r>
              <a:rPr lang="en-US" sz="1800" dirty="0">
                <a:latin typeface="+mj-lt"/>
                <a:ea typeface="Tomorrow" pitchFamily="34" charset="-122"/>
                <a:cs typeface="Tomorrow" pitchFamily="34" charset="-120"/>
              </a:rPr>
              <a:t> </a:t>
            </a:r>
            <a:r>
              <a:rPr lang="en-US" sz="1800" dirty="0" err="1">
                <a:latin typeface="+mj-lt"/>
                <a:ea typeface="Tomorrow" pitchFamily="34" charset="-122"/>
                <a:cs typeface="Tomorrow" pitchFamily="34" charset="-120"/>
              </a:rPr>
              <a:t>mahremiyet</a:t>
            </a:r>
            <a:r>
              <a:rPr lang="en-US" sz="1800" dirty="0">
                <a:latin typeface="+mj-lt"/>
                <a:ea typeface="Tomorrow" pitchFamily="34" charset="-122"/>
                <a:cs typeface="Tomorrow" pitchFamily="34" charset="-120"/>
              </a:rPr>
              <a:t> </a:t>
            </a:r>
            <a:r>
              <a:rPr lang="en-US" sz="1800" dirty="0" err="1">
                <a:latin typeface="+mj-lt"/>
                <a:ea typeface="Tomorrow" pitchFamily="34" charset="-122"/>
                <a:cs typeface="Tomorrow" pitchFamily="34" charset="-120"/>
              </a:rPr>
              <a:t>riskleri</a:t>
            </a:r>
            <a:r>
              <a:rPr lang="en-US" sz="1800" dirty="0">
                <a:latin typeface="+mj-lt"/>
                <a:ea typeface="Tomorrow" pitchFamily="34" charset="-122"/>
                <a:cs typeface="Tomorrow" pitchFamily="34" charset="-120"/>
              </a:rPr>
              <a:t> </a:t>
            </a:r>
            <a:r>
              <a:rPr lang="en-US" sz="1800" dirty="0" err="1">
                <a:latin typeface="+mj-lt"/>
                <a:ea typeface="Tomorrow" pitchFamily="34" charset="-122"/>
                <a:cs typeface="Tomorrow" pitchFamily="34" charset="-120"/>
              </a:rPr>
              <a:t>mevcuttur</a:t>
            </a:r>
            <a:r>
              <a:rPr lang="en-US" sz="1800" dirty="0">
                <a:latin typeface="+mj-lt"/>
                <a:ea typeface="Tomorrow" pitchFamily="34" charset="-122"/>
                <a:cs typeface="Tomorrow" pitchFamily="34" charset="-120"/>
              </a:rPr>
              <a:t>. (</a:t>
            </a:r>
            <a:r>
              <a:rPr lang="en-US" sz="1800" dirty="0" err="1">
                <a:latin typeface="+mj-lt"/>
                <a:ea typeface="Syne" pitchFamily="34" charset="-122"/>
                <a:cs typeface="Syne" pitchFamily="34" charset="-120"/>
              </a:rPr>
              <a:t>Kişisel</a:t>
            </a:r>
            <a:r>
              <a:rPr lang="en-US" sz="1800" dirty="0">
                <a:latin typeface="+mj-lt"/>
                <a:ea typeface="Syne" pitchFamily="34" charset="-122"/>
                <a:cs typeface="Syne" pitchFamily="34" charset="-120"/>
              </a:rPr>
              <a:t> </a:t>
            </a:r>
            <a:r>
              <a:rPr lang="en-US" sz="1800" dirty="0" err="1">
                <a:latin typeface="+mj-lt"/>
                <a:ea typeface="Syne" pitchFamily="34" charset="-122"/>
                <a:cs typeface="Syne" pitchFamily="34" charset="-120"/>
              </a:rPr>
              <a:t>verilerin</a:t>
            </a:r>
            <a:r>
              <a:rPr lang="en-US" sz="1800" dirty="0">
                <a:latin typeface="+mj-lt"/>
                <a:ea typeface="Syne" pitchFamily="34" charset="-122"/>
                <a:cs typeface="Syne" pitchFamily="34" charset="-120"/>
              </a:rPr>
              <a:t> </a:t>
            </a:r>
            <a:r>
              <a:rPr lang="en-US" sz="1800" dirty="0" err="1">
                <a:latin typeface="+mj-lt"/>
                <a:ea typeface="Syne" pitchFamily="34" charset="-122"/>
                <a:cs typeface="Syne" pitchFamily="34" charset="-120"/>
              </a:rPr>
              <a:t>kötüye</a:t>
            </a:r>
            <a:r>
              <a:rPr lang="en-US" sz="1800" dirty="0">
                <a:latin typeface="+mj-lt"/>
                <a:ea typeface="Syne" pitchFamily="34" charset="-122"/>
                <a:cs typeface="Syne" pitchFamily="34" charset="-120"/>
              </a:rPr>
              <a:t> </a:t>
            </a:r>
            <a:r>
              <a:rPr lang="en-US" sz="1800" dirty="0" err="1">
                <a:latin typeface="+mj-lt"/>
                <a:ea typeface="Syne" pitchFamily="34" charset="-122"/>
                <a:cs typeface="Syne" pitchFamily="34" charset="-120"/>
              </a:rPr>
              <a:t>kullanımı</a:t>
            </a:r>
            <a:r>
              <a:rPr lang="en-US" sz="1800" dirty="0">
                <a:latin typeface="+mj-lt"/>
                <a:ea typeface="Syne" pitchFamily="34" charset="-122"/>
                <a:cs typeface="Syne" pitchFamily="34" charset="-120"/>
              </a:rPr>
              <a:t> </a:t>
            </a:r>
            <a:r>
              <a:rPr lang="en-US" sz="1800" dirty="0" err="1">
                <a:latin typeface="+mj-lt"/>
                <a:ea typeface="Syne" pitchFamily="34" charset="-122"/>
                <a:cs typeface="Syne" pitchFamily="34" charset="-120"/>
              </a:rPr>
              <a:t>tehlikesi</a:t>
            </a:r>
            <a:r>
              <a:rPr lang="en-US" sz="1800" dirty="0">
                <a:latin typeface="+mj-lt"/>
                <a:ea typeface="Syne" pitchFamily="34" charset="-122"/>
                <a:cs typeface="Syne" pitchFamily="34" charset="-120"/>
              </a:rPr>
              <a:t> </a:t>
            </a:r>
            <a:r>
              <a:rPr lang="en-US" sz="1800" dirty="0" err="1">
                <a:latin typeface="+mj-lt"/>
                <a:ea typeface="Syne" pitchFamily="34" charset="-122"/>
                <a:cs typeface="Syne" pitchFamily="34" charset="-120"/>
              </a:rPr>
              <a:t>artar</a:t>
            </a:r>
            <a:r>
              <a:rPr lang="en-US" sz="1800" dirty="0">
                <a:latin typeface="+mj-lt"/>
                <a:ea typeface="Tomorrow" pitchFamily="34" charset="-122"/>
                <a:cs typeface="Tomorrow" pitchFamily="34" charset="-120"/>
              </a:rPr>
              <a:t>)</a:t>
            </a:r>
            <a:endParaRPr lang="en-US" sz="1800" dirty="0">
              <a:latin typeface="+mj-lt"/>
            </a:endParaRPr>
          </a:p>
        </p:txBody>
      </p:sp>
      <p:sp>
        <p:nvSpPr>
          <p:cNvPr id="10" name="Text 5">
            <a:extLst>
              <a:ext uri="{FF2B5EF4-FFF2-40B4-BE49-F238E27FC236}">
                <a16:creationId xmlns:a16="http://schemas.microsoft.com/office/drawing/2014/main" id="{80C13A2D-AE57-100E-577F-976573D19DBF}"/>
              </a:ext>
            </a:extLst>
          </p:cNvPr>
          <p:cNvSpPr/>
          <p:nvPr/>
        </p:nvSpPr>
        <p:spPr>
          <a:xfrm>
            <a:off x="12624315" y="4154566"/>
            <a:ext cx="337839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 err="1">
                <a:latin typeface="+mj-lt"/>
                <a:ea typeface="Syne Extra Bold" pitchFamily="34" charset="-122"/>
                <a:cs typeface="Syne Extra Bold" pitchFamily="34" charset="-120"/>
              </a:rPr>
              <a:t>Etik</a:t>
            </a:r>
            <a:r>
              <a:rPr lang="en-US" sz="2200" b="1" dirty="0">
                <a:latin typeface="+mj-lt"/>
                <a:ea typeface="Syne Extra Bold" pitchFamily="34" charset="-122"/>
                <a:cs typeface="Syne Extra Bold" pitchFamily="34" charset="-120"/>
              </a:rPr>
              <a:t> </a:t>
            </a:r>
            <a:r>
              <a:rPr lang="en-US" sz="2200" b="1" dirty="0" err="1">
                <a:latin typeface="+mj-lt"/>
                <a:ea typeface="Syne Extra Bold" pitchFamily="34" charset="-122"/>
                <a:cs typeface="Syne Extra Bold" pitchFamily="34" charset="-120"/>
              </a:rPr>
              <a:t>Sorunlar</a:t>
            </a:r>
            <a:endParaRPr lang="en-US" sz="2200" dirty="0">
              <a:latin typeface="+mj-lt"/>
            </a:endParaRPr>
          </a:p>
        </p:txBody>
      </p:sp>
      <p:sp>
        <p:nvSpPr>
          <p:cNvPr id="12" name="Text 6">
            <a:extLst>
              <a:ext uri="{FF2B5EF4-FFF2-40B4-BE49-F238E27FC236}">
                <a16:creationId xmlns:a16="http://schemas.microsoft.com/office/drawing/2014/main" id="{9DD81573-3CF8-5C09-EEA6-EF1C25D8F397}"/>
              </a:ext>
            </a:extLst>
          </p:cNvPr>
          <p:cNvSpPr/>
          <p:nvPr/>
        </p:nvSpPr>
        <p:spPr>
          <a:xfrm>
            <a:off x="12624315" y="4644985"/>
            <a:ext cx="3530085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800" dirty="0" err="1">
                <a:latin typeface="+mj-lt"/>
                <a:ea typeface="Syne" pitchFamily="34" charset="-122"/>
                <a:cs typeface="Syne" pitchFamily="34" charset="-120"/>
              </a:rPr>
              <a:t>Yanlış</a:t>
            </a:r>
            <a:r>
              <a:rPr lang="en-US" sz="1800" dirty="0">
                <a:latin typeface="+mj-lt"/>
                <a:ea typeface="Syne" pitchFamily="34" charset="-122"/>
                <a:cs typeface="Syne" pitchFamily="34" charset="-120"/>
              </a:rPr>
              <a:t> </a:t>
            </a:r>
            <a:r>
              <a:rPr lang="en-US" sz="1800" dirty="0" err="1">
                <a:latin typeface="+mj-lt"/>
                <a:ea typeface="Syne" pitchFamily="34" charset="-122"/>
                <a:cs typeface="Syne" pitchFamily="34" charset="-120"/>
              </a:rPr>
              <a:t>kullanım</a:t>
            </a:r>
            <a:r>
              <a:rPr lang="en-US" sz="1800" dirty="0">
                <a:latin typeface="+mj-lt"/>
                <a:ea typeface="Syne" pitchFamily="34" charset="-122"/>
                <a:cs typeface="Syne" pitchFamily="34" charset="-120"/>
              </a:rPr>
              <a:t> </a:t>
            </a:r>
            <a:r>
              <a:rPr lang="en-US" sz="1800" dirty="0" err="1">
                <a:latin typeface="+mj-lt"/>
                <a:ea typeface="Syne" pitchFamily="34" charset="-122"/>
                <a:cs typeface="Syne" pitchFamily="34" charset="-120"/>
              </a:rPr>
              <a:t>veya</a:t>
            </a:r>
            <a:r>
              <a:rPr lang="en-US" sz="1800" dirty="0">
                <a:latin typeface="+mj-lt"/>
                <a:ea typeface="Syne" pitchFamily="34" charset="-122"/>
                <a:cs typeface="Syne" pitchFamily="34" charset="-120"/>
              </a:rPr>
              <a:t> </a:t>
            </a:r>
            <a:r>
              <a:rPr lang="en-US" sz="1800" dirty="0" err="1">
                <a:latin typeface="+mj-lt"/>
                <a:ea typeface="Syne" pitchFamily="34" charset="-122"/>
                <a:cs typeface="Syne" pitchFamily="34" charset="-120"/>
              </a:rPr>
              <a:t>önyargılı</a:t>
            </a:r>
            <a:r>
              <a:rPr lang="en-US" sz="1800" dirty="0">
                <a:latin typeface="+mj-lt"/>
                <a:ea typeface="Syne" pitchFamily="34" charset="-122"/>
                <a:cs typeface="Syne" pitchFamily="34" charset="-120"/>
              </a:rPr>
              <a:t> </a:t>
            </a:r>
            <a:r>
              <a:rPr lang="en-US" sz="1800" dirty="0" err="1">
                <a:latin typeface="+mj-lt"/>
                <a:ea typeface="Syne" pitchFamily="34" charset="-122"/>
                <a:cs typeface="Syne" pitchFamily="34" charset="-120"/>
              </a:rPr>
              <a:t>algoritmalar</a:t>
            </a:r>
            <a:r>
              <a:rPr lang="en-US" sz="1800" dirty="0">
                <a:latin typeface="+mj-lt"/>
                <a:ea typeface="Syne" pitchFamily="34" charset="-122"/>
                <a:cs typeface="Syne" pitchFamily="34" charset="-120"/>
              </a:rPr>
              <a:t> </a:t>
            </a:r>
            <a:r>
              <a:rPr lang="en-US" sz="1800" dirty="0" err="1">
                <a:latin typeface="+mj-lt"/>
                <a:ea typeface="Syne" pitchFamily="34" charset="-122"/>
                <a:cs typeface="Syne" pitchFamily="34" charset="-120"/>
              </a:rPr>
              <a:t>sorun</a:t>
            </a:r>
            <a:r>
              <a:rPr lang="en-US" sz="1800" dirty="0">
                <a:latin typeface="+mj-lt"/>
                <a:ea typeface="Syne" pitchFamily="34" charset="-122"/>
                <a:cs typeface="Syne" pitchFamily="34" charset="-120"/>
              </a:rPr>
              <a:t> </a:t>
            </a:r>
            <a:r>
              <a:rPr lang="en-US" sz="1800" dirty="0" err="1">
                <a:latin typeface="+mj-lt"/>
                <a:ea typeface="Syne" pitchFamily="34" charset="-122"/>
                <a:cs typeface="Syne" pitchFamily="34" charset="-120"/>
              </a:rPr>
              <a:t>yaratır</a:t>
            </a:r>
            <a:r>
              <a:rPr lang="en-US" sz="1800" dirty="0">
                <a:latin typeface="+mj-lt"/>
                <a:ea typeface="Syne" pitchFamily="34" charset="-122"/>
                <a:cs typeface="Syne" pitchFamily="34" charset="-120"/>
              </a:rPr>
              <a:t>.</a:t>
            </a:r>
            <a:endParaRPr lang="en-US" sz="1800" dirty="0">
              <a:latin typeface="+mj-lt"/>
            </a:endParaRPr>
          </a:p>
        </p:txBody>
      </p:sp>
      <p:sp>
        <p:nvSpPr>
          <p:cNvPr id="14" name="Shape 1">
            <a:extLst>
              <a:ext uri="{FF2B5EF4-FFF2-40B4-BE49-F238E27FC236}">
                <a16:creationId xmlns:a16="http://schemas.microsoft.com/office/drawing/2014/main" id="{18EFFB3A-A72E-1332-1B9E-5D4975A124CD}"/>
              </a:ext>
            </a:extLst>
          </p:cNvPr>
          <p:cNvSpPr/>
          <p:nvPr/>
        </p:nvSpPr>
        <p:spPr>
          <a:xfrm>
            <a:off x="2580327" y="4076700"/>
            <a:ext cx="510302" cy="510302"/>
          </a:xfrm>
          <a:prstGeom prst="roundRect">
            <a:avLst>
              <a:gd name="adj" fmla="val 18669"/>
            </a:avLst>
          </a:prstGeom>
          <a:solidFill>
            <a:srgbClr val="547808"/>
          </a:solidFill>
          <a:ln w="7620">
            <a:solidFill>
              <a:srgbClr val="6D9121"/>
            </a:solidFill>
            <a:prstDash val="soli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8" name="Shape 4">
            <a:extLst>
              <a:ext uri="{FF2B5EF4-FFF2-40B4-BE49-F238E27FC236}">
                <a16:creationId xmlns:a16="http://schemas.microsoft.com/office/drawing/2014/main" id="{847C0C50-3D95-27DF-4BC8-466F4B9E2E99}"/>
              </a:ext>
            </a:extLst>
          </p:cNvPr>
          <p:cNvSpPr/>
          <p:nvPr/>
        </p:nvSpPr>
        <p:spPr>
          <a:xfrm>
            <a:off x="7239000" y="4076700"/>
            <a:ext cx="510302" cy="510302"/>
          </a:xfrm>
          <a:prstGeom prst="roundRect">
            <a:avLst>
              <a:gd name="adj" fmla="val 18669"/>
            </a:avLst>
          </a:prstGeom>
          <a:solidFill>
            <a:srgbClr val="FF0000"/>
          </a:solidFill>
          <a:ln w="7620">
            <a:solidFill>
              <a:srgbClr val="6D912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9" name="Shape 7">
            <a:extLst>
              <a:ext uri="{FF2B5EF4-FFF2-40B4-BE49-F238E27FC236}">
                <a16:creationId xmlns:a16="http://schemas.microsoft.com/office/drawing/2014/main" id="{3CD4CE8C-CC72-7783-AAC9-6C45E0762339}"/>
              </a:ext>
            </a:extLst>
          </p:cNvPr>
          <p:cNvSpPr/>
          <p:nvPr/>
        </p:nvSpPr>
        <p:spPr>
          <a:xfrm>
            <a:off x="11897673" y="4111485"/>
            <a:ext cx="510302" cy="510302"/>
          </a:xfrm>
          <a:prstGeom prst="roundRect">
            <a:avLst>
              <a:gd name="adj" fmla="val 18669"/>
            </a:avLst>
          </a:prstGeom>
          <a:solidFill>
            <a:srgbClr val="7030A0"/>
          </a:solidFill>
          <a:ln w="7620">
            <a:solidFill>
              <a:srgbClr val="6D9121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pic>
        <p:nvPicPr>
          <p:cNvPr id="20" name="Image 0" descr="preencoded.png">
            <a:extLst>
              <a:ext uri="{FF2B5EF4-FFF2-40B4-BE49-F238E27FC236}">
                <a16:creationId xmlns:a16="http://schemas.microsoft.com/office/drawing/2014/main" id="{420CE456-7639-BE04-E6F5-B6509328E2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33600" y="6122483"/>
            <a:ext cx="14630400" cy="2835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164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9F34C4-9CCE-4F8E-9E50-235986D2FF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89E58D90-DF03-9371-81E8-F8EFA33E5050}"/>
              </a:ext>
            </a:extLst>
          </p:cNvPr>
          <p:cNvSpPr/>
          <p:nvPr/>
        </p:nvSpPr>
        <p:spPr>
          <a:xfrm flipH="1" flipV="1">
            <a:off x="1028700" y="1758017"/>
            <a:ext cx="9525" cy="8528991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3" name="AutoShape 3">
            <a:extLst>
              <a:ext uri="{FF2B5EF4-FFF2-40B4-BE49-F238E27FC236}">
                <a16:creationId xmlns:a16="http://schemas.microsoft.com/office/drawing/2014/main" id="{9E8A44C5-4BFD-2D27-C9ED-F33979AF356E}"/>
              </a:ext>
            </a:extLst>
          </p:cNvPr>
          <p:cNvSpPr/>
          <p:nvPr/>
        </p:nvSpPr>
        <p:spPr>
          <a:xfrm>
            <a:off x="1028700" y="9253537"/>
            <a:ext cx="17259300" cy="4763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2E1BBD54-3692-7A8E-875D-8EE13D907564}"/>
              </a:ext>
            </a:extLst>
          </p:cNvPr>
          <p:cNvSpPr txBox="1"/>
          <p:nvPr/>
        </p:nvSpPr>
        <p:spPr>
          <a:xfrm>
            <a:off x="3968190" y="1923263"/>
            <a:ext cx="10351621" cy="6840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indent="0" algn="l">
              <a:lnSpc>
                <a:spcPts val="4950"/>
              </a:lnSpc>
              <a:buNone/>
            </a:pPr>
            <a:r>
              <a:rPr lang="en-US" sz="6000" b="1" dirty="0" err="1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Yapay</a:t>
            </a:r>
            <a:r>
              <a:rPr lang="en-US" sz="6000" b="1" dirty="0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 </a:t>
            </a:r>
            <a:r>
              <a:rPr lang="en-US" sz="6000" b="1" dirty="0" err="1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Zekadan</a:t>
            </a:r>
            <a:r>
              <a:rPr lang="en-US" sz="6000" b="1" dirty="0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 </a:t>
            </a:r>
            <a:r>
              <a:rPr lang="en-US" sz="6000" b="1" dirty="0" err="1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Korkmalı</a:t>
            </a:r>
            <a:r>
              <a:rPr lang="en-US" sz="6000" b="1" dirty="0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 </a:t>
            </a:r>
            <a:r>
              <a:rPr lang="en-US" sz="6000" b="1" dirty="0" err="1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mıyız</a:t>
            </a:r>
            <a:r>
              <a:rPr lang="en-US" sz="6000" b="1" dirty="0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?</a:t>
            </a:r>
            <a:endParaRPr lang="en-US" sz="6000" b="1" dirty="0">
              <a:latin typeface="+mj-lt"/>
            </a:endParaRPr>
          </a:p>
        </p:txBody>
      </p:sp>
      <p:grpSp>
        <p:nvGrpSpPr>
          <p:cNvPr id="6" name="Group 6">
            <a:extLst>
              <a:ext uri="{FF2B5EF4-FFF2-40B4-BE49-F238E27FC236}">
                <a16:creationId xmlns:a16="http://schemas.microsoft.com/office/drawing/2014/main" id="{98DBF153-BCB5-E6B9-3DB1-A3DB3375819E}"/>
              </a:ext>
            </a:extLst>
          </p:cNvPr>
          <p:cNvGrpSpPr/>
          <p:nvPr/>
        </p:nvGrpSpPr>
        <p:grpSpPr>
          <a:xfrm>
            <a:off x="1" y="9849937"/>
            <a:ext cx="18288000" cy="437063"/>
            <a:chOff x="-159127" y="-28575"/>
            <a:chExt cx="5606107" cy="1351377"/>
          </a:xfrm>
        </p:grpSpPr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8F237C4E-617C-2C64-0989-982AB440DB4F}"/>
                </a:ext>
              </a:extLst>
            </p:cNvPr>
            <p:cNvSpPr/>
            <p:nvPr/>
          </p:nvSpPr>
          <p:spPr>
            <a:xfrm>
              <a:off x="-159127" y="0"/>
              <a:ext cx="5606107" cy="1322802"/>
            </a:xfrm>
            <a:custGeom>
              <a:avLst/>
              <a:gdLst/>
              <a:ahLst/>
              <a:cxnLst/>
              <a:rect l="l" t="t" r="r" b="b"/>
              <a:pathLst>
                <a:path w="5446980" h="812800">
                  <a:moveTo>
                    <a:pt x="0" y="0"/>
                  </a:moveTo>
                  <a:lnTo>
                    <a:pt x="5446980" y="0"/>
                  </a:lnTo>
                  <a:lnTo>
                    <a:pt x="544698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670AB"/>
            </a:solidFill>
          </p:spPr>
          <p:txBody>
            <a:bodyPr/>
            <a:lstStyle/>
            <a:p>
              <a:endParaRPr lang="tr-TR" dirty="0"/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3D1350F1-1255-EFC6-A445-3DAE61BEEAE9}"/>
                </a:ext>
              </a:extLst>
            </p:cNvPr>
            <p:cNvSpPr txBox="1"/>
            <p:nvPr/>
          </p:nvSpPr>
          <p:spPr>
            <a:xfrm>
              <a:off x="0" y="-28575"/>
              <a:ext cx="5446980" cy="841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7" name="Grup 36">
            <a:extLst>
              <a:ext uri="{FF2B5EF4-FFF2-40B4-BE49-F238E27FC236}">
                <a16:creationId xmlns:a16="http://schemas.microsoft.com/office/drawing/2014/main" id="{5967CEC1-3419-E419-8BD0-324801C66358}"/>
              </a:ext>
            </a:extLst>
          </p:cNvPr>
          <p:cNvGrpSpPr/>
          <p:nvPr/>
        </p:nvGrpSpPr>
        <p:grpSpPr>
          <a:xfrm>
            <a:off x="1372956" y="9366204"/>
            <a:ext cx="3656244" cy="425496"/>
            <a:chOff x="1019247" y="9229014"/>
            <a:chExt cx="3656244" cy="425496"/>
          </a:xfrm>
        </p:grpSpPr>
        <p:grpSp>
          <p:nvGrpSpPr>
            <p:cNvPr id="38" name="Group 13">
              <a:extLst>
                <a:ext uri="{FF2B5EF4-FFF2-40B4-BE49-F238E27FC236}">
                  <a16:creationId xmlns:a16="http://schemas.microsoft.com/office/drawing/2014/main" id="{754741D5-E3CC-0D15-8544-39F4276628DC}"/>
                </a:ext>
              </a:extLst>
            </p:cNvPr>
            <p:cNvGrpSpPr/>
            <p:nvPr/>
          </p:nvGrpSpPr>
          <p:grpSpPr>
            <a:xfrm rot="16200000">
              <a:off x="3173079" y="9229014"/>
              <a:ext cx="425496" cy="425496"/>
              <a:chOff x="0" y="0"/>
              <a:chExt cx="812800" cy="812800"/>
            </a:xfrm>
          </p:grpSpPr>
          <p:sp>
            <p:nvSpPr>
              <p:cNvPr id="48" name="Freeform 14">
                <a:extLst>
                  <a:ext uri="{FF2B5EF4-FFF2-40B4-BE49-F238E27FC236}">
                    <a16:creationId xmlns:a16="http://schemas.microsoft.com/office/drawing/2014/main" id="{B46B5316-4909-F828-A47F-ABA04EAD4BA8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3964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49" name="TextBox 15">
                <a:extLst>
                  <a:ext uri="{FF2B5EF4-FFF2-40B4-BE49-F238E27FC236}">
                    <a16:creationId xmlns:a16="http://schemas.microsoft.com/office/drawing/2014/main" id="{28AA5023-D712-2376-A0FD-20EC484A317D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  <p:grpSp>
          <p:nvGrpSpPr>
            <p:cNvPr id="39" name="Group 7">
              <a:extLst>
                <a:ext uri="{FF2B5EF4-FFF2-40B4-BE49-F238E27FC236}">
                  <a16:creationId xmlns:a16="http://schemas.microsoft.com/office/drawing/2014/main" id="{2D3616E2-4FF7-E7CE-92A2-786825BE3E3E}"/>
                </a:ext>
              </a:extLst>
            </p:cNvPr>
            <p:cNvGrpSpPr/>
            <p:nvPr/>
          </p:nvGrpSpPr>
          <p:grpSpPr>
            <a:xfrm rot="16200000">
              <a:off x="1019247" y="9229014"/>
              <a:ext cx="425496" cy="425496"/>
              <a:chOff x="0" y="0"/>
              <a:chExt cx="812800" cy="812800"/>
            </a:xfrm>
          </p:grpSpPr>
          <p:sp>
            <p:nvSpPr>
              <p:cNvPr id="46" name="Freeform 8">
                <a:extLst>
                  <a:ext uri="{FF2B5EF4-FFF2-40B4-BE49-F238E27FC236}">
                    <a16:creationId xmlns:a16="http://schemas.microsoft.com/office/drawing/2014/main" id="{137CC7C5-4887-16B4-02D4-0016CE3F209E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9F5F6"/>
              </a:solidFill>
              <a:ln w="9525" cap="sq">
                <a:solidFill>
                  <a:srgbClr val="000000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tr-TR" dirty="0"/>
              </a:p>
            </p:txBody>
          </p:sp>
          <p:sp>
            <p:nvSpPr>
              <p:cNvPr id="47" name="TextBox 9">
                <a:extLst>
                  <a:ext uri="{FF2B5EF4-FFF2-40B4-BE49-F238E27FC236}">
                    <a16:creationId xmlns:a16="http://schemas.microsoft.com/office/drawing/2014/main" id="{66F4E2F0-4B43-F90F-B803-EDC38C45D87A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  <p:grpSp>
          <p:nvGrpSpPr>
            <p:cNvPr id="40" name="Group 10">
              <a:extLst>
                <a:ext uri="{FF2B5EF4-FFF2-40B4-BE49-F238E27FC236}">
                  <a16:creationId xmlns:a16="http://schemas.microsoft.com/office/drawing/2014/main" id="{B4A52B0D-E755-EB1B-80D7-0EC1C9995082}"/>
                </a:ext>
              </a:extLst>
            </p:cNvPr>
            <p:cNvGrpSpPr/>
            <p:nvPr/>
          </p:nvGrpSpPr>
          <p:grpSpPr>
            <a:xfrm rot="16200000">
              <a:off x="2096163" y="9229014"/>
              <a:ext cx="425496" cy="425496"/>
              <a:chOff x="0" y="0"/>
              <a:chExt cx="812800" cy="812800"/>
            </a:xfrm>
          </p:grpSpPr>
          <p:sp>
            <p:nvSpPr>
              <p:cNvPr id="44" name="Freeform 11">
                <a:extLst>
                  <a:ext uri="{FF2B5EF4-FFF2-40B4-BE49-F238E27FC236}">
                    <a16:creationId xmlns:a16="http://schemas.microsoft.com/office/drawing/2014/main" id="{C06AEF1B-E087-B8DE-FFD9-54167679B21F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670AB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45" name="TextBox 12">
                <a:extLst>
                  <a:ext uri="{FF2B5EF4-FFF2-40B4-BE49-F238E27FC236}">
                    <a16:creationId xmlns:a16="http://schemas.microsoft.com/office/drawing/2014/main" id="{A85FE488-F401-250A-3F58-B313020A4647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 dirty="0"/>
              </a:p>
            </p:txBody>
          </p:sp>
        </p:grpSp>
        <p:grpSp>
          <p:nvGrpSpPr>
            <p:cNvPr id="41" name="Group 16">
              <a:extLst>
                <a:ext uri="{FF2B5EF4-FFF2-40B4-BE49-F238E27FC236}">
                  <a16:creationId xmlns:a16="http://schemas.microsoft.com/office/drawing/2014/main" id="{654A458B-E18E-D997-BD4F-00E87BDC07D9}"/>
                </a:ext>
              </a:extLst>
            </p:cNvPr>
            <p:cNvGrpSpPr/>
            <p:nvPr/>
          </p:nvGrpSpPr>
          <p:grpSpPr>
            <a:xfrm rot="16200000">
              <a:off x="4249995" y="9229014"/>
              <a:ext cx="425496" cy="425496"/>
              <a:chOff x="0" y="0"/>
              <a:chExt cx="812800" cy="812800"/>
            </a:xfrm>
          </p:grpSpPr>
          <p:sp>
            <p:nvSpPr>
              <p:cNvPr id="42" name="Freeform 17">
                <a:extLst>
                  <a:ext uri="{FF2B5EF4-FFF2-40B4-BE49-F238E27FC236}">
                    <a16:creationId xmlns:a16="http://schemas.microsoft.com/office/drawing/2014/main" id="{C9CE8DE7-E48F-9044-7F8E-E9909A6DC7B5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670AB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43" name="TextBox 18">
                <a:extLst>
                  <a:ext uri="{FF2B5EF4-FFF2-40B4-BE49-F238E27FC236}">
                    <a16:creationId xmlns:a16="http://schemas.microsoft.com/office/drawing/2014/main" id="{B15CED6F-9DD0-14B5-61ED-A7819B8B6DF9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</p:grpSp>
      <p:sp>
        <p:nvSpPr>
          <p:cNvPr id="50" name="Freeform 20">
            <a:extLst>
              <a:ext uri="{FF2B5EF4-FFF2-40B4-BE49-F238E27FC236}">
                <a16:creationId xmlns:a16="http://schemas.microsoft.com/office/drawing/2014/main" id="{EE47D47C-C310-7835-1CF4-E6463547C437}"/>
              </a:ext>
            </a:extLst>
          </p:cNvPr>
          <p:cNvSpPr/>
          <p:nvPr/>
        </p:nvSpPr>
        <p:spPr>
          <a:xfrm>
            <a:off x="191244" y="164835"/>
            <a:ext cx="1332756" cy="1321065"/>
          </a:xfrm>
          <a:custGeom>
            <a:avLst/>
            <a:gdLst/>
            <a:ahLst/>
            <a:cxnLst/>
            <a:rect l="l" t="t" r="r" b="b"/>
            <a:pathLst>
              <a:path w="1607834" h="1902762">
                <a:moveTo>
                  <a:pt x="0" y="0"/>
                </a:moveTo>
                <a:lnTo>
                  <a:pt x="1607833" y="0"/>
                </a:lnTo>
                <a:lnTo>
                  <a:pt x="1607833" y="1902762"/>
                </a:lnTo>
                <a:lnTo>
                  <a:pt x="0" y="190276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51" name="Freeform 19">
            <a:extLst>
              <a:ext uri="{FF2B5EF4-FFF2-40B4-BE49-F238E27FC236}">
                <a16:creationId xmlns:a16="http://schemas.microsoft.com/office/drawing/2014/main" id="{DD120A67-D333-6C1B-ADBD-7EEE6E519F69}"/>
              </a:ext>
            </a:extLst>
          </p:cNvPr>
          <p:cNvSpPr/>
          <p:nvPr/>
        </p:nvSpPr>
        <p:spPr>
          <a:xfrm>
            <a:off x="15916303" y="127968"/>
            <a:ext cx="2371697" cy="1510332"/>
          </a:xfrm>
          <a:custGeom>
            <a:avLst/>
            <a:gdLst/>
            <a:ahLst/>
            <a:cxnLst/>
            <a:rect l="l" t="t" r="r" b="b"/>
            <a:pathLst>
              <a:path w="3286097" h="2361769">
                <a:moveTo>
                  <a:pt x="0" y="0"/>
                </a:moveTo>
                <a:lnTo>
                  <a:pt x="3286097" y="0"/>
                </a:lnTo>
                <a:lnTo>
                  <a:pt x="3286097" y="2361769"/>
                </a:lnTo>
                <a:lnTo>
                  <a:pt x="0" y="23617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4241" t="-72174" r="-41104" b="-85709"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55397A26-7ADC-0EFA-7169-BC83BE8FF4D2}"/>
              </a:ext>
            </a:extLst>
          </p:cNvPr>
          <p:cNvSpPr/>
          <p:nvPr/>
        </p:nvSpPr>
        <p:spPr>
          <a:xfrm>
            <a:off x="0" y="9867900"/>
            <a:ext cx="18288000" cy="427821"/>
          </a:xfrm>
          <a:custGeom>
            <a:avLst/>
            <a:gdLst/>
            <a:ahLst/>
            <a:cxnLst/>
            <a:rect l="l" t="t" r="r" b="b"/>
            <a:pathLst>
              <a:path w="5446980" h="812800">
                <a:moveTo>
                  <a:pt x="0" y="0"/>
                </a:moveTo>
                <a:lnTo>
                  <a:pt x="5446980" y="0"/>
                </a:lnTo>
                <a:lnTo>
                  <a:pt x="5446980" y="812800"/>
                </a:lnTo>
                <a:lnTo>
                  <a:pt x="0" y="812800"/>
                </a:lnTo>
                <a:close/>
              </a:path>
            </a:pathLst>
          </a:custGeom>
          <a:solidFill>
            <a:srgbClr val="0670AB"/>
          </a:solidFill>
        </p:spPr>
        <p:txBody>
          <a:bodyPr/>
          <a:lstStyle/>
          <a:p>
            <a:r>
              <a:rPr lang="tr-TR" dirty="0">
                <a:solidFill>
                  <a:schemeClr val="bg1"/>
                </a:solidFill>
                <a:latin typeface="Sarabun" panose="020B0604020202020204" charset="-34"/>
                <a:cs typeface="Sarabun" panose="020B0604020202020204" charset="-34"/>
              </a:rPr>
              <a:t>TKD İstanbul Öğrenci Gelişim Akademisi - 2</a:t>
            </a:r>
          </a:p>
        </p:txBody>
      </p:sp>
      <p:sp>
        <p:nvSpPr>
          <p:cNvPr id="10" name="Text 1">
            <a:extLst>
              <a:ext uri="{FF2B5EF4-FFF2-40B4-BE49-F238E27FC236}">
                <a16:creationId xmlns:a16="http://schemas.microsoft.com/office/drawing/2014/main" id="{28807440-4BE1-04DD-2623-6BC531B85773}"/>
              </a:ext>
            </a:extLst>
          </p:cNvPr>
          <p:cNvSpPr/>
          <p:nvPr/>
        </p:nvSpPr>
        <p:spPr>
          <a:xfrm>
            <a:off x="4136351" y="3462576"/>
            <a:ext cx="2532817" cy="3164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50"/>
              </a:lnSpc>
              <a:buNone/>
            </a:pPr>
            <a:r>
              <a:rPr lang="en-US" sz="2200" b="1" dirty="0">
                <a:latin typeface="+mj-lt"/>
                <a:ea typeface="Tomorrow Semi Bold" pitchFamily="34" charset="-122"/>
                <a:cs typeface="Tomorrow Semi Bold" pitchFamily="34" charset="-120"/>
              </a:rPr>
              <a:t>Doğal Endişeler</a:t>
            </a:r>
            <a:endParaRPr lang="en-US" sz="2200" b="1" dirty="0">
              <a:latin typeface="+mj-lt"/>
            </a:endParaRPr>
          </a:p>
        </p:txBody>
      </p:sp>
      <p:sp>
        <p:nvSpPr>
          <p:cNvPr id="11" name="Text 2">
            <a:extLst>
              <a:ext uri="{FF2B5EF4-FFF2-40B4-BE49-F238E27FC236}">
                <a16:creationId xmlns:a16="http://schemas.microsoft.com/office/drawing/2014/main" id="{3000AB56-37C2-7CAE-CAA2-0D08F6F7038F}"/>
              </a:ext>
            </a:extLst>
          </p:cNvPr>
          <p:cNvSpPr/>
          <p:nvPr/>
        </p:nvSpPr>
        <p:spPr>
          <a:xfrm>
            <a:off x="4136351" y="3900607"/>
            <a:ext cx="11895177" cy="3242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dirty="0">
                <a:latin typeface="+mj-lt"/>
                <a:ea typeface="Tomorrow" pitchFamily="34" charset="-122"/>
                <a:cs typeface="Tomorrow" pitchFamily="34" charset="-120"/>
              </a:rPr>
              <a:t>Bilinmeyenden kaynaklı korku ve yanlış bilgiler yaygındır.</a:t>
            </a:r>
            <a:endParaRPr lang="en-US" dirty="0">
              <a:latin typeface="+mj-lt"/>
            </a:endParaRPr>
          </a:p>
        </p:txBody>
      </p:sp>
      <p:sp>
        <p:nvSpPr>
          <p:cNvPr id="13" name="Text 3">
            <a:extLst>
              <a:ext uri="{FF2B5EF4-FFF2-40B4-BE49-F238E27FC236}">
                <a16:creationId xmlns:a16="http://schemas.microsoft.com/office/drawing/2014/main" id="{C58659BA-6B31-F961-4F4E-F985D4C67B76}"/>
              </a:ext>
            </a:extLst>
          </p:cNvPr>
          <p:cNvSpPr/>
          <p:nvPr/>
        </p:nvSpPr>
        <p:spPr>
          <a:xfrm>
            <a:off x="4136351" y="4678323"/>
            <a:ext cx="2532817" cy="3164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50"/>
              </a:lnSpc>
              <a:buNone/>
            </a:pPr>
            <a:r>
              <a:rPr lang="en-US" sz="2200" b="1" dirty="0">
                <a:latin typeface="+mj-lt"/>
                <a:ea typeface="Tomorrow Semi Bold" pitchFamily="34" charset="-122"/>
                <a:cs typeface="Tomorrow Semi Bold" pitchFamily="34" charset="-120"/>
              </a:rPr>
              <a:t>Kontrol ve Etik</a:t>
            </a:r>
            <a:endParaRPr lang="en-US" sz="2200" b="1" dirty="0">
              <a:latin typeface="+mj-lt"/>
            </a:endParaRPr>
          </a:p>
        </p:txBody>
      </p:sp>
      <p:sp>
        <p:nvSpPr>
          <p:cNvPr id="14" name="Text 4">
            <a:extLst>
              <a:ext uri="{FF2B5EF4-FFF2-40B4-BE49-F238E27FC236}">
                <a16:creationId xmlns:a16="http://schemas.microsoft.com/office/drawing/2014/main" id="{94272F33-6E8A-A09A-9B7D-29E6243F17C9}"/>
              </a:ext>
            </a:extLst>
          </p:cNvPr>
          <p:cNvSpPr/>
          <p:nvPr/>
        </p:nvSpPr>
        <p:spPr>
          <a:xfrm>
            <a:off x="4136351" y="5116354"/>
            <a:ext cx="11895177" cy="3242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dirty="0">
                <a:latin typeface="+mj-lt"/>
                <a:ea typeface="Tomorrow" pitchFamily="34" charset="-122"/>
                <a:cs typeface="Tomorrow" pitchFamily="34" charset="-120"/>
              </a:rPr>
              <a:t>Yapay zekanın etik kullanımı ve denetimi önemlidir.</a:t>
            </a:r>
            <a:endParaRPr lang="en-US" dirty="0">
              <a:latin typeface="+mj-lt"/>
            </a:endParaRPr>
          </a:p>
        </p:txBody>
      </p:sp>
      <p:sp>
        <p:nvSpPr>
          <p:cNvPr id="16" name="Text 5">
            <a:extLst>
              <a:ext uri="{FF2B5EF4-FFF2-40B4-BE49-F238E27FC236}">
                <a16:creationId xmlns:a16="http://schemas.microsoft.com/office/drawing/2014/main" id="{3A055461-AD89-FC15-AC0A-096B3B116F54}"/>
              </a:ext>
            </a:extLst>
          </p:cNvPr>
          <p:cNvSpPr/>
          <p:nvPr/>
        </p:nvSpPr>
        <p:spPr>
          <a:xfrm>
            <a:off x="4136351" y="5894071"/>
            <a:ext cx="2810232" cy="3164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50"/>
              </a:lnSpc>
              <a:buNone/>
            </a:pPr>
            <a:r>
              <a:rPr lang="en-US" sz="2200" b="1" dirty="0">
                <a:latin typeface="+mj-lt"/>
                <a:ea typeface="Tomorrow Semi Bold" pitchFamily="34" charset="-122"/>
                <a:cs typeface="Tomorrow Semi Bold" pitchFamily="34" charset="-120"/>
              </a:rPr>
              <a:t>Eğitim ve Bilinçlenme</a:t>
            </a:r>
            <a:endParaRPr lang="en-US" sz="2200" b="1" dirty="0">
              <a:latin typeface="+mj-lt"/>
            </a:endParaRPr>
          </a:p>
        </p:txBody>
      </p:sp>
      <p:sp>
        <p:nvSpPr>
          <p:cNvPr id="17" name="Text 6">
            <a:extLst>
              <a:ext uri="{FF2B5EF4-FFF2-40B4-BE49-F238E27FC236}">
                <a16:creationId xmlns:a16="http://schemas.microsoft.com/office/drawing/2014/main" id="{A6B9FC64-988E-6920-EA13-5E1C02D92789}"/>
              </a:ext>
            </a:extLst>
          </p:cNvPr>
          <p:cNvSpPr/>
          <p:nvPr/>
        </p:nvSpPr>
        <p:spPr>
          <a:xfrm>
            <a:off x="4136351" y="6332102"/>
            <a:ext cx="11895177" cy="3242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dirty="0">
                <a:latin typeface="+mj-lt"/>
                <a:ea typeface="Tomorrow" pitchFamily="34" charset="-122"/>
                <a:cs typeface="Tomorrow" pitchFamily="34" charset="-120"/>
              </a:rPr>
              <a:t>Doğru bilgi korkuları azaltır, fırsatları artırır.</a:t>
            </a:r>
            <a:endParaRPr lang="en-US" dirty="0">
              <a:latin typeface="+mj-lt"/>
            </a:endParaRPr>
          </a:p>
        </p:txBody>
      </p:sp>
      <p:sp>
        <p:nvSpPr>
          <p:cNvPr id="20" name="Ok: Köşeli Çift Ayraç 19">
            <a:extLst>
              <a:ext uri="{FF2B5EF4-FFF2-40B4-BE49-F238E27FC236}">
                <a16:creationId xmlns:a16="http://schemas.microsoft.com/office/drawing/2014/main" id="{141AF5CA-E12B-6C13-82C8-D770F05D8A16}"/>
              </a:ext>
            </a:extLst>
          </p:cNvPr>
          <p:cNvSpPr/>
          <p:nvPr/>
        </p:nvSpPr>
        <p:spPr>
          <a:xfrm rot="5400000">
            <a:off x="2438638" y="3386140"/>
            <a:ext cx="1061802" cy="918923"/>
          </a:xfrm>
          <a:prstGeom prst="chevr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Ok: Köşeli Çift Ayraç 20">
            <a:extLst>
              <a:ext uri="{FF2B5EF4-FFF2-40B4-BE49-F238E27FC236}">
                <a16:creationId xmlns:a16="http://schemas.microsoft.com/office/drawing/2014/main" id="{F50633FF-96DA-CDE3-6211-9189ADC5C619}"/>
              </a:ext>
            </a:extLst>
          </p:cNvPr>
          <p:cNvSpPr/>
          <p:nvPr/>
        </p:nvSpPr>
        <p:spPr>
          <a:xfrm rot="5400000">
            <a:off x="2505048" y="4577516"/>
            <a:ext cx="1061802" cy="918923"/>
          </a:xfrm>
          <a:prstGeom prst="chevr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Ok: Köşeli Çift Ayraç 21">
            <a:extLst>
              <a:ext uri="{FF2B5EF4-FFF2-40B4-BE49-F238E27FC236}">
                <a16:creationId xmlns:a16="http://schemas.microsoft.com/office/drawing/2014/main" id="{296021D1-B740-A026-23D4-500DF262F946}"/>
              </a:ext>
            </a:extLst>
          </p:cNvPr>
          <p:cNvSpPr/>
          <p:nvPr/>
        </p:nvSpPr>
        <p:spPr>
          <a:xfrm rot="5400000">
            <a:off x="2505049" y="5827275"/>
            <a:ext cx="1061802" cy="918923"/>
          </a:xfrm>
          <a:prstGeom prst="chevr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 5">
            <a:extLst>
              <a:ext uri="{FF2B5EF4-FFF2-40B4-BE49-F238E27FC236}">
                <a16:creationId xmlns:a16="http://schemas.microsoft.com/office/drawing/2014/main" id="{136A0A21-B30B-AD55-DC97-618AA058E80C}"/>
              </a:ext>
            </a:extLst>
          </p:cNvPr>
          <p:cNvSpPr/>
          <p:nvPr/>
        </p:nvSpPr>
        <p:spPr>
          <a:xfrm>
            <a:off x="4150663" y="7115533"/>
            <a:ext cx="2810232" cy="3164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50"/>
              </a:lnSpc>
              <a:buNone/>
            </a:pPr>
            <a:r>
              <a:rPr lang="en-US" sz="2200" b="1" dirty="0" err="1">
                <a:latin typeface="+mj-lt"/>
                <a:ea typeface="Tomorrow Semi Bold" pitchFamily="34" charset="-122"/>
                <a:cs typeface="Tomorrow Semi Bold" pitchFamily="34" charset="-120"/>
              </a:rPr>
              <a:t>Hazırlıklı</a:t>
            </a:r>
            <a:r>
              <a:rPr lang="en-US" sz="2200" b="1" dirty="0">
                <a:latin typeface="+mj-lt"/>
                <a:ea typeface="Tomorrow Semi Bold" pitchFamily="34" charset="-122"/>
                <a:cs typeface="Tomorrow Semi Bold" pitchFamily="34" charset="-120"/>
              </a:rPr>
              <a:t> </a:t>
            </a:r>
            <a:r>
              <a:rPr lang="en-US" sz="2200" b="1" dirty="0" err="1">
                <a:latin typeface="+mj-lt"/>
                <a:ea typeface="Tomorrow Semi Bold" pitchFamily="34" charset="-122"/>
                <a:cs typeface="Tomorrow Semi Bold" pitchFamily="34" charset="-120"/>
              </a:rPr>
              <a:t>Olmak</a:t>
            </a:r>
            <a:endParaRPr lang="en-US" sz="2200" b="1" dirty="0">
              <a:latin typeface="+mj-lt"/>
            </a:endParaRPr>
          </a:p>
        </p:txBody>
      </p:sp>
      <p:sp>
        <p:nvSpPr>
          <p:cNvPr id="24" name="Text 6">
            <a:extLst>
              <a:ext uri="{FF2B5EF4-FFF2-40B4-BE49-F238E27FC236}">
                <a16:creationId xmlns:a16="http://schemas.microsoft.com/office/drawing/2014/main" id="{FA2D7E5B-93F6-5549-0C83-5B1577E98189}"/>
              </a:ext>
            </a:extLst>
          </p:cNvPr>
          <p:cNvSpPr/>
          <p:nvPr/>
        </p:nvSpPr>
        <p:spPr>
          <a:xfrm>
            <a:off x="4150663" y="7553564"/>
            <a:ext cx="11895177" cy="3242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800" dirty="0">
                <a:latin typeface="+mj-lt"/>
                <a:ea typeface="Syne" pitchFamily="34" charset="-122"/>
                <a:cs typeface="Syne" pitchFamily="34" charset="-120"/>
              </a:rPr>
              <a:t>Yeni </a:t>
            </a:r>
            <a:r>
              <a:rPr lang="en-US" sz="1800" dirty="0" err="1">
                <a:latin typeface="+mj-lt"/>
                <a:ea typeface="Syne" pitchFamily="34" charset="-122"/>
                <a:cs typeface="Syne" pitchFamily="34" charset="-120"/>
              </a:rPr>
              <a:t>beceriler</a:t>
            </a:r>
            <a:r>
              <a:rPr lang="en-US" sz="1800" dirty="0">
                <a:latin typeface="+mj-lt"/>
                <a:ea typeface="Syne" pitchFamily="34" charset="-122"/>
                <a:cs typeface="Syne" pitchFamily="34" charset="-120"/>
              </a:rPr>
              <a:t> </a:t>
            </a:r>
            <a:r>
              <a:rPr lang="en-US" sz="1800" dirty="0" err="1">
                <a:latin typeface="+mj-lt"/>
                <a:ea typeface="Syne" pitchFamily="34" charset="-122"/>
                <a:cs typeface="Syne" pitchFamily="34" charset="-120"/>
              </a:rPr>
              <a:t>kazanarak</a:t>
            </a:r>
            <a:r>
              <a:rPr lang="en-US" sz="1800" dirty="0">
                <a:latin typeface="+mj-lt"/>
                <a:ea typeface="Syne" pitchFamily="34" charset="-122"/>
                <a:cs typeface="Syne" pitchFamily="34" charset="-120"/>
              </a:rPr>
              <a:t> </a:t>
            </a:r>
            <a:r>
              <a:rPr lang="en-US" sz="1800" dirty="0" err="1">
                <a:latin typeface="+mj-lt"/>
                <a:ea typeface="Syne" pitchFamily="34" charset="-122"/>
                <a:cs typeface="Syne" pitchFamily="34" charset="-120"/>
              </a:rPr>
              <a:t>değişime</a:t>
            </a:r>
            <a:r>
              <a:rPr lang="en-US" sz="1800" dirty="0">
                <a:latin typeface="+mj-lt"/>
                <a:ea typeface="Syne" pitchFamily="34" charset="-122"/>
                <a:cs typeface="Syne" pitchFamily="34" charset="-120"/>
              </a:rPr>
              <a:t> </a:t>
            </a:r>
            <a:r>
              <a:rPr lang="en-US" sz="1800" dirty="0" err="1">
                <a:latin typeface="+mj-lt"/>
                <a:ea typeface="Syne" pitchFamily="34" charset="-122"/>
                <a:cs typeface="Syne" pitchFamily="34" charset="-120"/>
              </a:rPr>
              <a:t>ayak</a:t>
            </a:r>
            <a:r>
              <a:rPr lang="en-US" sz="1800" dirty="0">
                <a:latin typeface="+mj-lt"/>
                <a:ea typeface="Syne" pitchFamily="34" charset="-122"/>
                <a:cs typeface="Syne" pitchFamily="34" charset="-120"/>
              </a:rPr>
              <a:t> </a:t>
            </a:r>
            <a:r>
              <a:rPr lang="en-US" sz="1800" dirty="0" err="1">
                <a:latin typeface="+mj-lt"/>
                <a:ea typeface="Syne" pitchFamily="34" charset="-122"/>
                <a:cs typeface="Syne" pitchFamily="34" charset="-120"/>
              </a:rPr>
              <a:t>uydurmak</a:t>
            </a:r>
            <a:r>
              <a:rPr lang="en-US" sz="1800" dirty="0">
                <a:latin typeface="+mj-lt"/>
                <a:ea typeface="Syne" pitchFamily="34" charset="-122"/>
                <a:cs typeface="Syne" pitchFamily="34" charset="-120"/>
              </a:rPr>
              <a:t> </a:t>
            </a:r>
            <a:r>
              <a:rPr lang="en-US" sz="1800" dirty="0" err="1">
                <a:latin typeface="+mj-lt"/>
                <a:ea typeface="Syne" pitchFamily="34" charset="-122"/>
                <a:cs typeface="Syne" pitchFamily="34" charset="-120"/>
              </a:rPr>
              <a:t>gerekir</a:t>
            </a:r>
            <a:r>
              <a:rPr lang="en-US" sz="1800" dirty="0">
                <a:latin typeface="+mj-lt"/>
                <a:ea typeface="Syne" pitchFamily="34" charset="-122"/>
                <a:cs typeface="Syne" pitchFamily="34" charset="-120"/>
              </a:rPr>
              <a:t>.</a:t>
            </a:r>
            <a:endParaRPr lang="en-US" sz="1800" dirty="0">
              <a:latin typeface="+mj-lt"/>
            </a:endParaRPr>
          </a:p>
        </p:txBody>
      </p:sp>
      <p:sp>
        <p:nvSpPr>
          <p:cNvPr id="25" name="Ok: Köşeli Çift Ayraç 24">
            <a:extLst>
              <a:ext uri="{FF2B5EF4-FFF2-40B4-BE49-F238E27FC236}">
                <a16:creationId xmlns:a16="http://schemas.microsoft.com/office/drawing/2014/main" id="{90877424-8AED-E0E8-49B0-E7E350E6DE4B}"/>
              </a:ext>
            </a:extLst>
          </p:cNvPr>
          <p:cNvSpPr/>
          <p:nvPr/>
        </p:nvSpPr>
        <p:spPr>
          <a:xfrm rot="5400000">
            <a:off x="2519361" y="7048737"/>
            <a:ext cx="1061802" cy="918923"/>
          </a:xfrm>
          <a:prstGeom prst="chevr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6" name="Image 0" descr="preencoded.png">
            <a:extLst>
              <a:ext uri="{FF2B5EF4-FFF2-40B4-BE49-F238E27FC236}">
                <a16:creationId xmlns:a16="http://schemas.microsoft.com/office/drawing/2014/main" id="{25CD3279-100F-5573-F918-8DAA2FDB98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96848" y="2670719"/>
            <a:ext cx="4369133" cy="6553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81062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680096-04B5-7BF7-3C27-2F8891C6C4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F8FD4A64-8F54-171D-82DB-5F6F2C897390}"/>
              </a:ext>
            </a:extLst>
          </p:cNvPr>
          <p:cNvSpPr/>
          <p:nvPr/>
        </p:nvSpPr>
        <p:spPr>
          <a:xfrm flipH="1" flipV="1">
            <a:off x="1028700" y="1758017"/>
            <a:ext cx="9525" cy="8528991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3" name="AutoShape 3">
            <a:extLst>
              <a:ext uri="{FF2B5EF4-FFF2-40B4-BE49-F238E27FC236}">
                <a16:creationId xmlns:a16="http://schemas.microsoft.com/office/drawing/2014/main" id="{5A767B20-64F2-88B7-367E-82CCE2092CAE}"/>
              </a:ext>
            </a:extLst>
          </p:cNvPr>
          <p:cNvSpPr/>
          <p:nvPr/>
        </p:nvSpPr>
        <p:spPr>
          <a:xfrm>
            <a:off x="1028700" y="9253537"/>
            <a:ext cx="17259300" cy="4763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0C22A9FD-0573-F62E-9305-B76FAA9AB406}"/>
              </a:ext>
            </a:extLst>
          </p:cNvPr>
          <p:cNvSpPr txBox="1"/>
          <p:nvPr/>
        </p:nvSpPr>
        <p:spPr>
          <a:xfrm>
            <a:off x="2488407" y="1923263"/>
            <a:ext cx="13056393" cy="74174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6000" b="1" dirty="0" err="1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Yapay</a:t>
            </a:r>
            <a:r>
              <a:rPr lang="en-US" sz="6000" b="1" dirty="0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 Zeka </a:t>
            </a:r>
            <a:r>
              <a:rPr lang="en-US" sz="6000" b="1" dirty="0" err="1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İşimizi</a:t>
            </a:r>
            <a:r>
              <a:rPr lang="en-US" sz="6000" b="1" dirty="0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 </a:t>
            </a:r>
            <a:r>
              <a:rPr lang="en-US" sz="6000" b="1" dirty="0" err="1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Elimizden</a:t>
            </a:r>
            <a:r>
              <a:rPr lang="en-US" sz="6000" b="1" dirty="0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 </a:t>
            </a:r>
            <a:r>
              <a:rPr lang="en-US" sz="6000" b="1" dirty="0" err="1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Alacak</a:t>
            </a:r>
            <a:r>
              <a:rPr lang="en-US" sz="6000" b="1" dirty="0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 </a:t>
            </a:r>
            <a:r>
              <a:rPr lang="en-US" sz="6000" b="1" dirty="0" err="1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mı</a:t>
            </a:r>
            <a:r>
              <a:rPr lang="en-US" sz="6000" b="1" dirty="0">
                <a:solidFill>
                  <a:srgbClr val="1D1D1B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?</a:t>
            </a:r>
            <a:endParaRPr lang="en-US" sz="6000" b="1" dirty="0">
              <a:latin typeface="+mj-lt"/>
            </a:endParaRPr>
          </a:p>
        </p:txBody>
      </p:sp>
      <p:grpSp>
        <p:nvGrpSpPr>
          <p:cNvPr id="6" name="Group 6">
            <a:extLst>
              <a:ext uri="{FF2B5EF4-FFF2-40B4-BE49-F238E27FC236}">
                <a16:creationId xmlns:a16="http://schemas.microsoft.com/office/drawing/2014/main" id="{8D2DBBFF-1CAF-17BF-665F-57AA44D84A47}"/>
              </a:ext>
            </a:extLst>
          </p:cNvPr>
          <p:cNvGrpSpPr/>
          <p:nvPr/>
        </p:nvGrpSpPr>
        <p:grpSpPr>
          <a:xfrm>
            <a:off x="1" y="9849937"/>
            <a:ext cx="18288000" cy="437063"/>
            <a:chOff x="-159127" y="-28575"/>
            <a:chExt cx="5606107" cy="1351377"/>
          </a:xfrm>
        </p:grpSpPr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2CBF5E51-133D-6A51-3FFF-55A8A8DB2BCD}"/>
                </a:ext>
              </a:extLst>
            </p:cNvPr>
            <p:cNvSpPr/>
            <p:nvPr/>
          </p:nvSpPr>
          <p:spPr>
            <a:xfrm>
              <a:off x="-159127" y="0"/>
              <a:ext cx="5606107" cy="1322802"/>
            </a:xfrm>
            <a:custGeom>
              <a:avLst/>
              <a:gdLst/>
              <a:ahLst/>
              <a:cxnLst/>
              <a:rect l="l" t="t" r="r" b="b"/>
              <a:pathLst>
                <a:path w="5446980" h="812800">
                  <a:moveTo>
                    <a:pt x="0" y="0"/>
                  </a:moveTo>
                  <a:lnTo>
                    <a:pt x="5446980" y="0"/>
                  </a:lnTo>
                  <a:lnTo>
                    <a:pt x="544698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670AB"/>
            </a:solidFill>
          </p:spPr>
          <p:txBody>
            <a:bodyPr/>
            <a:lstStyle/>
            <a:p>
              <a:endParaRPr lang="tr-TR" dirty="0"/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FF40FAB1-2E56-2E7B-692A-CE834160B14B}"/>
                </a:ext>
              </a:extLst>
            </p:cNvPr>
            <p:cNvSpPr txBox="1"/>
            <p:nvPr/>
          </p:nvSpPr>
          <p:spPr>
            <a:xfrm>
              <a:off x="0" y="-28575"/>
              <a:ext cx="5446980" cy="841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7" name="Grup 36">
            <a:extLst>
              <a:ext uri="{FF2B5EF4-FFF2-40B4-BE49-F238E27FC236}">
                <a16:creationId xmlns:a16="http://schemas.microsoft.com/office/drawing/2014/main" id="{2B860AF0-AB34-51EA-204B-9F3280D0349F}"/>
              </a:ext>
            </a:extLst>
          </p:cNvPr>
          <p:cNvGrpSpPr/>
          <p:nvPr/>
        </p:nvGrpSpPr>
        <p:grpSpPr>
          <a:xfrm>
            <a:off x="1372956" y="9366204"/>
            <a:ext cx="3656244" cy="425496"/>
            <a:chOff x="1019247" y="9229014"/>
            <a:chExt cx="3656244" cy="425496"/>
          </a:xfrm>
        </p:grpSpPr>
        <p:grpSp>
          <p:nvGrpSpPr>
            <p:cNvPr id="38" name="Group 13">
              <a:extLst>
                <a:ext uri="{FF2B5EF4-FFF2-40B4-BE49-F238E27FC236}">
                  <a16:creationId xmlns:a16="http://schemas.microsoft.com/office/drawing/2014/main" id="{675321CB-8E12-2148-9807-A16607DE46DE}"/>
                </a:ext>
              </a:extLst>
            </p:cNvPr>
            <p:cNvGrpSpPr/>
            <p:nvPr/>
          </p:nvGrpSpPr>
          <p:grpSpPr>
            <a:xfrm rot="16200000">
              <a:off x="3173079" y="9229014"/>
              <a:ext cx="425496" cy="425496"/>
              <a:chOff x="0" y="0"/>
              <a:chExt cx="812800" cy="812800"/>
            </a:xfrm>
          </p:grpSpPr>
          <p:sp>
            <p:nvSpPr>
              <p:cNvPr id="48" name="Freeform 14">
                <a:extLst>
                  <a:ext uri="{FF2B5EF4-FFF2-40B4-BE49-F238E27FC236}">
                    <a16:creationId xmlns:a16="http://schemas.microsoft.com/office/drawing/2014/main" id="{07BD6769-188C-F580-4481-450FABF7ECC0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3964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49" name="TextBox 15">
                <a:extLst>
                  <a:ext uri="{FF2B5EF4-FFF2-40B4-BE49-F238E27FC236}">
                    <a16:creationId xmlns:a16="http://schemas.microsoft.com/office/drawing/2014/main" id="{A91CAE6A-FFA0-D9E1-8C35-8CEF2B46EFD9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  <p:grpSp>
          <p:nvGrpSpPr>
            <p:cNvPr id="39" name="Group 7">
              <a:extLst>
                <a:ext uri="{FF2B5EF4-FFF2-40B4-BE49-F238E27FC236}">
                  <a16:creationId xmlns:a16="http://schemas.microsoft.com/office/drawing/2014/main" id="{D5F75FBA-7F70-4508-E369-D979E299E103}"/>
                </a:ext>
              </a:extLst>
            </p:cNvPr>
            <p:cNvGrpSpPr/>
            <p:nvPr/>
          </p:nvGrpSpPr>
          <p:grpSpPr>
            <a:xfrm rot="16200000">
              <a:off x="1019247" y="9229014"/>
              <a:ext cx="425496" cy="425496"/>
              <a:chOff x="0" y="0"/>
              <a:chExt cx="812800" cy="812800"/>
            </a:xfrm>
          </p:grpSpPr>
          <p:sp>
            <p:nvSpPr>
              <p:cNvPr id="46" name="Freeform 8">
                <a:extLst>
                  <a:ext uri="{FF2B5EF4-FFF2-40B4-BE49-F238E27FC236}">
                    <a16:creationId xmlns:a16="http://schemas.microsoft.com/office/drawing/2014/main" id="{0B540797-6B94-703C-0252-C3ED15004F65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9F5F6"/>
              </a:solidFill>
              <a:ln w="9525" cap="sq">
                <a:solidFill>
                  <a:srgbClr val="000000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tr-TR" dirty="0"/>
              </a:p>
            </p:txBody>
          </p:sp>
          <p:sp>
            <p:nvSpPr>
              <p:cNvPr id="47" name="TextBox 9">
                <a:extLst>
                  <a:ext uri="{FF2B5EF4-FFF2-40B4-BE49-F238E27FC236}">
                    <a16:creationId xmlns:a16="http://schemas.microsoft.com/office/drawing/2014/main" id="{D51DC950-F8EF-B05A-41A1-80C16A5EF31C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  <p:grpSp>
          <p:nvGrpSpPr>
            <p:cNvPr id="40" name="Group 10">
              <a:extLst>
                <a:ext uri="{FF2B5EF4-FFF2-40B4-BE49-F238E27FC236}">
                  <a16:creationId xmlns:a16="http://schemas.microsoft.com/office/drawing/2014/main" id="{843120C2-E296-1C28-02F1-615676EA6928}"/>
                </a:ext>
              </a:extLst>
            </p:cNvPr>
            <p:cNvGrpSpPr/>
            <p:nvPr/>
          </p:nvGrpSpPr>
          <p:grpSpPr>
            <a:xfrm rot="16200000">
              <a:off x="2096163" y="9229014"/>
              <a:ext cx="425496" cy="425496"/>
              <a:chOff x="0" y="0"/>
              <a:chExt cx="812800" cy="812800"/>
            </a:xfrm>
          </p:grpSpPr>
          <p:sp>
            <p:nvSpPr>
              <p:cNvPr id="44" name="Freeform 11">
                <a:extLst>
                  <a:ext uri="{FF2B5EF4-FFF2-40B4-BE49-F238E27FC236}">
                    <a16:creationId xmlns:a16="http://schemas.microsoft.com/office/drawing/2014/main" id="{C862CFE7-E269-40E6-E17C-A70C85737E85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670AB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45" name="TextBox 12">
                <a:extLst>
                  <a:ext uri="{FF2B5EF4-FFF2-40B4-BE49-F238E27FC236}">
                    <a16:creationId xmlns:a16="http://schemas.microsoft.com/office/drawing/2014/main" id="{F1077682-DBC2-9921-3BFB-7CB42CC83615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 dirty="0"/>
              </a:p>
            </p:txBody>
          </p:sp>
        </p:grpSp>
        <p:grpSp>
          <p:nvGrpSpPr>
            <p:cNvPr id="41" name="Group 16">
              <a:extLst>
                <a:ext uri="{FF2B5EF4-FFF2-40B4-BE49-F238E27FC236}">
                  <a16:creationId xmlns:a16="http://schemas.microsoft.com/office/drawing/2014/main" id="{B4AAE60F-BD0F-789F-0EB1-2442DC8159CF}"/>
                </a:ext>
              </a:extLst>
            </p:cNvPr>
            <p:cNvGrpSpPr/>
            <p:nvPr/>
          </p:nvGrpSpPr>
          <p:grpSpPr>
            <a:xfrm rot="16200000">
              <a:off x="4249995" y="9229014"/>
              <a:ext cx="425496" cy="425496"/>
              <a:chOff x="0" y="0"/>
              <a:chExt cx="812800" cy="812800"/>
            </a:xfrm>
          </p:grpSpPr>
          <p:sp>
            <p:nvSpPr>
              <p:cNvPr id="42" name="Freeform 17">
                <a:extLst>
                  <a:ext uri="{FF2B5EF4-FFF2-40B4-BE49-F238E27FC236}">
                    <a16:creationId xmlns:a16="http://schemas.microsoft.com/office/drawing/2014/main" id="{8FC2593F-433C-0CC1-56C4-B8E08DF93A09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670AB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43" name="TextBox 18">
                <a:extLst>
                  <a:ext uri="{FF2B5EF4-FFF2-40B4-BE49-F238E27FC236}">
                    <a16:creationId xmlns:a16="http://schemas.microsoft.com/office/drawing/2014/main" id="{45C75D04-9B9D-B43D-9736-28CEF715F2B1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</p:grpSp>
      <p:sp>
        <p:nvSpPr>
          <p:cNvPr id="50" name="Freeform 20">
            <a:extLst>
              <a:ext uri="{FF2B5EF4-FFF2-40B4-BE49-F238E27FC236}">
                <a16:creationId xmlns:a16="http://schemas.microsoft.com/office/drawing/2014/main" id="{FBBF26B5-A80A-F64C-A99E-C64A516D0936}"/>
              </a:ext>
            </a:extLst>
          </p:cNvPr>
          <p:cNvSpPr/>
          <p:nvPr/>
        </p:nvSpPr>
        <p:spPr>
          <a:xfrm>
            <a:off x="191244" y="164835"/>
            <a:ext cx="1332756" cy="1321065"/>
          </a:xfrm>
          <a:custGeom>
            <a:avLst/>
            <a:gdLst/>
            <a:ahLst/>
            <a:cxnLst/>
            <a:rect l="l" t="t" r="r" b="b"/>
            <a:pathLst>
              <a:path w="1607834" h="1902762">
                <a:moveTo>
                  <a:pt x="0" y="0"/>
                </a:moveTo>
                <a:lnTo>
                  <a:pt x="1607833" y="0"/>
                </a:lnTo>
                <a:lnTo>
                  <a:pt x="1607833" y="1902762"/>
                </a:lnTo>
                <a:lnTo>
                  <a:pt x="0" y="190276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51" name="Freeform 19">
            <a:extLst>
              <a:ext uri="{FF2B5EF4-FFF2-40B4-BE49-F238E27FC236}">
                <a16:creationId xmlns:a16="http://schemas.microsoft.com/office/drawing/2014/main" id="{98D4B13C-BC39-0F15-1B63-37C30CAAC03B}"/>
              </a:ext>
            </a:extLst>
          </p:cNvPr>
          <p:cNvSpPr/>
          <p:nvPr/>
        </p:nvSpPr>
        <p:spPr>
          <a:xfrm>
            <a:off x="15916303" y="127968"/>
            <a:ext cx="2371697" cy="1510332"/>
          </a:xfrm>
          <a:custGeom>
            <a:avLst/>
            <a:gdLst/>
            <a:ahLst/>
            <a:cxnLst/>
            <a:rect l="l" t="t" r="r" b="b"/>
            <a:pathLst>
              <a:path w="3286097" h="2361769">
                <a:moveTo>
                  <a:pt x="0" y="0"/>
                </a:moveTo>
                <a:lnTo>
                  <a:pt x="3286097" y="0"/>
                </a:lnTo>
                <a:lnTo>
                  <a:pt x="3286097" y="2361769"/>
                </a:lnTo>
                <a:lnTo>
                  <a:pt x="0" y="23617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4241" t="-72174" r="-41104" b="-85709"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5D29BE68-CD54-F0F5-BA84-15E4B9E619B7}"/>
              </a:ext>
            </a:extLst>
          </p:cNvPr>
          <p:cNvSpPr/>
          <p:nvPr/>
        </p:nvSpPr>
        <p:spPr>
          <a:xfrm>
            <a:off x="0" y="9867900"/>
            <a:ext cx="18288000" cy="427821"/>
          </a:xfrm>
          <a:custGeom>
            <a:avLst/>
            <a:gdLst/>
            <a:ahLst/>
            <a:cxnLst/>
            <a:rect l="l" t="t" r="r" b="b"/>
            <a:pathLst>
              <a:path w="5446980" h="812800">
                <a:moveTo>
                  <a:pt x="0" y="0"/>
                </a:moveTo>
                <a:lnTo>
                  <a:pt x="5446980" y="0"/>
                </a:lnTo>
                <a:lnTo>
                  <a:pt x="5446980" y="812800"/>
                </a:lnTo>
                <a:lnTo>
                  <a:pt x="0" y="812800"/>
                </a:lnTo>
                <a:close/>
              </a:path>
            </a:pathLst>
          </a:custGeom>
          <a:solidFill>
            <a:srgbClr val="0670AB"/>
          </a:solidFill>
        </p:spPr>
        <p:txBody>
          <a:bodyPr/>
          <a:lstStyle/>
          <a:p>
            <a:r>
              <a:rPr lang="tr-TR" dirty="0">
                <a:solidFill>
                  <a:schemeClr val="bg1"/>
                </a:solidFill>
                <a:latin typeface="Sarabun" panose="020B0604020202020204" charset="-34"/>
                <a:cs typeface="Sarabun" panose="020B0604020202020204" charset="-34"/>
              </a:rPr>
              <a:t>TKD İstanbul Öğrenci Gelişim Akademisi - 2</a:t>
            </a:r>
          </a:p>
        </p:txBody>
      </p:sp>
      <p:pic>
        <p:nvPicPr>
          <p:cNvPr id="5" name="Image 0" descr="preencoded.png">
            <a:extLst>
              <a:ext uri="{FF2B5EF4-FFF2-40B4-BE49-F238E27FC236}">
                <a16:creationId xmlns:a16="http://schemas.microsoft.com/office/drawing/2014/main" id="{ACF5B36C-C474-571D-1552-1E858992BC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9800" y="6253357"/>
            <a:ext cx="14630400" cy="2835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Shape 1">
            <a:extLst>
              <a:ext uri="{FF2B5EF4-FFF2-40B4-BE49-F238E27FC236}">
                <a16:creationId xmlns:a16="http://schemas.microsoft.com/office/drawing/2014/main" id="{E890E01E-FAD4-D4BE-8B96-E81A83B7EE93}"/>
              </a:ext>
            </a:extLst>
          </p:cNvPr>
          <p:cNvSpPr/>
          <p:nvPr/>
        </p:nvSpPr>
        <p:spPr>
          <a:xfrm>
            <a:off x="3124200" y="4000500"/>
            <a:ext cx="510302" cy="510302"/>
          </a:xfrm>
          <a:prstGeom prst="roundRect">
            <a:avLst>
              <a:gd name="adj" fmla="val 6667"/>
            </a:avLst>
          </a:prstGeom>
          <a:solidFill>
            <a:srgbClr val="00B050"/>
          </a:solidFill>
          <a:ln/>
        </p:spPr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21" name="Text 2">
            <a:extLst>
              <a:ext uri="{FF2B5EF4-FFF2-40B4-BE49-F238E27FC236}">
                <a16:creationId xmlns:a16="http://schemas.microsoft.com/office/drawing/2014/main" id="{84AAEF26-FF29-2698-C68D-3EBAFD35A483}"/>
              </a:ext>
            </a:extLst>
          </p:cNvPr>
          <p:cNvSpPr/>
          <p:nvPr/>
        </p:nvSpPr>
        <p:spPr>
          <a:xfrm>
            <a:off x="3209270" y="4043005"/>
            <a:ext cx="340162" cy="42529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en-US" sz="2650" dirty="0">
                <a:solidFill>
                  <a:srgbClr val="61615C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1</a:t>
            </a:r>
            <a:endParaRPr lang="en-US" sz="2650" dirty="0">
              <a:latin typeface="+mj-lt"/>
            </a:endParaRPr>
          </a:p>
        </p:txBody>
      </p:sp>
      <p:sp>
        <p:nvSpPr>
          <p:cNvPr id="22" name="Text 3">
            <a:extLst>
              <a:ext uri="{FF2B5EF4-FFF2-40B4-BE49-F238E27FC236}">
                <a16:creationId xmlns:a16="http://schemas.microsoft.com/office/drawing/2014/main" id="{0DF523A7-57C8-8B05-A318-3DF56D60ADB6}"/>
              </a:ext>
            </a:extLst>
          </p:cNvPr>
          <p:cNvSpPr/>
          <p:nvPr/>
        </p:nvSpPr>
        <p:spPr>
          <a:xfrm>
            <a:off x="3861316" y="4078367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61615C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İş Değişimi</a:t>
            </a:r>
            <a:endParaRPr lang="en-US" sz="2200" b="1" dirty="0">
              <a:latin typeface="+mj-lt"/>
            </a:endParaRPr>
          </a:p>
        </p:txBody>
      </p:sp>
      <p:sp>
        <p:nvSpPr>
          <p:cNvPr id="23" name="Text 4">
            <a:extLst>
              <a:ext uri="{FF2B5EF4-FFF2-40B4-BE49-F238E27FC236}">
                <a16:creationId xmlns:a16="http://schemas.microsoft.com/office/drawing/2014/main" id="{BCA99D9C-9CA1-4FEA-79D2-D05D2EAC735E}"/>
              </a:ext>
            </a:extLst>
          </p:cNvPr>
          <p:cNvSpPr/>
          <p:nvPr/>
        </p:nvSpPr>
        <p:spPr>
          <a:xfrm>
            <a:off x="3861316" y="4568785"/>
            <a:ext cx="3421499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2000" dirty="0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Bazı işler dönüşür, bazıları otomatikleşir.</a:t>
            </a:r>
            <a:endParaRPr lang="en-US" sz="2000" dirty="0">
              <a:latin typeface="+mj-lt"/>
            </a:endParaRPr>
          </a:p>
        </p:txBody>
      </p:sp>
      <p:sp>
        <p:nvSpPr>
          <p:cNvPr id="24" name="Shape 5">
            <a:extLst>
              <a:ext uri="{FF2B5EF4-FFF2-40B4-BE49-F238E27FC236}">
                <a16:creationId xmlns:a16="http://schemas.microsoft.com/office/drawing/2014/main" id="{3297ECE4-87F0-405D-8E1A-47430A155C95}"/>
              </a:ext>
            </a:extLst>
          </p:cNvPr>
          <p:cNvSpPr/>
          <p:nvPr/>
        </p:nvSpPr>
        <p:spPr>
          <a:xfrm>
            <a:off x="7566303" y="4000500"/>
            <a:ext cx="510302" cy="510302"/>
          </a:xfrm>
          <a:prstGeom prst="roundRect">
            <a:avLst>
              <a:gd name="adj" fmla="val 6667"/>
            </a:avLst>
          </a:prstGeom>
          <a:solidFill>
            <a:schemeClr val="accent3"/>
          </a:solidFill>
          <a:ln/>
        </p:spPr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25" name="Text 6">
            <a:extLst>
              <a:ext uri="{FF2B5EF4-FFF2-40B4-BE49-F238E27FC236}">
                <a16:creationId xmlns:a16="http://schemas.microsoft.com/office/drawing/2014/main" id="{AF8DD47A-706E-9252-9B77-FE19EB5907DD}"/>
              </a:ext>
            </a:extLst>
          </p:cNvPr>
          <p:cNvSpPr/>
          <p:nvPr/>
        </p:nvSpPr>
        <p:spPr>
          <a:xfrm>
            <a:off x="7651373" y="4043005"/>
            <a:ext cx="340162" cy="42529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en-US" sz="2650" dirty="0">
                <a:solidFill>
                  <a:srgbClr val="61615C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2</a:t>
            </a:r>
            <a:endParaRPr lang="en-US" sz="2650" dirty="0">
              <a:latin typeface="+mj-lt"/>
            </a:endParaRPr>
          </a:p>
        </p:txBody>
      </p:sp>
      <p:sp>
        <p:nvSpPr>
          <p:cNvPr id="26" name="Text 7">
            <a:extLst>
              <a:ext uri="{FF2B5EF4-FFF2-40B4-BE49-F238E27FC236}">
                <a16:creationId xmlns:a16="http://schemas.microsoft.com/office/drawing/2014/main" id="{67558812-7277-A50F-171A-7C91492B5423}"/>
              </a:ext>
            </a:extLst>
          </p:cNvPr>
          <p:cNvSpPr/>
          <p:nvPr/>
        </p:nvSpPr>
        <p:spPr>
          <a:xfrm>
            <a:off x="8303418" y="4078367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61615C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Yeni İş Alanları</a:t>
            </a:r>
            <a:endParaRPr lang="en-US" sz="2200" b="1" dirty="0">
              <a:latin typeface="+mj-lt"/>
            </a:endParaRPr>
          </a:p>
        </p:txBody>
      </p:sp>
      <p:sp>
        <p:nvSpPr>
          <p:cNvPr id="27" name="Text 8">
            <a:extLst>
              <a:ext uri="{FF2B5EF4-FFF2-40B4-BE49-F238E27FC236}">
                <a16:creationId xmlns:a16="http://schemas.microsoft.com/office/drawing/2014/main" id="{56454459-F068-CF0B-8D5D-BCA487E2AC72}"/>
              </a:ext>
            </a:extLst>
          </p:cNvPr>
          <p:cNvSpPr/>
          <p:nvPr/>
        </p:nvSpPr>
        <p:spPr>
          <a:xfrm>
            <a:off x="8303418" y="4568785"/>
            <a:ext cx="3421499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2000" dirty="0">
                <a:solidFill>
                  <a:srgbClr val="61615C"/>
                </a:solidFill>
                <a:latin typeface="+mj-lt"/>
                <a:ea typeface="Tomorrow" pitchFamily="34" charset="-122"/>
                <a:cs typeface="Tomorrow" pitchFamily="34" charset="-120"/>
              </a:rPr>
              <a:t>Yapay zeka yeni meslekler ve sektörler yaratır.</a:t>
            </a:r>
            <a:endParaRPr lang="en-US" sz="2000" dirty="0">
              <a:latin typeface="+mj-lt"/>
            </a:endParaRPr>
          </a:p>
        </p:txBody>
      </p:sp>
      <p:sp>
        <p:nvSpPr>
          <p:cNvPr id="28" name="Shape 9">
            <a:extLst>
              <a:ext uri="{FF2B5EF4-FFF2-40B4-BE49-F238E27FC236}">
                <a16:creationId xmlns:a16="http://schemas.microsoft.com/office/drawing/2014/main" id="{0776BB58-CFA7-B17E-3C40-9340ED787EB7}"/>
              </a:ext>
            </a:extLst>
          </p:cNvPr>
          <p:cNvSpPr/>
          <p:nvPr/>
        </p:nvSpPr>
        <p:spPr>
          <a:xfrm>
            <a:off x="12008405" y="4000500"/>
            <a:ext cx="510302" cy="510302"/>
          </a:xfrm>
          <a:prstGeom prst="roundRect">
            <a:avLst>
              <a:gd name="adj" fmla="val 6667"/>
            </a:avLst>
          </a:prstGeom>
          <a:solidFill>
            <a:srgbClr val="FF0000"/>
          </a:solidFill>
          <a:ln/>
        </p:spPr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29" name="Text 10">
            <a:extLst>
              <a:ext uri="{FF2B5EF4-FFF2-40B4-BE49-F238E27FC236}">
                <a16:creationId xmlns:a16="http://schemas.microsoft.com/office/drawing/2014/main" id="{F826C84F-6AB9-F7B7-76EB-2CF5AAE7D7B0}"/>
              </a:ext>
            </a:extLst>
          </p:cNvPr>
          <p:cNvSpPr/>
          <p:nvPr/>
        </p:nvSpPr>
        <p:spPr>
          <a:xfrm>
            <a:off x="12093475" y="4043005"/>
            <a:ext cx="340162" cy="42529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en-US" sz="2650" dirty="0">
                <a:solidFill>
                  <a:srgbClr val="61615C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3</a:t>
            </a:r>
            <a:endParaRPr lang="en-US" sz="2650" dirty="0">
              <a:latin typeface="+mj-lt"/>
            </a:endParaRPr>
          </a:p>
        </p:txBody>
      </p:sp>
      <p:sp>
        <p:nvSpPr>
          <p:cNvPr id="30" name="Text 11">
            <a:extLst>
              <a:ext uri="{FF2B5EF4-FFF2-40B4-BE49-F238E27FC236}">
                <a16:creationId xmlns:a16="http://schemas.microsoft.com/office/drawing/2014/main" id="{94D6D34C-497E-814A-CF76-D36922DA0B2C}"/>
              </a:ext>
            </a:extLst>
          </p:cNvPr>
          <p:cNvSpPr/>
          <p:nvPr/>
        </p:nvSpPr>
        <p:spPr>
          <a:xfrm>
            <a:off x="12745521" y="4078367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61615C"/>
                </a:solidFill>
                <a:latin typeface="+mj-lt"/>
                <a:ea typeface="Tomorrow Semi Bold" pitchFamily="34" charset="-122"/>
                <a:cs typeface="Tomorrow Semi Bold" pitchFamily="34" charset="-120"/>
              </a:rPr>
              <a:t>İnsan-AI İşbirliği</a:t>
            </a:r>
            <a:endParaRPr lang="en-US" sz="2200" b="1" dirty="0">
              <a:latin typeface="+mj-lt"/>
            </a:endParaRPr>
          </a:p>
        </p:txBody>
      </p:sp>
      <p:sp>
        <p:nvSpPr>
          <p:cNvPr id="31" name="Text 12">
            <a:extLst>
              <a:ext uri="{FF2B5EF4-FFF2-40B4-BE49-F238E27FC236}">
                <a16:creationId xmlns:a16="http://schemas.microsoft.com/office/drawing/2014/main" id="{83890DC8-2845-0EE4-ACE5-73C08333C4DD}"/>
              </a:ext>
            </a:extLst>
          </p:cNvPr>
          <p:cNvSpPr/>
          <p:nvPr/>
        </p:nvSpPr>
        <p:spPr>
          <a:xfrm>
            <a:off x="12745521" y="4568785"/>
            <a:ext cx="4094679" cy="151033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850"/>
              </a:lnSpc>
            </a:pPr>
            <a:r>
              <a:rPr lang="en-US" sz="2000" dirty="0">
                <a:latin typeface="+mj-lt"/>
                <a:ea typeface="Tomorrow" pitchFamily="34" charset="-122"/>
                <a:cs typeface="Tomorrow" pitchFamily="34" charset="-120"/>
              </a:rPr>
              <a:t>İş gücü ve AI bir arada verimli </a:t>
            </a:r>
            <a:r>
              <a:rPr lang="en-US" sz="2000" dirty="0" err="1">
                <a:latin typeface="+mj-lt"/>
                <a:ea typeface="Tomorrow" pitchFamily="34" charset="-122"/>
                <a:cs typeface="Tomorrow" pitchFamily="34" charset="-120"/>
              </a:rPr>
              <a:t>olabilir</a:t>
            </a:r>
            <a:r>
              <a:rPr lang="en-US" sz="2000" dirty="0">
                <a:latin typeface="+mj-lt"/>
                <a:ea typeface="Tomorrow" pitchFamily="34" charset="-122"/>
                <a:cs typeface="Tomorrow" pitchFamily="34" charset="-120"/>
              </a:rPr>
              <a:t>. (</a:t>
            </a:r>
            <a:r>
              <a:rPr lang="en-US" sz="2000" dirty="0" err="1">
                <a:latin typeface="+mj-lt"/>
                <a:ea typeface="Syne" pitchFamily="34" charset="-122"/>
                <a:cs typeface="Syne" pitchFamily="34" charset="-120"/>
              </a:rPr>
              <a:t>İnsanlar</a:t>
            </a:r>
            <a:r>
              <a:rPr lang="en-US" sz="2000" dirty="0">
                <a:latin typeface="+mj-lt"/>
                <a:ea typeface="Syne" pitchFamily="34" charset="-122"/>
                <a:cs typeface="Syne" pitchFamily="34" charset="-120"/>
              </a:rPr>
              <a:t> </a:t>
            </a:r>
            <a:r>
              <a:rPr lang="en-US" sz="2000" dirty="0" err="1">
                <a:latin typeface="+mj-lt"/>
                <a:ea typeface="Syne" pitchFamily="34" charset="-122"/>
                <a:cs typeface="Syne" pitchFamily="34" charset="-120"/>
              </a:rPr>
              <a:t>ve</a:t>
            </a:r>
            <a:r>
              <a:rPr lang="en-US" sz="2000" dirty="0">
                <a:latin typeface="+mj-lt"/>
                <a:ea typeface="Syne" pitchFamily="34" charset="-122"/>
                <a:cs typeface="Syne" pitchFamily="34" charset="-120"/>
              </a:rPr>
              <a:t> </a:t>
            </a:r>
            <a:r>
              <a:rPr lang="en-US" sz="2000" dirty="0" err="1">
                <a:latin typeface="+mj-lt"/>
                <a:ea typeface="Syne" pitchFamily="34" charset="-122"/>
                <a:cs typeface="Syne" pitchFamily="34" charset="-120"/>
              </a:rPr>
              <a:t>makineler</a:t>
            </a:r>
            <a:r>
              <a:rPr lang="en-US" sz="2000" dirty="0">
                <a:latin typeface="+mj-lt"/>
                <a:ea typeface="Syne" pitchFamily="34" charset="-122"/>
                <a:cs typeface="Syne" pitchFamily="34" charset="-120"/>
              </a:rPr>
              <a:t> </a:t>
            </a:r>
            <a:r>
              <a:rPr lang="en-US" sz="2000" dirty="0" err="1">
                <a:latin typeface="+mj-lt"/>
                <a:ea typeface="Syne" pitchFamily="34" charset="-122"/>
                <a:cs typeface="Syne" pitchFamily="34" charset="-120"/>
              </a:rPr>
              <a:t>birlikte</a:t>
            </a:r>
            <a:r>
              <a:rPr lang="en-US" sz="2000" dirty="0">
                <a:latin typeface="+mj-lt"/>
                <a:ea typeface="Syne" pitchFamily="34" charset="-122"/>
                <a:cs typeface="Syne" pitchFamily="34" charset="-120"/>
              </a:rPr>
              <a:t> </a:t>
            </a:r>
            <a:r>
              <a:rPr lang="en-US" sz="2000" dirty="0" err="1">
                <a:latin typeface="+mj-lt"/>
                <a:ea typeface="Syne" pitchFamily="34" charset="-122"/>
                <a:cs typeface="Syne" pitchFamily="34" charset="-120"/>
              </a:rPr>
              <a:t>daha</a:t>
            </a:r>
            <a:r>
              <a:rPr lang="en-US" sz="2000" dirty="0">
                <a:latin typeface="+mj-lt"/>
                <a:ea typeface="Syne" pitchFamily="34" charset="-122"/>
                <a:cs typeface="Syne" pitchFamily="34" charset="-120"/>
              </a:rPr>
              <a:t> </a:t>
            </a:r>
            <a:r>
              <a:rPr lang="en-US" sz="2000" dirty="0" err="1">
                <a:latin typeface="+mj-lt"/>
                <a:ea typeface="Syne" pitchFamily="34" charset="-122"/>
                <a:cs typeface="Syne" pitchFamily="34" charset="-120"/>
              </a:rPr>
              <a:t>verimli</a:t>
            </a:r>
            <a:r>
              <a:rPr lang="en-US" sz="2000" dirty="0">
                <a:latin typeface="+mj-lt"/>
                <a:ea typeface="Syne" pitchFamily="34" charset="-122"/>
                <a:cs typeface="Syne" pitchFamily="34" charset="-120"/>
              </a:rPr>
              <a:t> </a:t>
            </a:r>
            <a:r>
              <a:rPr lang="en-US" sz="2000" dirty="0" err="1">
                <a:latin typeface="+mj-lt"/>
                <a:ea typeface="Syne" pitchFamily="34" charset="-122"/>
                <a:cs typeface="Syne" pitchFamily="34" charset="-120"/>
              </a:rPr>
              <a:t>çalışır</a:t>
            </a:r>
            <a:r>
              <a:rPr lang="en-US" sz="2000" dirty="0">
                <a:latin typeface="+mj-lt"/>
                <a:ea typeface="Tomorrow" pitchFamily="34" charset="-122"/>
                <a:cs typeface="Tomorrow" pitchFamily="34" charset="-120"/>
              </a:rPr>
              <a:t>)</a:t>
            </a:r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097383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4F4DBB-C14A-C51B-0B0C-5307EE5EB6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9F0ABE58-E9BB-2A64-5040-F272355F2662}"/>
              </a:ext>
            </a:extLst>
          </p:cNvPr>
          <p:cNvSpPr/>
          <p:nvPr/>
        </p:nvSpPr>
        <p:spPr>
          <a:xfrm flipH="1" flipV="1">
            <a:off x="1028700" y="1758017"/>
            <a:ext cx="9525" cy="8528991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3" name="AutoShape 3">
            <a:extLst>
              <a:ext uri="{FF2B5EF4-FFF2-40B4-BE49-F238E27FC236}">
                <a16:creationId xmlns:a16="http://schemas.microsoft.com/office/drawing/2014/main" id="{8DCBD2C9-7530-CD94-C4B6-897923D7C1B2}"/>
              </a:ext>
            </a:extLst>
          </p:cNvPr>
          <p:cNvSpPr/>
          <p:nvPr/>
        </p:nvSpPr>
        <p:spPr>
          <a:xfrm>
            <a:off x="1028700" y="9253537"/>
            <a:ext cx="17259300" cy="4763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8AB12B14-395B-76D3-48F7-9BBB7853B6AD}"/>
              </a:ext>
            </a:extLst>
          </p:cNvPr>
          <p:cNvSpPr txBox="1"/>
          <p:nvPr/>
        </p:nvSpPr>
        <p:spPr>
          <a:xfrm>
            <a:off x="1758562" y="2012754"/>
            <a:ext cx="10351621" cy="6771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tr-TR" sz="4400" b="1" dirty="0"/>
              <a:t>Türkiye'de Yapay Zeka Çalışmaları</a:t>
            </a:r>
            <a:endParaRPr lang="en-US" sz="4400" b="1" dirty="0"/>
          </a:p>
        </p:txBody>
      </p:sp>
      <p:sp>
        <p:nvSpPr>
          <p:cNvPr id="5" name="TextBox 5">
            <a:extLst>
              <a:ext uri="{FF2B5EF4-FFF2-40B4-BE49-F238E27FC236}">
                <a16:creationId xmlns:a16="http://schemas.microsoft.com/office/drawing/2014/main" id="{E4C0964A-A04C-0435-3AA5-437437FDAC9B}"/>
              </a:ext>
            </a:extLst>
          </p:cNvPr>
          <p:cNvSpPr txBox="1"/>
          <p:nvPr/>
        </p:nvSpPr>
        <p:spPr>
          <a:xfrm>
            <a:off x="2747488" y="4125040"/>
            <a:ext cx="10351621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4000" dirty="0"/>
              <a:t>Ulusal Yapay Zeka Stratejisi (2021-2025)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4000" dirty="0"/>
              <a:t>TÜBİTAK ve üniversitelerde araştırmalar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r-TR" sz="4000" dirty="0" err="1"/>
              <a:t>Teknofest</a:t>
            </a:r>
            <a:r>
              <a:rPr lang="tr-TR" sz="4000" dirty="0"/>
              <a:t>, T3 Girişim Merkezi destekleri</a:t>
            </a:r>
          </a:p>
        </p:txBody>
      </p:sp>
      <p:grpSp>
        <p:nvGrpSpPr>
          <p:cNvPr id="6" name="Group 6">
            <a:extLst>
              <a:ext uri="{FF2B5EF4-FFF2-40B4-BE49-F238E27FC236}">
                <a16:creationId xmlns:a16="http://schemas.microsoft.com/office/drawing/2014/main" id="{04D38321-EB10-A940-60F3-3FA0BD9B0EEE}"/>
              </a:ext>
            </a:extLst>
          </p:cNvPr>
          <p:cNvGrpSpPr/>
          <p:nvPr/>
        </p:nvGrpSpPr>
        <p:grpSpPr>
          <a:xfrm>
            <a:off x="1" y="9849937"/>
            <a:ext cx="18288000" cy="437063"/>
            <a:chOff x="-159127" y="-28575"/>
            <a:chExt cx="5606107" cy="1351377"/>
          </a:xfrm>
        </p:grpSpPr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279CA34E-2C60-AEF5-1EFA-19FAAB285CE2}"/>
                </a:ext>
              </a:extLst>
            </p:cNvPr>
            <p:cNvSpPr/>
            <p:nvPr/>
          </p:nvSpPr>
          <p:spPr>
            <a:xfrm>
              <a:off x="-159127" y="0"/>
              <a:ext cx="5606107" cy="1322802"/>
            </a:xfrm>
            <a:custGeom>
              <a:avLst/>
              <a:gdLst/>
              <a:ahLst/>
              <a:cxnLst/>
              <a:rect l="l" t="t" r="r" b="b"/>
              <a:pathLst>
                <a:path w="5446980" h="812800">
                  <a:moveTo>
                    <a:pt x="0" y="0"/>
                  </a:moveTo>
                  <a:lnTo>
                    <a:pt x="5446980" y="0"/>
                  </a:lnTo>
                  <a:lnTo>
                    <a:pt x="5446980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670AB"/>
            </a:solidFill>
          </p:spPr>
          <p:txBody>
            <a:bodyPr/>
            <a:lstStyle/>
            <a:p>
              <a:endParaRPr lang="tr-TR" dirty="0"/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B9BEA705-B8B5-56DE-1CE6-C1B2C5EB8302}"/>
                </a:ext>
              </a:extLst>
            </p:cNvPr>
            <p:cNvSpPr txBox="1"/>
            <p:nvPr/>
          </p:nvSpPr>
          <p:spPr>
            <a:xfrm>
              <a:off x="0" y="-28575"/>
              <a:ext cx="5446980" cy="841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37" name="Grup 36">
            <a:extLst>
              <a:ext uri="{FF2B5EF4-FFF2-40B4-BE49-F238E27FC236}">
                <a16:creationId xmlns:a16="http://schemas.microsoft.com/office/drawing/2014/main" id="{97445E8E-078F-044B-BF4F-60A0D2100BFA}"/>
              </a:ext>
            </a:extLst>
          </p:cNvPr>
          <p:cNvGrpSpPr/>
          <p:nvPr/>
        </p:nvGrpSpPr>
        <p:grpSpPr>
          <a:xfrm>
            <a:off x="1372956" y="9366204"/>
            <a:ext cx="3656244" cy="425496"/>
            <a:chOff x="1019247" y="9229014"/>
            <a:chExt cx="3656244" cy="425496"/>
          </a:xfrm>
        </p:grpSpPr>
        <p:grpSp>
          <p:nvGrpSpPr>
            <p:cNvPr id="38" name="Group 13">
              <a:extLst>
                <a:ext uri="{FF2B5EF4-FFF2-40B4-BE49-F238E27FC236}">
                  <a16:creationId xmlns:a16="http://schemas.microsoft.com/office/drawing/2014/main" id="{21517533-6044-9420-5353-40FE01E5FA38}"/>
                </a:ext>
              </a:extLst>
            </p:cNvPr>
            <p:cNvGrpSpPr/>
            <p:nvPr/>
          </p:nvGrpSpPr>
          <p:grpSpPr>
            <a:xfrm rot="16200000">
              <a:off x="3173079" y="9229014"/>
              <a:ext cx="425496" cy="425496"/>
              <a:chOff x="0" y="0"/>
              <a:chExt cx="812800" cy="812800"/>
            </a:xfrm>
          </p:grpSpPr>
          <p:sp>
            <p:nvSpPr>
              <p:cNvPr id="48" name="Freeform 14">
                <a:extLst>
                  <a:ext uri="{FF2B5EF4-FFF2-40B4-BE49-F238E27FC236}">
                    <a16:creationId xmlns:a16="http://schemas.microsoft.com/office/drawing/2014/main" id="{6A978813-11AD-FF83-43AB-53942F474C66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3964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49" name="TextBox 15">
                <a:extLst>
                  <a:ext uri="{FF2B5EF4-FFF2-40B4-BE49-F238E27FC236}">
                    <a16:creationId xmlns:a16="http://schemas.microsoft.com/office/drawing/2014/main" id="{50F28A75-C1F3-4226-2BE3-F184192FA7FD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  <p:grpSp>
          <p:nvGrpSpPr>
            <p:cNvPr id="39" name="Group 7">
              <a:extLst>
                <a:ext uri="{FF2B5EF4-FFF2-40B4-BE49-F238E27FC236}">
                  <a16:creationId xmlns:a16="http://schemas.microsoft.com/office/drawing/2014/main" id="{DE486F1F-FDCA-F1A0-4550-327BC276FDB6}"/>
                </a:ext>
              </a:extLst>
            </p:cNvPr>
            <p:cNvGrpSpPr/>
            <p:nvPr/>
          </p:nvGrpSpPr>
          <p:grpSpPr>
            <a:xfrm rot="16200000">
              <a:off x="1019247" y="9229014"/>
              <a:ext cx="425496" cy="425496"/>
              <a:chOff x="0" y="0"/>
              <a:chExt cx="812800" cy="812800"/>
            </a:xfrm>
          </p:grpSpPr>
          <p:sp>
            <p:nvSpPr>
              <p:cNvPr id="46" name="Freeform 8">
                <a:extLst>
                  <a:ext uri="{FF2B5EF4-FFF2-40B4-BE49-F238E27FC236}">
                    <a16:creationId xmlns:a16="http://schemas.microsoft.com/office/drawing/2014/main" id="{7F46AD3C-4C2F-A8B4-1409-E3B12029F7C4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E9F5F6"/>
              </a:solidFill>
              <a:ln w="9525" cap="sq">
                <a:solidFill>
                  <a:srgbClr val="000000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tr-TR" dirty="0"/>
              </a:p>
            </p:txBody>
          </p:sp>
          <p:sp>
            <p:nvSpPr>
              <p:cNvPr id="47" name="TextBox 9">
                <a:extLst>
                  <a:ext uri="{FF2B5EF4-FFF2-40B4-BE49-F238E27FC236}">
                    <a16:creationId xmlns:a16="http://schemas.microsoft.com/office/drawing/2014/main" id="{BAFA28BD-3388-6BBC-1EE3-0E9B21B008DC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  <p:grpSp>
          <p:nvGrpSpPr>
            <p:cNvPr id="40" name="Group 10">
              <a:extLst>
                <a:ext uri="{FF2B5EF4-FFF2-40B4-BE49-F238E27FC236}">
                  <a16:creationId xmlns:a16="http://schemas.microsoft.com/office/drawing/2014/main" id="{77489995-F160-3A29-54EE-40BE5A076E4B}"/>
                </a:ext>
              </a:extLst>
            </p:cNvPr>
            <p:cNvGrpSpPr/>
            <p:nvPr/>
          </p:nvGrpSpPr>
          <p:grpSpPr>
            <a:xfrm rot="16200000">
              <a:off x="2096163" y="9229014"/>
              <a:ext cx="425496" cy="425496"/>
              <a:chOff x="0" y="0"/>
              <a:chExt cx="812800" cy="812800"/>
            </a:xfrm>
          </p:grpSpPr>
          <p:sp>
            <p:nvSpPr>
              <p:cNvPr id="44" name="Freeform 11">
                <a:extLst>
                  <a:ext uri="{FF2B5EF4-FFF2-40B4-BE49-F238E27FC236}">
                    <a16:creationId xmlns:a16="http://schemas.microsoft.com/office/drawing/2014/main" id="{9F052212-3352-7262-7D42-E5A8235CD3FB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670AB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45" name="TextBox 12">
                <a:extLst>
                  <a:ext uri="{FF2B5EF4-FFF2-40B4-BE49-F238E27FC236}">
                    <a16:creationId xmlns:a16="http://schemas.microsoft.com/office/drawing/2014/main" id="{1296DDFA-93DC-5385-3AF6-A7B487E6B00A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 dirty="0"/>
              </a:p>
            </p:txBody>
          </p:sp>
        </p:grpSp>
        <p:grpSp>
          <p:nvGrpSpPr>
            <p:cNvPr id="41" name="Group 16">
              <a:extLst>
                <a:ext uri="{FF2B5EF4-FFF2-40B4-BE49-F238E27FC236}">
                  <a16:creationId xmlns:a16="http://schemas.microsoft.com/office/drawing/2014/main" id="{6DB9AACD-A44B-629D-3407-0E5EB30BE5F4}"/>
                </a:ext>
              </a:extLst>
            </p:cNvPr>
            <p:cNvGrpSpPr/>
            <p:nvPr/>
          </p:nvGrpSpPr>
          <p:grpSpPr>
            <a:xfrm rot="16200000">
              <a:off x="4249995" y="9229014"/>
              <a:ext cx="425496" cy="425496"/>
              <a:chOff x="0" y="0"/>
              <a:chExt cx="812800" cy="812800"/>
            </a:xfrm>
          </p:grpSpPr>
          <p:sp>
            <p:nvSpPr>
              <p:cNvPr id="42" name="Freeform 17">
                <a:extLst>
                  <a:ext uri="{FF2B5EF4-FFF2-40B4-BE49-F238E27FC236}">
                    <a16:creationId xmlns:a16="http://schemas.microsoft.com/office/drawing/2014/main" id="{3844ACB4-9348-4BB7-18B0-7A33D983E6CF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670AB"/>
              </a:solidFill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43" name="TextBox 18">
                <a:extLst>
                  <a:ext uri="{FF2B5EF4-FFF2-40B4-BE49-F238E27FC236}">
                    <a16:creationId xmlns:a16="http://schemas.microsoft.com/office/drawing/2014/main" id="{8873DF9A-FA95-01D1-B49E-010EACA900A5}"/>
                  </a:ext>
                </a:extLst>
              </p:cNvPr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endParaRPr/>
              </a:p>
            </p:txBody>
          </p:sp>
        </p:grpSp>
      </p:grpSp>
      <p:sp>
        <p:nvSpPr>
          <p:cNvPr id="50" name="Freeform 20">
            <a:extLst>
              <a:ext uri="{FF2B5EF4-FFF2-40B4-BE49-F238E27FC236}">
                <a16:creationId xmlns:a16="http://schemas.microsoft.com/office/drawing/2014/main" id="{1E2F73FB-0E6E-12A3-551E-A77A8F90D560}"/>
              </a:ext>
            </a:extLst>
          </p:cNvPr>
          <p:cNvSpPr/>
          <p:nvPr/>
        </p:nvSpPr>
        <p:spPr>
          <a:xfrm>
            <a:off x="191244" y="164835"/>
            <a:ext cx="1332756" cy="1321065"/>
          </a:xfrm>
          <a:custGeom>
            <a:avLst/>
            <a:gdLst/>
            <a:ahLst/>
            <a:cxnLst/>
            <a:rect l="l" t="t" r="r" b="b"/>
            <a:pathLst>
              <a:path w="1607834" h="1902762">
                <a:moveTo>
                  <a:pt x="0" y="0"/>
                </a:moveTo>
                <a:lnTo>
                  <a:pt x="1607833" y="0"/>
                </a:lnTo>
                <a:lnTo>
                  <a:pt x="1607833" y="1902762"/>
                </a:lnTo>
                <a:lnTo>
                  <a:pt x="0" y="190276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51" name="Freeform 19">
            <a:extLst>
              <a:ext uri="{FF2B5EF4-FFF2-40B4-BE49-F238E27FC236}">
                <a16:creationId xmlns:a16="http://schemas.microsoft.com/office/drawing/2014/main" id="{293412F6-585F-C832-87FD-D92A2750E8C4}"/>
              </a:ext>
            </a:extLst>
          </p:cNvPr>
          <p:cNvSpPr/>
          <p:nvPr/>
        </p:nvSpPr>
        <p:spPr>
          <a:xfrm>
            <a:off x="15916303" y="127968"/>
            <a:ext cx="2371697" cy="1510332"/>
          </a:xfrm>
          <a:custGeom>
            <a:avLst/>
            <a:gdLst/>
            <a:ahLst/>
            <a:cxnLst/>
            <a:rect l="l" t="t" r="r" b="b"/>
            <a:pathLst>
              <a:path w="3286097" h="2361769">
                <a:moveTo>
                  <a:pt x="0" y="0"/>
                </a:moveTo>
                <a:lnTo>
                  <a:pt x="3286097" y="0"/>
                </a:lnTo>
                <a:lnTo>
                  <a:pt x="3286097" y="2361769"/>
                </a:lnTo>
                <a:lnTo>
                  <a:pt x="0" y="23617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4241" t="-72174" r="-41104" b="-85709"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F822C087-BA77-299B-14E2-C67323E57870}"/>
              </a:ext>
            </a:extLst>
          </p:cNvPr>
          <p:cNvSpPr/>
          <p:nvPr/>
        </p:nvSpPr>
        <p:spPr>
          <a:xfrm>
            <a:off x="0" y="9867900"/>
            <a:ext cx="18288000" cy="427821"/>
          </a:xfrm>
          <a:custGeom>
            <a:avLst/>
            <a:gdLst/>
            <a:ahLst/>
            <a:cxnLst/>
            <a:rect l="l" t="t" r="r" b="b"/>
            <a:pathLst>
              <a:path w="5446980" h="812800">
                <a:moveTo>
                  <a:pt x="0" y="0"/>
                </a:moveTo>
                <a:lnTo>
                  <a:pt x="5446980" y="0"/>
                </a:lnTo>
                <a:lnTo>
                  <a:pt x="5446980" y="812800"/>
                </a:lnTo>
                <a:lnTo>
                  <a:pt x="0" y="812800"/>
                </a:lnTo>
                <a:close/>
              </a:path>
            </a:pathLst>
          </a:custGeom>
          <a:solidFill>
            <a:srgbClr val="0670AB"/>
          </a:solidFill>
        </p:spPr>
        <p:txBody>
          <a:bodyPr/>
          <a:lstStyle/>
          <a:p>
            <a:r>
              <a:rPr lang="tr-TR" dirty="0">
                <a:solidFill>
                  <a:schemeClr val="bg1"/>
                </a:solidFill>
                <a:latin typeface="Sarabun" panose="020B0604020202020204" charset="-34"/>
                <a:cs typeface="Sarabun" panose="020B0604020202020204" charset="-34"/>
              </a:rPr>
              <a:t>TKD İstanbul Öğrenci Gelişim Akademisi - 2</a:t>
            </a:r>
          </a:p>
        </p:txBody>
      </p:sp>
      <p:pic>
        <p:nvPicPr>
          <p:cNvPr id="16" name="Resim 15" descr="otomat, kurgusal karakter, çizgi film, robot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13369E35-C23A-91AA-D306-21C4EC81B4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4614" y="2384563"/>
            <a:ext cx="4651796" cy="6698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856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494</Words>
  <Application>Microsoft Office PowerPoint</Application>
  <PresentationFormat>Özel</PresentationFormat>
  <Paragraphs>101</Paragraphs>
  <Slides>12</Slides>
  <Notes>11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8" baseType="lpstr">
      <vt:lpstr>Arial</vt:lpstr>
      <vt:lpstr>Sarabun</vt:lpstr>
      <vt:lpstr>Calibri</vt:lpstr>
      <vt:lpstr>Aptos</vt:lpstr>
      <vt:lpstr>Tomorrow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Sunum Başlığı</dc:title>
  <dc:creator>Deren BİLGİÇ, ISU</dc:creator>
  <cp:lastModifiedBy>GAYE KOCATÜRK</cp:lastModifiedBy>
  <cp:revision>12</cp:revision>
  <dcterms:created xsi:type="dcterms:W3CDTF">2006-08-16T00:00:00Z</dcterms:created>
  <dcterms:modified xsi:type="dcterms:W3CDTF">2025-05-05T06:51:51Z</dcterms:modified>
  <dc:identifier>DAGFwWKxd38</dc:identifier>
</cp:coreProperties>
</file>